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  <p:sldMasterId id="2147483672" r:id="rId3"/>
    <p:sldMasterId id="2147483684" r:id="rId4"/>
    <p:sldMasterId id="2147483696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28" r:id="rId12"/>
    <p:sldMasterId id="2147483840" r:id="rId13"/>
    <p:sldMasterId id="2147483852" r:id="rId14"/>
    <p:sldMasterId id="2147483864" r:id="rId15"/>
  </p:sldMasterIdLst>
  <p:notesMasterIdLst>
    <p:notesMasterId r:id="rId64"/>
  </p:notesMasterIdLst>
  <p:sldIdLst>
    <p:sldId id="350" r:id="rId16"/>
    <p:sldId id="257" r:id="rId17"/>
    <p:sldId id="296" r:id="rId18"/>
    <p:sldId id="258" r:id="rId19"/>
    <p:sldId id="297" r:id="rId20"/>
    <p:sldId id="295" r:id="rId21"/>
    <p:sldId id="299" r:id="rId22"/>
    <p:sldId id="298" r:id="rId23"/>
    <p:sldId id="352" r:id="rId24"/>
    <p:sldId id="301" r:id="rId25"/>
    <p:sldId id="338" r:id="rId26"/>
    <p:sldId id="302" r:id="rId27"/>
    <p:sldId id="349" r:id="rId28"/>
    <p:sldId id="315" r:id="rId29"/>
    <p:sldId id="304" r:id="rId30"/>
    <p:sldId id="353" r:id="rId31"/>
    <p:sldId id="306" r:id="rId32"/>
    <p:sldId id="317" r:id="rId33"/>
    <p:sldId id="308" r:id="rId34"/>
    <p:sldId id="354" r:id="rId35"/>
    <p:sldId id="310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55" r:id="rId46"/>
    <p:sldId id="328" r:id="rId47"/>
    <p:sldId id="329" r:id="rId48"/>
    <p:sldId id="330" r:id="rId49"/>
    <p:sldId id="351" r:id="rId50"/>
    <p:sldId id="341" r:id="rId51"/>
    <p:sldId id="327" r:id="rId52"/>
    <p:sldId id="345" r:id="rId53"/>
    <p:sldId id="346" r:id="rId54"/>
    <p:sldId id="335" r:id="rId55"/>
    <p:sldId id="334" r:id="rId56"/>
    <p:sldId id="336" r:id="rId57"/>
    <p:sldId id="337" r:id="rId58"/>
    <p:sldId id="342" r:id="rId59"/>
    <p:sldId id="343" r:id="rId60"/>
    <p:sldId id="344" r:id="rId61"/>
    <p:sldId id="347" r:id="rId62"/>
    <p:sldId id="348" r:id="rId63"/>
  </p:sldIdLst>
  <p:sldSz cx="9144000" cy="5143500" type="screen16x9"/>
  <p:notesSz cx="6858000" cy="9144000"/>
  <p:embeddedFontLst>
    <p:embeddedFont>
      <p:font typeface="Yu Gothic Light" panose="020B0300000000000000" pitchFamily="34" charset="-128"/>
      <p:regular r:id="rId65"/>
    </p:embeddedFont>
    <p:embeddedFont>
      <p:font typeface="Inria Serif"/>
      <p:regular r:id="rId66"/>
      <p:bold r:id="rId67"/>
      <p:italic r:id="rId68"/>
      <p:boldItalic r:id="rId69"/>
    </p:embeddedFont>
    <p:embeddedFont>
      <p:font typeface="Palatino Linotype" panose="02040502050505030304" pitchFamily="18" charset="0"/>
      <p:regular r:id="rId70"/>
      <p:bold r:id="rId71"/>
      <p:italic r:id="rId72"/>
      <p:boldItalic r:id="rId73"/>
    </p:embeddedFont>
    <p:embeddedFont>
      <p:font typeface="Roboto Slab"/>
      <p:regular r:id="rId74"/>
      <p:bold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Cormorant Garamond"/>
      <p:bold r:id="rId80"/>
      <p:boldItalic r:id="rId81"/>
    </p:embeddedFont>
    <p:embeddedFont>
      <p:font typeface="Inria Serif Light"/>
      <p:regular r:id="rId82"/>
      <p:bold r:id="rId83"/>
      <p:italic r:id="rId84"/>
      <p:boldItalic r:id="rId85"/>
    </p:embeddedFont>
    <p:embeddedFont>
      <p:font typeface="MS Gothic" panose="020B0609070205080204" pitchFamily="49" charset="-128"/>
      <p:regular r:id="rId86"/>
    </p:embeddedFont>
    <p:embeddedFont>
      <p:font typeface="Century Schoolbook" panose="02040604050505020304" pitchFamily="18" charset="0"/>
      <p:regular r:id="rId87"/>
      <p:bold r:id="rId88"/>
      <p:italic r:id="rId89"/>
      <p:boldItalic r:id="rId90"/>
    </p:embeddedFont>
    <p:embeddedFont>
      <p:font typeface="Lato"/>
      <p:regular r:id="rId91"/>
      <p:bold r:id="rId92"/>
      <p:italic r:id="rId93"/>
      <p:boldItalic r:id="rId94"/>
    </p:embeddedFont>
    <p:embeddedFont>
      <p:font typeface="Chivo"/>
      <p:regular r:id="rId95"/>
      <p:bold r:id="rId96"/>
      <p:italic r:id="rId97"/>
      <p:boldItalic r:id="rId98"/>
    </p:embeddedFont>
    <p:embeddedFont>
      <p:font typeface="Playfair Display Regular"/>
      <p:regular r:id="rId99"/>
      <p:bold r:id="rId100"/>
      <p:italic r:id="rId101"/>
      <p:boldItalic r:id="rId102"/>
    </p:embeddedFont>
    <p:embeddedFont>
      <p:font typeface="Playfair Display" panose="020B0604020202020204"/>
      <p:regular r:id="rId103"/>
      <p:bold r:id="rId104"/>
      <p:italic r:id="rId105"/>
      <p:boldItalic r:id="rId10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7AE85"/>
    <a:srgbClr val="C18243"/>
    <a:srgbClr val="FBF7F3"/>
    <a:srgbClr val="F1E2D3"/>
    <a:srgbClr val="EAD5C0"/>
    <a:srgbClr val="F6ECE2"/>
    <a:srgbClr val="F2E4D6"/>
    <a:srgbClr val="F9F9F5"/>
    <a:srgbClr val="F4F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46DF28-2150-43F1-838E-3EFDFE06A0C1}">
  <a:tblStyle styleId="{2146DF28-2150-43F1-838E-3EFDFE06A0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BB1EE3E-A275-4247-A9CC-9BE1B03F3CE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81323" autoAdjust="0"/>
  </p:normalViewPr>
  <p:slideViewPr>
    <p:cSldViewPr snapToGrid="0">
      <p:cViewPr varScale="1">
        <p:scale>
          <a:sx n="60" d="100"/>
          <a:sy n="60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87" Type="http://schemas.openxmlformats.org/officeDocument/2006/relationships/font" Target="fonts/font23.fntdata"/><Relationship Id="rId102" Type="http://schemas.openxmlformats.org/officeDocument/2006/relationships/font" Target="fonts/font38.fntdata"/><Relationship Id="rId11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font" Target="fonts/font18.fntdata"/><Relationship Id="rId90" Type="http://schemas.openxmlformats.org/officeDocument/2006/relationships/font" Target="fonts/font26.fntdata"/><Relationship Id="rId95" Type="http://schemas.openxmlformats.org/officeDocument/2006/relationships/font" Target="fonts/font31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100" Type="http://schemas.openxmlformats.org/officeDocument/2006/relationships/font" Target="fonts/font36.fntdata"/><Relationship Id="rId105" Type="http://schemas.openxmlformats.org/officeDocument/2006/relationships/font" Target="fonts/font4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93" Type="http://schemas.openxmlformats.org/officeDocument/2006/relationships/font" Target="fonts/font29.fntdata"/><Relationship Id="rId98" Type="http://schemas.openxmlformats.org/officeDocument/2006/relationships/font" Target="fonts/font3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font" Target="fonts/font3.fntdata"/><Relationship Id="rId103" Type="http://schemas.openxmlformats.org/officeDocument/2006/relationships/font" Target="fonts/font39.fntdata"/><Relationship Id="rId108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font" Target="fonts/font27.fntdata"/><Relationship Id="rId96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font" Target="fonts/font4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94" Type="http://schemas.openxmlformats.org/officeDocument/2006/relationships/font" Target="fonts/font30.fntdata"/><Relationship Id="rId99" Type="http://schemas.openxmlformats.org/officeDocument/2006/relationships/font" Target="fonts/font35.fntdata"/><Relationship Id="rId101" Type="http://schemas.openxmlformats.org/officeDocument/2006/relationships/font" Target="fonts/font3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theme" Target="theme/theme1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font" Target="fonts/font12.fntdata"/><Relationship Id="rId97" Type="http://schemas.openxmlformats.org/officeDocument/2006/relationships/font" Target="fonts/font33.fntdata"/><Relationship Id="rId104" Type="http://schemas.openxmlformats.org/officeDocument/2006/relationships/font" Target="fonts/font4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Relationship Id="rId92" Type="http://schemas.openxmlformats.org/officeDocument/2006/relationships/font" Target="fonts/font2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760943869154618"/>
          <c:y val="4.196722178230991E-2"/>
          <c:w val="0.80988252272324479"/>
          <c:h val="0.55983530343829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Sheet1!$O$12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79646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Sheet1!$N$13:$N$17</c:f>
              <c:strCache>
                <c:ptCount val="5"/>
                <c:pt idx="0">
                  <c:v>Хартия и картон</c:v>
                </c:pt>
                <c:pt idx="1">
                  <c:v>Стъкло</c:v>
                </c:pt>
                <c:pt idx="2">
                  <c:v>Пластмаса</c:v>
                </c:pt>
                <c:pt idx="3">
                  <c:v>Метали</c:v>
                </c:pt>
                <c:pt idx="4">
                  <c:v>Смесени опаковки</c:v>
                </c:pt>
              </c:strCache>
            </c:strRef>
          </c:cat>
          <c:val>
            <c:numRef>
              <c:f>Sheet1!$O$13:$O$17</c:f>
              <c:numCache>
                <c:formatCode>General</c:formatCode>
                <c:ptCount val="5"/>
                <c:pt idx="0">
                  <c:v>3548.1350000000002</c:v>
                </c:pt>
                <c:pt idx="1">
                  <c:v>2832.72</c:v>
                </c:pt>
                <c:pt idx="2">
                  <c:v>1222.1010000000001</c:v>
                </c:pt>
                <c:pt idx="3">
                  <c:v>0</c:v>
                </c:pt>
                <c:pt idx="4">
                  <c:v>4852.8999999999996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D-4C8A-A779-FB49810A8EB8}"/>
            </c:ext>
          </c:extLst>
        </c:ser>
        <c:ser>
          <c:idx val="1"/>
          <c:order val="1"/>
          <c:tx>
            <c:strRef>
              <c:f>Sheet1!$P$12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cat>
            <c:strRef>
              <c:f>Sheet1!$N$13:$N$17</c:f>
              <c:strCache>
                <c:ptCount val="5"/>
                <c:pt idx="0">
                  <c:v>Хартия и картон</c:v>
                </c:pt>
                <c:pt idx="1">
                  <c:v>Стъкло</c:v>
                </c:pt>
                <c:pt idx="2">
                  <c:v>Пластмаса</c:v>
                </c:pt>
                <c:pt idx="3">
                  <c:v>Метали</c:v>
                </c:pt>
                <c:pt idx="4">
                  <c:v>Смесени опаковки</c:v>
                </c:pt>
              </c:strCache>
            </c:strRef>
          </c:cat>
          <c:val>
            <c:numRef>
              <c:f>Sheet1!$P$13:$P$17</c:f>
              <c:numCache>
                <c:formatCode>General</c:formatCode>
                <c:ptCount val="5"/>
                <c:pt idx="0">
                  <c:v>3774.2550000000001</c:v>
                </c:pt>
                <c:pt idx="1">
                  <c:v>3562.06</c:v>
                </c:pt>
                <c:pt idx="2">
                  <c:v>1496.6959999999999</c:v>
                </c:pt>
                <c:pt idx="3">
                  <c:v>57.978000000000002</c:v>
                </c:pt>
                <c:pt idx="4">
                  <c:v>5976.74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7D-4C8A-A779-FB49810A8EB8}"/>
            </c:ext>
          </c:extLst>
        </c:ser>
        <c:ser>
          <c:idx val="2"/>
          <c:order val="2"/>
          <c:tx>
            <c:strRef>
              <c:f>Sheet1!$Q$12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cat>
            <c:strRef>
              <c:f>Sheet1!$N$13:$N$17</c:f>
              <c:strCache>
                <c:ptCount val="5"/>
                <c:pt idx="0">
                  <c:v>Хартия и картон</c:v>
                </c:pt>
                <c:pt idx="1">
                  <c:v>Стъкло</c:v>
                </c:pt>
                <c:pt idx="2">
                  <c:v>Пластмаса</c:v>
                </c:pt>
                <c:pt idx="3">
                  <c:v>Метали</c:v>
                </c:pt>
                <c:pt idx="4">
                  <c:v>Смесени опаковки</c:v>
                </c:pt>
              </c:strCache>
            </c:strRef>
          </c:cat>
          <c:val>
            <c:numRef>
              <c:f>Sheet1!$Q$13:$Q$17</c:f>
              <c:numCache>
                <c:formatCode>General</c:formatCode>
                <c:ptCount val="5"/>
                <c:pt idx="0">
                  <c:v>3856.1979999999999</c:v>
                </c:pt>
                <c:pt idx="1">
                  <c:v>4002.58</c:v>
                </c:pt>
                <c:pt idx="2">
                  <c:v>1578.1859999999999</c:v>
                </c:pt>
                <c:pt idx="3">
                  <c:v>61.417000000000002</c:v>
                </c:pt>
                <c:pt idx="4">
                  <c:v>6736.02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7D-4C8A-A779-FB49810A8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868832"/>
        <c:axId val="121868288"/>
      </c:barChart>
      <c:catAx>
        <c:axId val="12186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21868288"/>
        <c:crosses val="autoZero"/>
        <c:auto val="1"/>
        <c:lblAlgn val="ctr"/>
        <c:lblOffset val="100"/>
        <c:noMultiLvlLbl val="0"/>
      </c:catAx>
      <c:valAx>
        <c:axId val="12186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218688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010881177541253"/>
          <c:y val="9.0314958732650247E-2"/>
          <c:w val="0.52622481275086774"/>
          <c:h val="0.7790940839775214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 prstMaterial="matte">
              <a:bevelB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atte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4D4-4FAB-BCEB-D8AF8EC99E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atte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4D4-4FAB-BCEB-D8AF8EC99E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plastic">
                <a:bevelB w="165100" prst="coolSlan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4D4-4FAB-BCEB-D8AF8EC99E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atte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4D4-4FAB-BCEB-D8AF8EC99E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atte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4D4-4FAB-BCEB-D8AF8EC99EFD}"/>
              </c:ext>
            </c:extLst>
          </c:dPt>
          <c:dPt>
            <c:idx val="5"/>
            <c:bubble3D val="0"/>
            <c:spPr>
              <a:solidFill>
                <a:srgbClr val="D7AE85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atte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4D4-4FAB-BCEB-D8AF8EC99EF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atte"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4D4-4FAB-BCEB-D8AF8EC99EF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D4-4FAB-BCEB-D8AF8EC99EF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920F5BF-8D63-413B-9BA4-B976C53D54E3}" type="CATEGORYNAME">
                      <a:rPr lang="ru-RU"/>
                      <a:pPr/>
                      <a:t>[CATEGORY NAME]</a:t>
                    </a:fld>
                    <a:r>
                      <a:rPr lang="ru-RU" baseline="0"/>
                      <a:t>
</a:t>
                    </a:r>
                    <a:fld id="{031E5FDB-35E2-4DAC-9E3B-171A66631F66}" type="VALUE">
                      <a:rPr lang="ru-RU" baseline="0"/>
                      <a:pPr/>
                      <a:t>[VALUE]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4D4-4FAB-BCEB-D8AF8EC99EF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601D039-6F11-4B3C-AE22-B207149730C8}" type="CATEGORYNAME">
                      <a:rPr lang="ru-RU"/>
                      <a:pPr/>
                      <a:t>[CATEGORY NAME]</a:t>
                    </a:fld>
                    <a:r>
                      <a:rPr lang="ru-RU" baseline="0"/>
                      <a:t>
</a:t>
                    </a:r>
                    <a:fld id="{47B73D54-8514-4CF1-827B-20602D7041F7}" type="VALUE">
                      <a:rPr lang="ru-RU" baseline="0"/>
                      <a:pPr/>
                      <a:t>[VALUE]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4D4-4FAB-BCEB-D8AF8EC99EFD}"/>
                </c:ext>
              </c:extLst>
            </c:dLbl>
            <c:dLbl>
              <c:idx val="3"/>
              <c:layout>
                <c:manualLayout>
                  <c:x val="0.1725293132328308"/>
                  <c:y val="2.7610001125053196E-2"/>
                </c:manualLayout>
              </c:layout>
              <c:tx>
                <c:rich>
                  <a:bodyPr/>
                  <a:lstStyle/>
                  <a:p>
                    <a:fld id="{8781AAFF-9F53-4744-9E7D-DB5903CC6A49}" type="CATEGORYNAME">
                      <a:rPr lang="ru-RU"/>
                      <a:pPr/>
                      <a:t>[CATEGORY NAME]</a:t>
                    </a:fld>
                    <a:r>
                      <a:rPr lang="ru-RU" baseline="0"/>
                      <a:t>
</a:t>
                    </a:r>
                    <a:fld id="{88374AAE-FE4A-4640-8A81-D4367BCA2BE6}" type="VALUE">
                      <a:rPr lang="ru-RU" baseline="0"/>
                      <a:pPr/>
                      <a:t>[VALUE]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4D4-4FAB-BCEB-D8AF8EC99EF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63FD677-A710-4D75-9230-EB0762B8E035}" type="CATEGORYNAME">
                      <a:rPr lang="ru-RU"/>
                      <a:pPr/>
                      <a:t>[CATEGORY NAME]</a:t>
                    </a:fld>
                    <a:r>
                      <a:rPr lang="ru-RU" baseline="0"/>
                      <a:t>
</a:t>
                    </a:r>
                    <a:fld id="{B51E249D-3736-4990-8E97-2463D8F1B5B7}" type="VALUE">
                      <a:rPr lang="ru-RU" baseline="0"/>
                      <a:pPr/>
                      <a:t>[VALUE]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4D4-4FAB-BCEB-D8AF8EC99EFD}"/>
                </c:ext>
              </c:extLst>
            </c:dLbl>
            <c:dLbl>
              <c:idx val="5"/>
              <c:layout>
                <c:manualLayout>
                  <c:x val="0"/>
                  <c:y val="-7.5927503093896329E-2"/>
                </c:manualLayout>
              </c:layout>
              <c:tx>
                <c:rich>
                  <a:bodyPr/>
                  <a:lstStyle/>
                  <a:p>
                    <a:fld id="{47B17925-4C64-404A-B572-493FA03F0E47}" type="CATEGORYNAME">
                      <a:rPr lang="ru-RU"/>
                      <a:pPr/>
                      <a:t>[CATEGORY NAME]</a:t>
                    </a:fld>
                    <a:r>
                      <a:rPr lang="ru-RU" baseline="0"/>
                      <a:t>
</a:t>
                    </a:r>
                    <a:fld id="{57483B55-F3FE-48FC-B71D-3BB281BB4C5B}" type="VALUE">
                      <a:rPr lang="ru-RU" baseline="0"/>
                      <a:pPr/>
                      <a:t>[VALUE]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4D4-4FAB-BCEB-D8AF8EC99EFD}"/>
                </c:ext>
              </c:extLst>
            </c:dLbl>
            <c:dLbl>
              <c:idx val="6"/>
              <c:layout>
                <c:manualLayout>
                  <c:x val="2.6800670016750419E-2"/>
                  <c:y val="-6.9025002812632989E-3"/>
                </c:manualLayout>
              </c:layout>
              <c:tx>
                <c:rich>
                  <a:bodyPr/>
                  <a:lstStyle/>
                  <a:p>
                    <a:fld id="{02C5718B-6B5E-4106-8D65-399AA3D377D5}" type="CATEGORYNAME">
                      <a:rPr lang="ru-RU"/>
                      <a:pPr/>
                      <a:t>[CATEGORY NAME]</a:t>
                    </a:fld>
                    <a:r>
                      <a:rPr lang="ru-RU" baseline="0"/>
                      <a:t>
</a:t>
                    </a:r>
                    <a:fld id="{2B657839-F1F1-4BE2-94ED-1768FD9E6521}" type="VALUE">
                      <a:rPr lang="ru-RU" baseline="0"/>
                      <a:pPr/>
                      <a:t>[VALUE]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4D4-4FAB-BCEB-D8AF8EC99EF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bg-BG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'[Изчисления приходи и разходи.xlsx]графики'!$B$4:$B$10</c:f>
              <c:strCache>
                <c:ptCount val="7"/>
                <c:pt idx="0">
                  <c:v>Закупуване на съдове за събиране на битови отпадъци;</c:v>
                </c:pt>
                <c:pt idx="1">
                  <c:v>  Събиране и транспортиране на битови отпадъци  до депа и други съоръжения за третиране</c:v>
                </c:pt>
                <c:pt idx="2">
                  <c:v>Проучване, проектиране, изграждане, поддържане, експлоатация, закриване и мониторинг на депата за битови отпадъци или други инсталации или съоръжения за обезвреждане, </c:v>
                </c:pt>
                <c:pt idx="3">
                  <c:v>Отчисления по чл. 60 от ЗУО</c:v>
                </c:pt>
                <c:pt idx="4">
                  <c:v>Отчисления по чл. 64 от ЗУО</c:v>
                </c:pt>
                <c:pt idx="5">
                  <c:v>Поддържане чистотата на териториите за обществено ползване.</c:v>
                </c:pt>
                <c:pt idx="6">
                  <c:v>Други – издръжка на Столичен инспекторат</c:v>
                </c:pt>
              </c:strCache>
            </c:strRef>
          </c:cat>
          <c:val>
            <c:numRef>
              <c:f>'[Изчисления приходи и разходи.xlsx]графики'!$C$4:$C$10</c:f>
              <c:numCache>
                <c:formatCode>0.00%</c:formatCode>
                <c:ptCount val="7"/>
                <c:pt idx="0">
                  <c:v>0</c:v>
                </c:pt>
                <c:pt idx="1">
                  <c:v>0.30851883496436039</c:v>
                </c:pt>
                <c:pt idx="2">
                  <c:v>0.23823821673092668</c:v>
                </c:pt>
                <c:pt idx="3">
                  <c:v>1.5980815175280787E-3</c:v>
                </c:pt>
                <c:pt idx="4">
                  <c:v>3.7183426751301638E-2</c:v>
                </c:pt>
                <c:pt idx="5">
                  <c:v>0.39232544386512691</c:v>
                </c:pt>
                <c:pt idx="6">
                  <c:v>2.2135996170756317E-2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4D4-4FAB-BCEB-D8AF8EC99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/>
              <a:t>Социална поносимост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'[изчисления поносимост.xlsx]Sheet1'!$B$3</c:f>
              <c:strCache>
                <c:ptCount val="1"/>
                <c:pt idx="0">
                  <c:v>1,2% от средния доход на населението -  (лв./член на домакинство)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'[изчисления поносимост.xlsx]Sheet1'!$C$2:$G$2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'[изчисления поносимост.xlsx]Sheet1'!$C$3:$G$3</c:f>
              <c:numCache>
                <c:formatCode>General</c:formatCode>
                <c:ptCount val="5"/>
                <c:pt idx="0">
                  <c:v>65.47</c:v>
                </c:pt>
                <c:pt idx="1">
                  <c:v>70.010000000000005</c:v>
                </c:pt>
                <c:pt idx="2">
                  <c:v>73.36</c:v>
                </c:pt>
                <c:pt idx="3">
                  <c:v>78.33</c:v>
                </c:pt>
                <c:pt idx="4">
                  <c:v>82.3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60-4DD2-BD40-0E6B85FAA0F1}"/>
            </c:ext>
          </c:extLst>
        </c:ser>
        <c:ser>
          <c:idx val="1"/>
          <c:order val="1"/>
          <c:tx>
            <c:strRef>
              <c:f>'[изчисления поносимост.xlsx]Sheet1'!$B$4</c:f>
              <c:strCache>
                <c:ptCount val="1"/>
                <c:pt idx="0">
                  <c:v>1% от средния доход на населението (лв./член на домакинство)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'[изчисления поносимост.xlsx]Sheet1'!$C$2:$G$2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'[изчисления поносимост.xlsx]Sheet1'!$C$4:$G$4</c:f>
              <c:numCache>
                <c:formatCode>General</c:formatCode>
                <c:ptCount val="5"/>
                <c:pt idx="0">
                  <c:v>54.56</c:v>
                </c:pt>
                <c:pt idx="1">
                  <c:v>58.35</c:v>
                </c:pt>
                <c:pt idx="2">
                  <c:v>61.14</c:v>
                </c:pt>
                <c:pt idx="3">
                  <c:v>65.28</c:v>
                </c:pt>
                <c:pt idx="4">
                  <c:v>68.58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60-4DD2-BD40-0E6B85FAA0F1}"/>
            </c:ext>
          </c:extLst>
        </c:ser>
        <c:ser>
          <c:idx val="2"/>
          <c:order val="2"/>
          <c:tx>
            <c:strRef>
              <c:f>'[изчисления поносимост.xlsx]Sheet1'!$B$5</c:f>
              <c:strCache>
                <c:ptCount val="1"/>
                <c:pt idx="0">
                  <c:v>Платена такса от населението за управление на отпадъците (лв./1 жител)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'[изчисления поносимост.xlsx]Sheet1'!$C$2:$G$2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'[изчисления поносимост.xlsx]Sheet1'!$C$5:$G$5</c:f>
              <c:numCache>
                <c:formatCode>General</c:formatCode>
                <c:ptCount val="5"/>
                <c:pt idx="0">
                  <c:v>27.03</c:v>
                </c:pt>
                <c:pt idx="1">
                  <c:v>26.42</c:v>
                </c:pt>
                <c:pt idx="2">
                  <c:v>26.36</c:v>
                </c:pt>
                <c:pt idx="3">
                  <c:v>30.13</c:v>
                </c:pt>
                <c:pt idx="4">
                  <c:v>29.53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60-4DD2-BD40-0E6B85FAA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152656"/>
        <c:axId val="162154832"/>
      </c:lineChart>
      <c:catAx>
        <c:axId val="16215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62154832"/>
        <c:crosses val="autoZero"/>
        <c:auto val="1"/>
        <c:lblAlgn val="ctr"/>
        <c:lblOffset val="100"/>
        <c:noMultiLvlLbl val="0"/>
      </c:catAx>
      <c:valAx>
        <c:axId val="16215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bg-BG"/>
                  <a:t>лева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bg-BG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6215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r>
              <a:rPr lang="bg-BG" sz="1000" b="1" dirty="0">
                <a:latin typeface="Palatino Linotype" panose="02040502050505030304" pitchFamily="18" charset="0"/>
              </a:rPr>
              <a:t>Прогнозни</a:t>
            </a:r>
            <a:r>
              <a:rPr lang="bg-BG" sz="1000" b="1" baseline="0" dirty="0">
                <a:latin typeface="Palatino Linotype" panose="02040502050505030304" pitchFamily="18" charset="0"/>
              </a:rPr>
              <a:t> количества битови отпадъци, тона</a:t>
            </a:r>
            <a:endParaRPr lang="en-GB" sz="1000" b="1" dirty="0">
              <a:latin typeface="Palatino Linotype" panose="0204050205050503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bg-BG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2700" cap="rnd">
              <a:solidFill>
                <a:srgbClr val="D7AE8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18243"/>
              </a:solidFill>
              <a:ln w="9525">
                <a:noFill/>
              </a:ln>
              <a:effectLst/>
            </c:spPr>
          </c:marker>
          <c:xVal>
            <c:numRef>
              <c:f>[Book1..xlsx]Sheet5!$E$7:$K$7</c:f>
              <c:numCache>
                <c:formatCode>General</c:formatCode>
                <c:ptCount val="7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</c:numCache>
            </c:numRef>
          </c:xVal>
          <c:yVal>
            <c:numRef>
              <c:f>[Book1..xlsx]Sheet5!$E$8:$K$8</c:f>
              <c:numCache>
                <c:formatCode>General</c:formatCode>
                <c:ptCount val="7"/>
                <c:pt idx="0">
                  <c:v>630942</c:v>
                </c:pt>
                <c:pt idx="1">
                  <c:v>625890</c:v>
                </c:pt>
                <c:pt idx="2">
                  <c:v>620875</c:v>
                </c:pt>
                <c:pt idx="3">
                  <c:v>615898</c:v>
                </c:pt>
                <c:pt idx="4">
                  <c:v>610839</c:v>
                </c:pt>
                <c:pt idx="5">
                  <c:v>605820</c:v>
                </c:pt>
                <c:pt idx="6">
                  <c:v>600839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7B-4C66-8AB7-3019A3885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304416"/>
        <c:axId val="116305504"/>
      </c:scatterChart>
      <c:valAx>
        <c:axId val="116304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bg-BG"/>
          </a:p>
        </c:txPr>
        <c:crossAx val="116305504"/>
        <c:crosses val="autoZero"/>
        <c:crossBetween val="midCat"/>
      </c:valAx>
      <c:valAx>
        <c:axId val="11630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bg-BG"/>
          </a:p>
        </c:txPr>
        <c:crossAx val="116304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BF7F3"/>
    </a:solidFill>
    <a:ln w="9525" cap="flat" cmpd="sng" algn="ctr">
      <a:solidFill>
        <a:srgbClr val="D7AE85"/>
      </a:solidFill>
      <a:round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[Book1..xlsx]Sheet2!$D$7</c:f>
              <c:strCache>
                <c:ptCount val="1"/>
                <c:pt idx="0">
                  <c:v>хартия</c:v>
                </c:pt>
              </c:strCache>
            </c:strRef>
          </c:tx>
          <c:spPr>
            <a:solidFill>
              <a:srgbClr val="C18243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[Book1..xlsx]Sheet2!$D$5:$M$6</c:f>
              <c:strCach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strCache>
              <c:extLst/>
            </c:strRef>
          </c:cat>
          <c:val>
            <c:numRef>
              <c:f>[Book1..xlsx]Sheet2!$E$7:$M$7</c:f>
              <c:numCache>
                <c:formatCode>General</c:formatCode>
                <c:ptCount val="7"/>
                <c:pt idx="0">
                  <c:v>70791.789999999994</c:v>
                </c:pt>
                <c:pt idx="1">
                  <c:v>70224.88</c:v>
                </c:pt>
                <c:pt idx="2">
                  <c:v>69662.23</c:v>
                </c:pt>
                <c:pt idx="3">
                  <c:v>69103.81</c:v>
                </c:pt>
                <c:pt idx="4">
                  <c:v>68536.160000000003</c:v>
                </c:pt>
                <c:pt idx="5">
                  <c:v>67973.009999999995</c:v>
                </c:pt>
                <c:pt idx="6">
                  <c:v>67414.210000000006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49C-470A-89D6-50F628F97C82}"/>
            </c:ext>
          </c:extLst>
        </c:ser>
        <c:ser>
          <c:idx val="3"/>
          <c:order val="3"/>
          <c:tx>
            <c:strRef>
              <c:f>[Book1..xlsx]Sheet2!$D$8</c:f>
              <c:strCache>
                <c:ptCount val="1"/>
                <c:pt idx="0">
                  <c:v>картон</c:v>
                </c:pt>
              </c:strCache>
            </c:strRef>
          </c:tx>
          <c:spPr>
            <a:solidFill>
              <a:srgbClr val="EAD5C0"/>
            </a:solidFill>
            <a:ln>
              <a:noFill/>
            </a:ln>
            <a:effectLst/>
          </c:spPr>
          <c:invertIfNegative val="0"/>
          <c:cat>
            <c:strRef>
              <c:f>[Book1..xlsx]Sheet2!$D$5:$M$6</c:f>
              <c:strCach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strCache>
              <c:extLst/>
            </c:strRef>
          </c:cat>
          <c:val>
            <c:numRef>
              <c:f>[Book1..xlsx]Sheet2!$E$8:$M$8</c:f>
              <c:numCache>
                <c:formatCode>General</c:formatCode>
                <c:ptCount val="7"/>
                <c:pt idx="0">
                  <c:v>76344.09</c:v>
                </c:pt>
                <c:pt idx="1">
                  <c:v>75732.710000000006</c:v>
                </c:pt>
                <c:pt idx="2">
                  <c:v>75125.929999999993</c:v>
                </c:pt>
                <c:pt idx="3">
                  <c:v>74523.710000000006</c:v>
                </c:pt>
                <c:pt idx="4">
                  <c:v>73911.55</c:v>
                </c:pt>
                <c:pt idx="5">
                  <c:v>73304.22</c:v>
                </c:pt>
                <c:pt idx="6">
                  <c:v>72701.600000000006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49C-470A-89D6-50F628F97C82}"/>
            </c:ext>
          </c:extLst>
        </c:ser>
        <c:ser>
          <c:idx val="4"/>
          <c:order val="4"/>
          <c:tx>
            <c:strRef>
              <c:f>[Book1..xlsx]Sheet2!$D$9</c:f>
              <c:strCache>
                <c:ptCount val="1"/>
                <c:pt idx="0">
                  <c:v>пластмаса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[Book1..xlsx]Sheet2!$D$5:$M$6</c:f>
              <c:strCach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strCache>
              <c:extLst/>
            </c:strRef>
          </c:cat>
          <c:val>
            <c:numRef>
              <c:f>[Book1..xlsx]Sheet2!$E$9:$M$9</c:f>
              <c:numCache>
                <c:formatCode>General</c:formatCode>
                <c:ptCount val="7"/>
                <c:pt idx="0">
                  <c:v>83284.460000000006</c:v>
                </c:pt>
                <c:pt idx="1">
                  <c:v>82617.5</c:v>
                </c:pt>
                <c:pt idx="2">
                  <c:v>81955.56</c:v>
                </c:pt>
                <c:pt idx="3">
                  <c:v>81298.600000000006</c:v>
                </c:pt>
                <c:pt idx="4">
                  <c:v>80630.78</c:v>
                </c:pt>
                <c:pt idx="5">
                  <c:v>79968.240000000005</c:v>
                </c:pt>
                <c:pt idx="6">
                  <c:v>79310.84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49C-470A-89D6-50F628F97C82}"/>
            </c:ext>
          </c:extLst>
        </c:ser>
        <c:ser>
          <c:idx val="5"/>
          <c:order val="5"/>
          <c:tx>
            <c:strRef>
              <c:f>[Book1..xlsx]Sheet2!$D$10</c:f>
              <c:strCache>
                <c:ptCount val="1"/>
                <c:pt idx="0">
                  <c:v>стъкло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[Book1..xlsx]Sheet2!$D$5:$M$6</c:f>
              <c:strCach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strCache>
              <c:extLst/>
            </c:strRef>
          </c:cat>
          <c:val>
            <c:numRef>
              <c:f>[Book1..xlsx]Sheet2!$E$10:$M$10</c:f>
              <c:numCache>
                <c:formatCode>General</c:formatCode>
                <c:ptCount val="7"/>
                <c:pt idx="0">
                  <c:v>29401.94</c:v>
                </c:pt>
                <c:pt idx="1">
                  <c:v>29166.48</c:v>
                </c:pt>
                <c:pt idx="2">
                  <c:v>28932.799999999999</c:v>
                </c:pt>
                <c:pt idx="3">
                  <c:v>28700.87</c:v>
                </c:pt>
                <c:pt idx="4">
                  <c:v>28465.11</c:v>
                </c:pt>
                <c:pt idx="5">
                  <c:v>28231.21</c:v>
                </c:pt>
                <c:pt idx="6">
                  <c:v>27999.13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249C-470A-89D6-50F628F97C82}"/>
            </c:ext>
          </c:extLst>
        </c:ser>
        <c:ser>
          <c:idx val="6"/>
          <c:order val="6"/>
          <c:tx>
            <c:strRef>
              <c:f>[Book1..xlsx]Sheet2!$D$11</c:f>
              <c:strCache>
                <c:ptCount val="1"/>
                <c:pt idx="0">
                  <c:v>метали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[Book1..xlsx]Sheet2!$D$5:$M$6</c:f>
              <c:strCach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strCache>
              <c:extLst/>
            </c:strRef>
          </c:cat>
          <c:val>
            <c:numRef>
              <c:f>[Book1..xlsx]Sheet2!$E$11:$M$11</c:f>
              <c:numCache>
                <c:formatCode>General</c:formatCode>
                <c:ptCount val="7"/>
                <c:pt idx="0">
                  <c:v>68015.64</c:v>
                </c:pt>
                <c:pt idx="1">
                  <c:v>67470.960000000006</c:v>
                </c:pt>
                <c:pt idx="2">
                  <c:v>66930.38</c:v>
                </c:pt>
                <c:pt idx="3">
                  <c:v>66393.850000000006</c:v>
                </c:pt>
                <c:pt idx="4">
                  <c:v>65848.47</c:v>
                </c:pt>
                <c:pt idx="5">
                  <c:v>65307.4</c:v>
                </c:pt>
                <c:pt idx="6">
                  <c:v>64770.52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249C-470A-89D6-50F628F97C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304960"/>
        <c:axId val="11630659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[Book1..xlsx]Sheet2!$D$5</c15:sqref>
                        </c15:formulaRef>
                      </c:ext>
                    </c:extLst>
                    <c:strCache>
                      <c:ptCount val="1"/>
                      <c:pt idx="0">
                        <c:v>година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[Book1..xlsx]Sheet2!$D$5:$M$6</c15:sqref>
                        </c15:formulaRef>
                      </c:ext>
                    </c:extLst>
                    <c:strCache>
                      <c:ptCount val="8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[Book1..xlsx]Sheet2!$E$5:$M$5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  <c:pt idx="4">
                        <c:v>2026</c:v>
                      </c:pt>
                      <c:pt idx="5">
                        <c:v>2027</c:v>
                      </c:pt>
                      <c:pt idx="6">
                        <c:v>2028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249C-470A-89D6-50F628F97C82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[Book1..xlsx]Sheet2!$D$6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[Book1..xlsx]Sheet2!$D$5:$M$6</c15:sqref>
                        </c15:formulaRef>
                      </c:ext>
                    </c:extLst>
                    <c:strCache>
                      <c:ptCount val="8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[Book1..xlsx]Sheet2!$E$6:$M$6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49C-470A-89D6-50F628F97C82}"/>
                  </c:ext>
                </c:extLst>
              </c15:ser>
            </c15:filteredBarSeries>
          </c:ext>
        </c:extLst>
      </c:barChart>
      <c:catAx>
        <c:axId val="11630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bg-BG"/>
          </a:p>
        </c:txPr>
        <c:crossAx val="116306592"/>
        <c:crosses val="autoZero"/>
        <c:auto val="1"/>
        <c:lblAlgn val="ctr"/>
        <c:lblOffset val="100"/>
        <c:noMultiLvlLbl val="0"/>
      </c:catAx>
      <c:valAx>
        <c:axId val="11630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bg-BG"/>
          </a:p>
        </c:txPr>
        <c:crossAx val="116304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layfair Display" panose="020B0604020202020204" charset="-52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solidFill>
      <a:srgbClr val="FBF7F3"/>
    </a:solidFill>
    <a:ln w="9525" cap="flat" cmpd="sng" algn="ctr">
      <a:solidFill>
        <a:srgbClr val="C18243"/>
      </a:solidFill>
      <a:round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[Book1..xlsx]Sheet2!$C$59</c:f>
              <c:strCache>
                <c:ptCount val="1"/>
                <c:pt idx="0">
                  <c:v>Хранителни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cat>
            <c:numRef>
              <c:f>[Book1..xlsx]Sheet2!$D$58:$K$58</c:f>
              <c:numCache>
                <c:formatCode>General</c:formatCod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numCache>
            </c:numRef>
          </c:cat>
          <c:val>
            <c:numRef>
              <c:f>[Book1..xlsx]Sheet2!$D$59:$K$59</c:f>
              <c:numCache>
                <c:formatCode>#,##0</c:formatCode>
                <c:ptCount val="8"/>
                <c:pt idx="0">
                  <c:v>55843.76</c:v>
                </c:pt>
                <c:pt idx="1">
                  <c:v>55396.78</c:v>
                </c:pt>
                <c:pt idx="2">
                  <c:v>54953.16</c:v>
                </c:pt>
                <c:pt idx="3">
                  <c:v>54512.87</c:v>
                </c:pt>
                <c:pt idx="4">
                  <c:v>54075.89</c:v>
                </c:pt>
                <c:pt idx="5">
                  <c:v>53631.68</c:v>
                </c:pt>
                <c:pt idx="6">
                  <c:v>53191</c:v>
                </c:pt>
                <c:pt idx="7">
                  <c:v>52753.72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E-4B85-8636-2C595DB747AF}"/>
            </c:ext>
          </c:extLst>
        </c:ser>
        <c:ser>
          <c:idx val="2"/>
          <c:order val="1"/>
          <c:tx>
            <c:strRef>
              <c:f>[Book1..xlsx]Sheet2!$C$60</c:f>
              <c:strCache>
                <c:ptCount val="1"/>
                <c:pt idx="0">
                  <c:v>Зелени </c:v>
                </c:pt>
              </c:strCache>
            </c:strRef>
          </c:tx>
          <c:spPr>
            <a:solidFill>
              <a:srgbClr val="D7AE85"/>
            </a:solidFill>
            <a:ln>
              <a:solidFill>
                <a:srgbClr val="C18243"/>
              </a:solidFill>
            </a:ln>
            <a:effectLst/>
          </c:spPr>
          <c:invertIfNegative val="0"/>
          <c:cat>
            <c:numRef>
              <c:f>[Book1..xlsx]Sheet2!$D$58:$K$58</c:f>
              <c:numCache>
                <c:formatCode>General</c:formatCod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numCache>
            </c:numRef>
          </c:cat>
          <c:val>
            <c:numRef>
              <c:f>[Book1..xlsx]Sheet2!$D$60:$K$60</c:f>
              <c:numCache>
                <c:formatCode>#,##0</c:formatCode>
                <c:ptCount val="8"/>
                <c:pt idx="0">
                  <c:v>47257.31</c:v>
                </c:pt>
                <c:pt idx="1">
                  <c:v>46879.05</c:v>
                </c:pt>
                <c:pt idx="2">
                  <c:v>46380.28</c:v>
                </c:pt>
                <c:pt idx="3">
                  <c:v>46131.05</c:v>
                </c:pt>
                <c:pt idx="4">
                  <c:v>45761.25</c:v>
                </c:pt>
                <c:pt idx="5">
                  <c:v>45385.35</c:v>
                </c:pt>
                <c:pt idx="6">
                  <c:v>45012.43</c:v>
                </c:pt>
                <c:pt idx="7">
                  <c:v>44642.39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2E-4B85-8636-2C595DB74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16303328"/>
        <c:axId val="116303872"/>
      </c:barChart>
      <c:catAx>
        <c:axId val="11630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bg-BG"/>
          </a:p>
        </c:txPr>
        <c:crossAx val="116303872"/>
        <c:crosses val="autoZero"/>
        <c:auto val="1"/>
        <c:lblAlgn val="ctr"/>
        <c:lblOffset val="100"/>
        <c:noMultiLvlLbl val="0"/>
      </c:catAx>
      <c:valAx>
        <c:axId val="11630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bg-BG"/>
          </a:p>
        </c:txPr>
        <c:crossAx val="11630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solidFill>
      <a:srgbClr val="FBF7F3"/>
    </a:solidFill>
    <a:ln w="9525" cap="flat" cmpd="sng" algn="ctr">
      <a:solidFill>
        <a:srgbClr val="C18243"/>
      </a:solidFill>
      <a:round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[Book1..xlsx]Sheet2!$C$83</c:f>
              <c:strCache>
                <c:ptCount val="1"/>
                <c:pt idx="0">
                  <c:v>Хранителни отпадъци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c:spPr>
          <c:invertIfNegative val="0"/>
          <c:cat>
            <c:strRef>
              <c:f>[Book1..xlsx]Sheet2!$D$82:$L$82</c:f>
              <c:strCache>
                <c:ptCount val="9"/>
                <c:pt idx="0">
                  <c:v>2020 (базова)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</c:strCache>
            </c:strRef>
          </c:cat>
          <c:val>
            <c:numRef>
              <c:f>[Book1..xlsx]Sheet2!$D$83:$L$83</c:f>
              <c:numCache>
                <c:formatCode>#,##0</c:formatCode>
                <c:ptCount val="9"/>
                <c:pt idx="0">
                  <c:v>8852</c:v>
                </c:pt>
                <c:pt idx="1">
                  <c:v>9155</c:v>
                </c:pt>
                <c:pt idx="2">
                  <c:v>9470</c:v>
                </c:pt>
                <c:pt idx="3">
                  <c:v>9794</c:v>
                </c:pt>
                <c:pt idx="4">
                  <c:v>10130</c:v>
                </c:pt>
                <c:pt idx="5">
                  <c:v>10478</c:v>
                </c:pt>
                <c:pt idx="6">
                  <c:v>10837</c:v>
                </c:pt>
                <c:pt idx="7">
                  <c:v>11209</c:v>
                </c:pt>
                <c:pt idx="8">
                  <c:v>11594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12-4546-8392-0E17517A5360}"/>
            </c:ext>
          </c:extLst>
        </c:ser>
        <c:ser>
          <c:idx val="2"/>
          <c:order val="1"/>
          <c:tx>
            <c:strRef>
              <c:f>[Book1..xlsx]Sheet2!$C$84</c:f>
              <c:strCache>
                <c:ptCount val="1"/>
                <c:pt idx="0">
                  <c:v>Зелени отпадъци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c:spPr>
          <c:invertIfNegative val="0"/>
          <c:cat>
            <c:strRef>
              <c:f>[Book1..xlsx]Sheet2!$D$82:$L$82</c:f>
              <c:strCache>
                <c:ptCount val="9"/>
                <c:pt idx="0">
                  <c:v>2020 (базова)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</c:strCache>
            </c:strRef>
          </c:cat>
          <c:val>
            <c:numRef>
              <c:f>[Book1..xlsx]Sheet2!$D$84:$L$84</c:f>
              <c:numCache>
                <c:formatCode>#,##0</c:formatCode>
                <c:ptCount val="9"/>
                <c:pt idx="0">
                  <c:v>8852</c:v>
                </c:pt>
                <c:pt idx="1">
                  <c:v>9155</c:v>
                </c:pt>
                <c:pt idx="2">
                  <c:v>9470</c:v>
                </c:pt>
                <c:pt idx="3">
                  <c:v>9794</c:v>
                </c:pt>
                <c:pt idx="4">
                  <c:v>10130</c:v>
                </c:pt>
                <c:pt idx="5">
                  <c:v>10478</c:v>
                </c:pt>
                <c:pt idx="6">
                  <c:v>10837</c:v>
                </c:pt>
                <c:pt idx="7">
                  <c:v>11209</c:v>
                </c:pt>
                <c:pt idx="8">
                  <c:v>11594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12-4546-8392-0E17517A5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6306048"/>
        <c:axId val="286618080"/>
      </c:barChart>
      <c:catAx>
        <c:axId val="11630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bg-BG"/>
          </a:p>
        </c:txPr>
        <c:crossAx val="286618080"/>
        <c:crosses val="autoZero"/>
        <c:auto val="1"/>
        <c:lblAlgn val="ctr"/>
        <c:lblOffset val="100"/>
        <c:noMultiLvlLbl val="0"/>
      </c:catAx>
      <c:valAx>
        <c:axId val="286618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bg-BG"/>
          </a:p>
        </c:txPr>
        <c:crossAx val="11630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solidFill>
      <a:srgbClr val="FBF7F3"/>
    </a:solidFill>
    <a:ln w="9525" cap="flat" cmpd="sng" algn="ctr">
      <a:solidFill>
        <a:srgbClr val="C18243"/>
      </a:solidFill>
      <a:round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[Book1..xlsx]Sheet2!$C$107</c:f>
              <c:strCache>
                <c:ptCount val="1"/>
                <c:pt idx="0">
                  <c:v>ЕГО (тона)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bg-B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[Book1..xlsx]Sheet2!$D$106:$L$106</c:f>
              <c:strCache>
                <c:ptCount val="9"/>
                <c:pt idx="0">
                  <c:v>2020 (базова)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</c:strCache>
            </c:strRef>
          </c:cat>
          <c:val>
            <c:numRef>
              <c:f>[Book1..xlsx]Sheet2!$D$107:$L$107</c:f>
              <c:numCache>
                <c:formatCode>#,##0</c:formatCode>
                <c:ptCount val="9"/>
                <c:pt idx="0">
                  <c:v>87592</c:v>
                </c:pt>
                <c:pt idx="1">
                  <c:v>87769</c:v>
                </c:pt>
                <c:pt idx="2">
                  <c:v>87945</c:v>
                </c:pt>
                <c:pt idx="3">
                  <c:v>88122</c:v>
                </c:pt>
                <c:pt idx="4">
                  <c:v>88299</c:v>
                </c:pt>
                <c:pt idx="5">
                  <c:v>88476</c:v>
                </c:pt>
                <c:pt idx="6" formatCode="General">
                  <c:v>88636</c:v>
                </c:pt>
                <c:pt idx="7">
                  <c:v>88796</c:v>
                </c:pt>
                <c:pt idx="8">
                  <c:v>88955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7A-469E-AEE2-96A6E19A315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86618624"/>
        <c:axId val="28661644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[Book1..xlsx]Sheet2!$C$106</c15:sqref>
                        </c15:formulaRef>
                      </c:ext>
                    </c:extLst>
                    <c:strCache>
                      <c:ptCount val="1"/>
                      <c:pt idx="0">
                        <c:v>година</c:v>
                      </c:pt>
                    </c:strCache>
                  </c:strRef>
                </c:tx>
                <c:spPr>
                  <a:ln w="317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bg-BG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[Book1..xlsx]Sheet2!$D$106:$L$106</c15:sqref>
                        </c15:formulaRef>
                      </c:ext>
                    </c:extLst>
                    <c:strCache>
                      <c:ptCount val="9"/>
                      <c:pt idx="0">
                        <c:v>2020 (базова)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[Book1..xlsx]Sheet2!$D$106:$L$106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437A-469E-AEE2-96A6E19A3157}"/>
                  </c:ext>
                </c:extLst>
              </c15:ser>
            </c15:filteredLineSeries>
          </c:ext>
        </c:extLst>
      </c:lineChart>
      <c:catAx>
        <c:axId val="28661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bg-BG"/>
          </a:p>
        </c:txPr>
        <c:crossAx val="286616448"/>
        <c:crosses val="autoZero"/>
        <c:auto val="1"/>
        <c:lblAlgn val="ctr"/>
        <c:lblOffset val="100"/>
        <c:noMultiLvlLbl val="0"/>
      </c:catAx>
      <c:valAx>
        <c:axId val="2866164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86618624"/>
        <c:crosses val="autoZero"/>
        <c:crossBetween val="between"/>
      </c:valAx>
      <c:spPr>
        <a:noFill/>
        <a:ln>
          <a:solidFill>
            <a:srgbClr val="D7AE85"/>
          </a:solidFill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solidFill>
      <a:srgbClr val="FBF7F3"/>
    </a:solidFill>
    <a:ln w="9525" cap="flat" cmpd="sng" algn="ctr">
      <a:solidFill>
        <a:srgbClr val="D7AE85"/>
      </a:solidFill>
      <a:round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[Book1..xlsx]Sheet2!$C$123</c:f>
              <c:strCache>
                <c:ptCount val="1"/>
                <c:pt idx="0">
                  <c:v>Строителни отпадъци (тона)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bg-B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[Book1..xlsx]Sheet2!$D$122:$L$122</c:f>
              <c:strCache>
                <c:ptCount val="9"/>
                <c:pt idx="0">
                  <c:v>2020 (базова)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</c:strCache>
            </c:strRef>
          </c:cat>
          <c:val>
            <c:numRef>
              <c:f>[Book1..xlsx]Sheet2!$D$123:$L$123</c:f>
              <c:numCache>
                <c:formatCode>#,##0</c:formatCode>
                <c:ptCount val="9"/>
                <c:pt idx="0">
                  <c:v>300688</c:v>
                </c:pt>
                <c:pt idx="1">
                  <c:v>275130</c:v>
                </c:pt>
                <c:pt idx="2">
                  <c:v>251744</c:v>
                </c:pt>
                <c:pt idx="3">
                  <c:v>230345</c:v>
                </c:pt>
                <c:pt idx="4">
                  <c:v>210766</c:v>
                </c:pt>
                <c:pt idx="5">
                  <c:v>192851</c:v>
                </c:pt>
                <c:pt idx="6">
                  <c:v>176459</c:v>
                </c:pt>
                <c:pt idx="7">
                  <c:v>161460</c:v>
                </c:pt>
                <c:pt idx="8">
                  <c:v>147735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F9-48A7-BE3C-E41F7ABCD9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86616992"/>
        <c:axId val="28661916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[Book1..xlsx]Sheet2!$C$122</c15:sqref>
                        </c15:formulaRef>
                      </c:ext>
                    </c:extLst>
                    <c:strCache>
                      <c:ptCount val="1"/>
                      <c:pt idx="0">
                        <c:v>година</c:v>
                      </c:pt>
                    </c:strCache>
                  </c:strRef>
                </c:tx>
                <c:spPr>
                  <a:ln w="317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bg-BG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[Book1..xlsx]Sheet2!$D$122:$L$122</c15:sqref>
                        </c15:formulaRef>
                      </c:ext>
                    </c:extLst>
                    <c:strCache>
                      <c:ptCount val="9"/>
                      <c:pt idx="0">
                        <c:v>2020 (базова)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[Book1..xlsx]Sheet2!$D$122:$L$122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35F9-48A7-BE3C-E41F7ABCD99B}"/>
                  </c:ext>
                </c:extLst>
              </c15:ser>
            </c15:filteredLineSeries>
          </c:ext>
        </c:extLst>
      </c:lineChart>
      <c:catAx>
        <c:axId val="28661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bg-BG"/>
          </a:p>
        </c:txPr>
        <c:crossAx val="286619168"/>
        <c:crosses val="autoZero"/>
        <c:auto val="1"/>
        <c:lblAlgn val="ctr"/>
        <c:lblOffset val="100"/>
        <c:noMultiLvlLbl val="0"/>
      </c:catAx>
      <c:valAx>
        <c:axId val="2866191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8661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BF7F3"/>
    </a:solidFill>
    <a:ln w="9525" cap="flat" cmpd="sng" algn="ctr">
      <a:solidFill>
        <a:srgbClr val="663300"/>
      </a:solidFill>
      <a:round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0144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515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7662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593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c1439504ed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1c1439504ed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083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245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536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540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3910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623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8795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04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6966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11540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06155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7260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38459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42488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463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44370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81711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72862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da24d69543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da24d69543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835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81142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09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c1439504ed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1c1439504ed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076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234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8762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c1439504ed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1c1439504e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738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401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4939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1421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871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818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715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3B1106">
              <a:alpha val="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702900" y="1233658"/>
            <a:ext cx="47460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02900" y="2787333"/>
            <a:ext cx="4746000" cy="2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600"/>
              </a:spcBef>
              <a:spcAft>
                <a:spcPts val="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5928400" y="916150"/>
            <a:ext cx="2299500" cy="33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8227900" y="4227300"/>
            <a:ext cx="916200" cy="916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4488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8230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9454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558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3412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0872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3487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1744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337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7690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2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71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5269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1717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543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352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5439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c1439504ed_0_5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88" name="Google Shape;88;g1c1439504ed_0_5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89" name="Google Shape;89;g1c1439504ed_0_5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505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c1439504ed_0_527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c1439504ed_0_527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g1c1439504ed_0_52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94" name="Google Shape;94;g1c1439504ed_0_52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95" name="Google Shape;95;g1c1439504ed_0_52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803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c1439504ed_0_53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c1439504ed_0_53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1c1439504ed_0_53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00" name="Google Shape;100;g1c1439504ed_0_53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01" name="Google Shape;101;g1c1439504ed_0_53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183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c1439504ed_0_539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c1439504ed_0_539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 rtl="0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 rtl="0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 rtl="0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 rtl="0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 rtl="0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 rtl="0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 rtl="0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 rtl="0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g1c1439504ed_0_53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06" name="Google Shape;106;g1c1439504ed_0_53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07" name="Google Shape;107;g1c1439504ed_0_53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895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c1439504ed_0_54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c1439504ed_0_545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111" name="Google Shape;111;g1c1439504ed_0_545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112" name="Google Shape;112;g1c1439504ed_0_54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13" name="Google Shape;113;g1c1439504ed_0_54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14" name="Google Shape;114;g1c1439504ed_0_54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15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300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c1439504ed_0_552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c1439504ed_0_552"/>
          <p:cNvSpPr txBox="1">
            <a:spLocks noGrp="1"/>
          </p:cNvSpPr>
          <p:nvPr>
            <p:ph type="body" idx="1"/>
          </p:nvPr>
        </p:nvSpPr>
        <p:spPr>
          <a:xfrm>
            <a:off x="228600" y="767557"/>
            <a:ext cx="2020050" cy="31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118" name="Google Shape;118;g1c1439504ed_0_552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50" cy="197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119" name="Google Shape;119;g1c1439504ed_0_552"/>
          <p:cNvSpPr txBox="1">
            <a:spLocks noGrp="1"/>
          </p:cNvSpPr>
          <p:nvPr>
            <p:ph type="body" idx="3"/>
          </p:nvPr>
        </p:nvSpPr>
        <p:spPr>
          <a:xfrm>
            <a:off x="2322513" y="767557"/>
            <a:ext cx="2020950" cy="31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120" name="Google Shape;120;g1c1439504ed_0_552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950" cy="197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121" name="Google Shape;121;g1c1439504ed_0_55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22" name="Google Shape;122;g1c1439504ed_0_55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23" name="Google Shape;123;g1c1439504ed_0_55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005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c1439504ed_0_56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c1439504ed_0_56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27" name="Google Shape;127;g1c1439504ed_0_56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28" name="Google Shape;128;g1c1439504ed_0_56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192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c1439504ed_0_566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c1439504ed_0_566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5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32" name="Google Shape;132;g1c1439504ed_0_566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 rtl="0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 rtl="0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133" name="Google Shape;133;g1c1439504ed_0_56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34" name="Google Shape;134;g1c1439504ed_0_56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35" name="Google Shape;135;g1c1439504ed_0_56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293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c1439504ed_0_573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c1439504ed_0_573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c1439504ed_0_573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 rtl="0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 rtl="0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 rtl="0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140" name="Google Shape;140;g1c1439504ed_0_57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41" name="Google Shape;141;g1c1439504ed_0_57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42" name="Google Shape;142;g1c1439504ed_0_57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798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c1439504ed_0_58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c1439504ed_0_580"/>
          <p:cNvSpPr txBox="1">
            <a:spLocks noGrp="1"/>
          </p:cNvSpPr>
          <p:nvPr>
            <p:ph type="body" idx="1"/>
          </p:nvPr>
        </p:nvSpPr>
        <p:spPr>
          <a:xfrm rot="5400000">
            <a:off x="1154475" y="-125775"/>
            <a:ext cx="226305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1c1439504ed_0_58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47" name="Google Shape;147;g1c1439504ed_0_58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48" name="Google Shape;148;g1c1439504ed_0_58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498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c1439504ed_0_586"/>
          <p:cNvSpPr txBox="1">
            <a:spLocks noGrp="1"/>
          </p:cNvSpPr>
          <p:nvPr>
            <p:ph type="title"/>
          </p:nvPr>
        </p:nvSpPr>
        <p:spPr>
          <a:xfrm rot="5400000">
            <a:off x="2366175" y="1085844"/>
            <a:ext cx="29257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c1439504ed_0_586"/>
          <p:cNvSpPr txBox="1">
            <a:spLocks noGrp="1"/>
          </p:cNvSpPr>
          <p:nvPr>
            <p:ph type="body" idx="1"/>
          </p:nvPr>
        </p:nvSpPr>
        <p:spPr>
          <a:xfrm rot="5400000">
            <a:off x="270675" y="95244"/>
            <a:ext cx="292575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1c1439504ed_0_58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53" name="Google Shape;153;g1c1439504ed_0_58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54" name="Google Shape;154;g1c1439504ed_0_58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94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897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354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959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0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9870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77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855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398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692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173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494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GB"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443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457200" y="799275"/>
            <a:ext cx="5486400" cy="318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7448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22" name="Google Shape;22;p3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457200" y="2763852"/>
            <a:ext cx="5486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3691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-238" y="-200"/>
            <a:ext cx="9143821" cy="5143302"/>
            <a:chOff x="6316957" y="5250656"/>
            <a:chExt cx="2856819" cy="1606930"/>
          </a:xfrm>
        </p:grpSpPr>
        <p:sp>
          <p:nvSpPr>
            <p:cNvPr id="34" name="Google Shape;34;p4"/>
            <p:cNvSpPr/>
            <p:nvPr/>
          </p:nvSpPr>
          <p:spPr>
            <a:xfrm>
              <a:off x="6316957" y="6351571"/>
              <a:ext cx="2856819" cy="506015"/>
            </a:xfrm>
            <a:custGeom>
              <a:avLst/>
              <a:gdLst/>
              <a:ahLst/>
              <a:cxnLst/>
              <a:rect l="l" t="t" r="r" b="b"/>
              <a:pathLst>
                <a:path w="2856819" h="506015" extrusionOk="0">
                  <a:moveTo>
                    <a:pt x="0" y="506429"/>
                  </a:moveTo>
                  <a:lnTo>
                    <a:pt x="2856819" y="506429"/>
                  </a:lnTo>
                  <a:lnTo>
                    <a:pt x="2856819" y="0"/>
                  </a:lnTo>
                  <a:lnTo>
                    <a:pt x="0" y="503856"/>
                  </a:lnTo>
                  <a:lnTo>
                    <a:pt x="0" y="506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7306428" y="5250656"/>
              <a:ext cx="1434361" cy="253007"/>
            </a:xfrm>
            <a:custGeom>
              <a:avLst/>
              <a:gdLst/>
              <a:ahLst/>
              <a:cxnLst/>
              <a:rect l="l" t="t" r="r" b="b"/>
              <a:pathLst>
                <a:path w="1434361" h="253007" extrusionOk="0">
                  <a:moveTo>
                    <a:pt x="481099" y="0"/>
                  </a:moveTo>
                  <a:lnTo>
                    <a:pt x="0" y="84851"/>
                  </a:lnTo>
                  <a:lnTo>
                    <a:pt x="0" y="253027"/>
                  </a:lnTo>
                  <a:lnTo>
                    <a:pt x="1434642" y="0"/>
                  </a:lnTo>
                  <a:lnTo>
                    <a:pt x="48109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6316957" y="6512738"/>
              <a:ext cx="989471" cy="342304"/>
            </a:xfrm>
            <a:custGeom>
              <a:avLst/>
              <a:gdLst/>
              <a:ahLst/>
              <a:cxnLst/>
              <a:rect l="l" t="t" r="r" b="b"/>
              <a:pathLst>
                <a:path w="989471" h="342304" extrusionOk="0">
                  <a:moveTo>
                    <a:pt x="0" y="174513"/>
                  </a:moveTo>
                  <a:lnTo>
                    <a:pt x="0" y="342688"/>
                  </a:lnTo>
                  <a:lnTo>
                    <a:pt x="989471" y="168176"/>
                  </a:lnTo>
                  <a:lnTo>
                    <a:pt x="989471" y="0"/>
                  </a:lnTo>
                  <a:lnTo>
                    <a:pt x="0" y="174513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885118" y="6183395"/>
              <a:ext cx="288657" cy="218777"/>
            </a:xfrm>
            <a:custGeom>
              <a:avLst/>
              <a:gdLst/>
              <a:ahLst/>
              <a:cxnLst/>
              <a:rect l="l" t="t" r="r" b="b"/>
              <a:pathLst>
                <a:path w="288657" h="218777" extrusionOk="0">
                  <a:moveTo>
                    <a:pt x="288658" y="0"/>
                  </a:moveTo>
                  <a:lnTo>
                    <a:pt x="0" y="50911"/>
                  </a:lnTo>
                  <a:lnTo>
                    <a:pt x="0" y="219087"/>
                  </a:lnTo>
                  <a:lnTo>
                    <a:pt x="288658" y="168176"/>
                  </a:lnTo>
                  <a:lnTo>
                    <a:pt x="28865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6316957" y="6431950"/>
              <a:ext cx="493991" cy="254496"/>
            </a:xfrm>
            <a:custGeom>
              <a:avLst/>
              <a:gdLst/>
              <a:ahLst/>
              <a:cxnLst/>
              <a:rect l="l" t="t" r="r" b="b"/>
              <a:pathLst>
                <a:path w="493991" h="254496" extrusionOk="0">
                  <a:moveTo>
                    <a:pt x="0" y="87125"/>
                  </a:moveTo>
                  <a:lnTo>
                    <a:pt x="0" y="255301"/>
                  </a:lnTo>
                  <a:lnTo>
                    <a:pt x="493992" y="168176"/>
                  </a:lnTo>
                  <a:lnTo>
                    <a:pt x="493992" y="0"/>
                  </a:lnTo>
                  <a:lnTo>
                    <a:pt x="0" y="871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9029447" y="6015219"/>
              <a:ext cx="144328" cy="193476"/>
            </a:xfrm>
            <a:custGeom>
              <a:avLst/>
              <a:gdLst/>
              <a:ahLst/>
              <a:cxnLst/>
              <a:rect l="l" t="t" r="r" b="b"/>
              <a:pathLst>
                <a:path w="144328" h="193476" extrusionOk="0">
                  <a:moveTo>
                    <a:pt x="144329" y="0"/>
                  </a:moveTo>
                  <a:lnTo>
                    <a:pt x="0" y="25456"/>
                  </a:lnTo>
                  <a:lnTo>
                    <a:pt x="0" y="193632"/>
                  </a:lnTo>
                  <a:lnTo>
                    <a:pt x="144329" y="168176"/>
                  </a:lnTo>
                  <a:lnTo>
                    <a:pt x="144329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8224479" y="5847043"/>
              <a:ext cx="949297" cy="334863"/>
            </a:xfrm>
            <a:custGeom>
              <a:avLst/>
              <a:gdLst/>
              <a:ahLst/>
              <a:cxnLst/>
              <a:rect l="l" t="t" r="r" b="b"/>
              <a:pathLst>
                <a:path w="949297" h="334863" extrusionOk="0">
                  <a:moveTo>
                    <a:pt x="949297" y="0"/>
                  </a:moveTo>
                  <a:lnTo>
                    <a:pt x="0" y="167427"/>
                  </a:lnTo>
                  <a:lnTo>
                    <a:pt x="0" y="335603"/>
                  </a:lnTo>
                  <a:lnTo>
                    <a:pt x="949297" y="168176"/>
                  </a:lnTo>
                  <a:lnTo>
                    <a:pt x="949297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677035" y="5840035"/>
              <a:ext cx="629392" cy="278308"/>
            </a:xfrm>
            <a:custGeom>
              <a:avLst/>
              <a:gdLst/>
              <a:ahLst/>
              <a:cxnLst/>
              <a:rect l="l" t="t" r="r" b="b"/>
              <a:pathLst>
                <a:path w="629392" h="278308" extrusionOk="0">
                  <a:moveTo>
                    <a:pt x="0" y="111005"/>
                  </a:moveTo>
                  <a:lnTo>
                    <a:pt x="0" y="279181"/>
                  </a:lnTo>
                  <a:lnTo>
                    <a:pt x="629393" y="168176"/>
                  </a:lnTo>
                  <a:lnTo>
                    <a:pt x="629393" y="0"/>
                  </a:lnTo>
                  <a:lnTo>
                    <a:pt x="0" y="11100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6316957" y="5716734"/>
              <a:ext cx="735035" cy="297656"/>
            </a:xfrm>
            <a:custGeom>
              <a:avLst/>
              <a:gdLst/>
              <a:ahLst/>
              <a:cxnLst/>
              <a:rect l="l" t="t" r="r" b="b"/>
              <a:pathLst>
                <a:path w="735035" h="297656" extrusionOk="0">
                  <a:moveTo>
                    <a:pt x="0" y="129638"/>
                  </a:moveTo>
                  <a:lnTo>
                    <a:pt x="0" y="297814"/>
                  </a:lnTo>
                  <a:lnTo>
                    <a:pt x="735036" y="168176"/>
                  </a:lnTo>
                  <a:lnTo>
                    <a:pt x="735036" y="0"/>
                  </a:lnTo>
                  <a:lnTo>
                    <a:pt x="0" y="129638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703591" y="5342516"/>
              <a:ext cx="470184" cy="250031"/>
            </a:xfrm>
            <a:custGeom>
              <a:avLst/>
              <a:gdLst/>
              <a:ahLst/>
              <a:cxnLst/>
              <a:rect l="l" t="t" r="r" b="b"/>
              <a:pathLst>
                <a:path w="470184" h="250031" extrusionOk="0">
                  <a:moveTo>
                    <a:pt x="470185" y="0"/>
                  </a:moveTo>
                  <a:lnTo>
                    <a:pt x="0" y="82927"/>
                  </a:lnTo>
                  <a:lnTo>
                    <a:pt x="0" y="251103"/>
                  </a:lnTo>
                  <a:lnTo>
                    <a:pt x="470185" y="168176"/>
                  </a:lnTo>
                  <a:lnTo>
                    <a:pt x="4701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1006900" y="677700"/>
            <a:ext cx="4936800" cy="340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"/>
          <p:cNvSpPr txBox="1"/>
          <p:nvPr/>
        </p:nvSpPr>
        <p:spPr>
          <a:xfrm>
            <a:off x="239550" y="339696"/>
            <a:ext cx="777000" cy="6537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vo"/>
                <a:ea typeface="Chivo"/>
                <a:cs typeface="Chivo"/>
                <a:sym typeface="Chivo"/>
              </a:rPr>
              <a:t>“</a:t>
            </a:r>
            <a:endParaRPr kumimoji="0" sz="10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46" name="Google Shape;46;p4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2739588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81755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49" name="Google Shape;49;p5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30032117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6"/>
          <p:cNvGrpSpPr/>
          <p:nvPr/>
        </p:nvGrpSpPr>
        <p:grpSpPr>
          <a:xfrm>
            <a:off x="-239" y="-106"/>
            <a:ext cx="9143821" cy="5143317"/>
            <a:chOff x="6361595" y="2777133"/>
            <a:chExt cx="2856819" cy="1606935"/>
          </a:xfrm>
        </p:grpSpPr>
        <p:sp>
          <p:nvSpPr>
            <p:cNvPr id="60" name="Google Shape;60;p6"/>
            <p:cNvSpPr/>
            <p:nvPr/>
          </p:nvSpPr>
          <p:spPr>
            <a:xfrm>
              <a:off x="6361595" y="3328877"/>
              <a:ext cx="2856819" cy="1055191"/>
            </a:xfrm>
            <a:custGeom>
              <a:avLst/>
              <a:gdLst/>
              <a:ahLst/>
              <a:cxnLst/>
              <a:rect l="l" t="t" r="r" b="b"/>
              <a:pathLst>
                <a:path w="2856819" h="1055191" extrusionOk="0">
                  <a:moveTo>
                    <a:pt x="0" y="1055599"/>
                  </a:moveTo>
                  <a:lnTo>
                    <a:pt x="2856819" y="1055599"/>
                  </a:lnTo>
                  <a:lnTo>
                    <a:pt x="2856819" y="0"/>
                  </a:lnTo>
                  <a:lnTo>
                    <a:pt x="0" y="503854"/>
                  </a:lnTo>
                  <a:lnTo>
                    <a:pt x="0" y="1055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6361595" y="3581367"/>
              <a:ext cx="471672" cy="250031"/>
            </a:xfrm>
            <a:custGeom>
              <a:avLst/>
              <a:gdLst/>
              <a:ahLst/>
              <a:cxnLst/>
              <a:rect l="l" t="t" r="r" b="b"/>
              <a:pathLst>
                <a:path w="471672" h="250031" extrusionOk="0">
                  <a:moveTo>
                    <a:pt x="0" y="83189"/>
                  </a:moveTo>
                  <a:lnTo>
                    <a:pt x="0" y="251365"/>
                  </a:lnTo>
                  <a:lnTo>
                    <a:pt x="471673" y="168176"/>
                  </a:lnTo>
                  <a:lnTo>
                    <a:pt x="471673" y="0"/>
                  </a:lnTo>
                  <a:lnTo>
                    <a:pt x="0" y="831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8188769" y="3160702"/>
              <a:ext cx="1029645" cy="349746"/>
            </a:xfrm>
            <a:custGeom>
              <a:avLst/>
              <a:gdLst/>
              <a:ahLst/>
              <a:cxnLst/>
              <a:rect l="l" t="t" r="r" b="b"/>
              <a:pathLst>
                <a:path w="1029645" h="349746" extrusionOk="0">
                  <a:moveTo>
                    <a:pt x="1029645" y="0"/>
                  </a:moveTo>
                  <a:lnTo>
                    <a:pt x="0" y="181597"/>
                  </a:lnTo>
                  <a:lnTo>
                    <a:pt x="0" y="349773"/>
                  </a:lnTo>
                  <a:lnTo>
                    <a:pt x="1029645" y="168176"/>
                  </a:lnTo>
                  <a:lnTo>
                    <a:pt x="1029645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6361595" y="3343125"/>
              <a:ext cx="868949" cy="319980"/>
            </a:xfrm>
            <a:custGeom>
              <a:avLst/>
              <a:gdLst/>
              <a:ahLst/>
              <a:cxnLst/>
              <a:rect l="l" t="t" r="r" b="b"/>
              <a:pathLst>
                <a:path w="868949" h="319980" extrusionOk="0">
                  <a:moveTo>
                    <a:pt x="0" y="153256"/>
                  </a:moveTo>
                  <a:lnTo>
                    <a:pt x="0" y="321431"/>
                  </a:lnTo>
                  <a:lnTo>
                    <a:pt x="868949" y="168176"/>
                  </a:lnTo>
                  <a:lnTo>
                    <a:pt x="868949" y="0"/>
                  </a:lnTo>
                  <a:lnTo>
                    <a:pt x="0" y="153256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6361595" y="3286479"/>
              <a:ext cx="236580" cy="209847"/>
            </a:xfrm>
            <a:custGeom>
              <a:avLst/>
              <a:gdLst/>
              <a:ahLst/>
              <a:cxnLst/>
              <a:rect l="l" t="t" r="r" b="b"/>
              <a:pathLst>
                <a:path w="236580" h="209847" extrusionOk="0">
                  <a:moveTo>
                    <a:pt x="0" y="41725"/>
                  </a:moveTo>
                  <a:lnTo>
                    <a:pt x="0" y="209901"/>
                  </a:lnTo>
                  <a:lnTo>
                    <a:pt x="236580" y="168176"/>
                  </a:lnTo>
                  <a:lnTo>
                    <a:pt x="236580" y="0"/>
                  </a:lnTo>
                  <a:lnTo>
                    <a:pt x="0" y="417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8331610" y="2824350"/>
              <a:ext cx="886804" cy="324445"/>
            </a:xfrm>
            <a:custGeom>
              <a:avLst/>
              <a:gdLst/>
              <a:ahLst/>
              <a:cxnLst/>
              <a:rect l="l" t="t" r="r" b="b"/>
              <a:pathLst>
                <a:path w="886804" h="324445" extrusionOk="0">
                  <a:moveTo>
                    <a:pt x="886804" y="0"/>
                  </a:moveTo>
                  <a:lnTo>
                    <a:pt x="0" y="156405"/>
                  </a:lnTo>
                  <a:lnTo>
                    <a:pt x="0" y="324581"/>
                  </a:lnTo>
                  <a:lnTo>
                    <a:pt x="886804" y="168176"/>
                  </a:lnTo>
                  <a:lnTo>
                    <a:pt x="886804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6868978" y="2954026"/>
              <a:ext cx="660639" cy="284261"/>
            </a:xfrm>
            <a:custGeom>
              <a:avLst/>
              <a:gdLst/>
              <a:ahLst/>
              <a:cxnLst/>
              <a:rect l="l" t="t" r="r" b="b"/>
              <a:pathLst>
                <a:path w="660639" h="284261" extrusionOk="0">
                  <a:moveTo>
                    <a:pt x="0" y="116516"/>
                  </a:moveTo>
                  <a:lnTo>
                    <a:pt x="0" y="284692"/>
                  </a:lnTo>
                  <a:lnTo>
                    <a:pt x="660639" y="168176"/>
                  </a:lnTo>
                  <a:lnTo>
                    <a:pt x="660639" y="0"/>
                  </a:lnTo>
                  <a:lnTo>
                    <a:pt x="0" y="116516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093655" y="2777133"/>
              <a:ext cx="1438825" cy="253007"/>
            </a:xfrm>
            <a:custGeom>
              <a:avLst/>
              <a:gdLst/>
              <a:ahLst/>
              <a:cxnLst/>
              <a:rect l="l" t="t" r="r" b="b"/>
              <a:pathLst>
                <a:path w="1438825" h="253007" extrusionOk="0">
                  <a:moveTo>
                    <a:pt x="485388" y="0"/>
                  </a:moveTo>
                  <a:lnTo>
                    <a:pt x="0" y="85607"/>
                  </a:lnTo>
                  <a:lnTo>
                    <a:pt x="0" y="253783"/>
                  </a:lnTo>
                  <a:lnTo>
                    <a:pt x="1438932" y="0"/>
                  </a:lnTo>
                  <a:lnTo>
                    <a:pt x="48538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457200" y="2394450"/>
            <a:ext cx="4114800" cy="420600"/>
          </a:xfrm>
          <a:prstGeom prst="rect">
            <a:avLst/>
          </a:prstGeom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1"/>
          </p:nvPr>
        </p:nvSpPr>
        <p:spPr>
          <a:xfrm>
            <a:off x="3200400" y="2800175"/>
            <a:ext cx="5486400" cy="211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25357018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73" name="Google Shape;73;p7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320037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2"/>
          </p:nvPr>
        </p:nvSpPr>
        <p:spPr>
          <a:xfrm>
            <a:off x="619320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10872865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85" name="Google Shape;85;p8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2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3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10782213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98" name="Google Shape;98;p9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19768224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0"/>
          <p:cNvGrpSpPr/>
          <p:nvPr/>
        </p:nvGrpSpPr>
        <p:grpSpPr>
          <a:xfrm>
            <a:off x="-120" y="0"/>
            <a:ext cx="9143821" cy="5144623"/>
            <a:chOff x="2973586" y="0"/>
            <a:chExt cx="2856819" cy="1607343"/>
          </a:xfrm>
        </p:grpSpPr>
        <p:sp>
          <p:nvSpPr>
            <p:cNvPr id="108" name="Google Shape;108;p10"/>
            <p:cNvSpPr/>
            <p:nvPr/>
          </p:nvSpPr>
          <p:spPr>
            <a:xfrm>
              <a:off x="2973586" y="0"/>
              <a:ext cx="2856819" cy="1607343"/>
            </a:xfrm>
            <a:custGeom>
              <a:avLst/>
              <a:gdLst/>
              <a:ahLst/>
              <a:cxnLst/>
              <a:rect l="l" t="t" r="r" b="b"/>
              <a:pathLst>
                <a:path w="2856819" h="1607343" extrusionOk="0">
                  <a:moveTo>
                    <a:pt x="0" y="1607344"/>
                  </a:moveTo>
                  <a:lnTo>
                    <a:pt x="2856819" y="1607344"/>
                  </a:lnTo>
                  <a:lnTo>
                    <a:pt x="2856819" y="0"/>
                  </a:lnTo>
                  <a:lnTo>
                    <a:pt x="2854505" y="0"/>
                  </a:lnTo>
                  <a:lnTo>
                    <a:pt x="0" y="503447"/>
                  </a:lnTo>
                  <a:lnTo>
                    <a:pt x="0" y="16073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2973586" y="278850"/>
              <a:ext cx="319904" cy="223242"/>
            </a:xfrm>
            <a:custGeom>
              <a:avLst/>
              <a:gdLst/>
              <a:ahLst/>
              <a:cxnLst/>
              <a:rect l="l" t="t" r="r" b="b"/>
              <a:pathLst>
                <a:path w="319904" h="223242" extrusionOk="0">
                  <a:moveTo>
                    <a:pt x="0" y="56421"/>
                  </a:moveTo>
                  <a:lnTo>
                    <a:pt x="0" y="224597"/>
                  </a:lnTo>
                  <a:lnTo>
                    <a:pt x="319904" y="168176"/>
                  </a:lnTo>
                  <a:lnTo>
                    <a:pt x="319904" y="0"/>
                  </a:lnTo>
                  <a:lnTo>
                    <a:pt x="0" y="56421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4446633" y="0"/>
              <a:ext cx="1380795" cy="242589"/>
            </a:xfrm>
            <a:custGeom>
              <a:avLst/>
              <a:gdLst/>
              <a:ahLst/>
              <a:cxnLst/>
              <a:rect l="l" t="t" r="r" b="b"/>
              <a:pathLst>
                <a:path w="1380795" h="242589" extrusionOk="0">
                  <a:moveTo>
                    <a:pt x="427914" y="0"/>
                  </a:moveTo>
                  <a:lnTo>
                    <a:pt x="0" y="75471"/>
                  </a:lnTo>
                  <a:lnTo>
                    <a:pt x="0" y="243647"/>
                  </a:lnTo>
                  <a:lnTo>
                    <a:pt x="1381458" y="0"/>
                  </a:lnTo>
                  <a:lnTo>
                    <a:pt x="427914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2973586" y="131406"/>
              <a:ext cx="202358" cy="202406"/>
            </a:xfrm>
            <a:custGeom>
              <a:avLst/>
              <a:gdLst/>
              <a:ahLst/>
              <a:cxnLst/>
              <a:rect l="l" t="t" r="r" b="b"/>
              <a:pathLst>
                <a:path w="202358" h="202406" extrusionOk="0">
                  <a:moveTo>
                    <a:pt x="0" y="35689"/>
                  </a:moveTo>
                  <a:lnTo>
                    <a:pt x="0" y="203865"/>
                  </a:lnTo>
                  <a:lnTo>
                    <a:pt x="202358" y="168176"/>
                  </a:lnTo>
                  <a:lnTo>
                    <a:pt x="202358" y="0"/>
                  </a:lnTo>
                  <a:lnTo>
                    <a:pt x="0" y="356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3669936" y="0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10"/>
          <p:cNvSpPr txBox="1">
            <a:spLocks noGrp="1"/>
          </p:cNvSpPr>
          <p:nvPr>
            <p:ph type="body" idx="1"/>
          </p:nvPr>
        </p:nvSpPr>
        <p:spPr>
          <a:xfrm>
            <a:off x="457200" y="1844275"/>
            <a:ext cx="2190000" cy="270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30861291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1"/>
          <p:cNvGrpSpPr/>
          <p:nvPr/>
        </p:nvGrpSpPr>
        <p:grpSpPr>
          <a:xfrm>
            <a:off x="-120" y="0"/>
            <a:ext cx="9143821" cy="5144623"/>
            <a:chOff x="2973586" y="0"/>
            <a:chExt cx="2856819" cy="1607343"/>
          </a:xfrm>
        </p:grpSpPr>
        <p:sp>
          <p:nvSpPr>
            <p:cNvPr id="117" name="Google Shape;117;p11"/>
            <p:cNvSpPr/>
            <p:nvPr/>
          </p:nvSpPr>
          <p:spPr>
            <a:xfrm>
              <a:off x="2973586" y="0"/>
              <a:ext cx="2856819" cy="1607343"/>
            </a:xfrm>
            <a:custGeom>
              <a:avLst/>
              <a:gdLst/>
              <a:ahLst/>
              <a:cxnLst/>
              <a:rect l="l" t="t" r="r" b="b"/>
              <a:pathLst>
                <a:path w="2856819" h="1607343" extrusionOk="0">
                  <a:moveTo>
                    <a:pt x="0" y="1607344"/>
                  </a:moveTo>
                  <a:lnTo>
                    <a:pt x="2856819" y="1607344"/>
                  </a:lnTo>
                  <a:lnTo>
                    <a:pt x="2856819" y="0"/>
                  </a:lnTo>
                  <a:lnTo>
                    <a:pt x="2854505" y="0"/>
                  </a:lnTo>
                  <a:lnTo>
                    <a:pt x="0" y="503447"/>
                  </a:lnTo>
                  <a:lnTo>
                    <a:pt x="0" y="16073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2973586" y="278850"/>
              <a:ext cx="319904" cy="223242"/>
            </a:xfrm>
            <a:custGeom>
              <a:avLst/>
              <a:gdLst/>
              <a:ahLst/>
              <a:cxnLst/>
              <a:rect l="l" t="t" r="r" b="b"/>
              <a:pathLst>
                <a:path w="319904" h="223242" extrusionOk="0">
                  <a:moveTo>
                    <a:pt x="0" y="56421"/>
                  </a:moveTo>
                  <a:lnTo>
                    <a:pt x="0" y="224597"/>
                  </a:lnTo>
                  <a:lnTo>
                    <a:pt x="319904" y="168176"/>
                  </a:lnTo>
                  <a:lnTo>
                    <a:pt x="319904" y="0"/>
                  </a:lnTo>
                  <a:lnTo>
                    <a:pt x="0" y="56421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4446633" y="0"/>
              <a:ext cx="1380795" cy="242589"/>
            </a:xfrm>
            <a:custGeom>
              <a:avLst/>
              <a:gdLst/>
              <a:ahLst/>
              <a:cxnLst/>
              <a:rect l="l" t="t" r="r" b="b"/>
              <a:pathLst>
                <a:path w="1380795" h="242589" extrusionOk="0">
                  <a:moveTo>
                    <a:pt x="427914" y="0"/>
                  </a:moveTo>
                  <a:lnTo>
                    <a:pt x="0" y="75471"/>
                  </a:lnTo>
                  <a:lnTo>
                    <a:pt x="0" y="243647"/>
                  </a:lnTo>
                  <a:lnTo>
                    <a:pt x="1381458" y="0"/>
                  </a:lnTo>
                  <a:lnTo>
                    <a:pt x="427914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2973586" y="131406"/>
              <a:ext cx="202358" cy="202406"/>
            </a:xfrm>
            <a:custGeom>
              <a:avLst/>
              <a:gdLst/>
              <a:ahLst/>
              <a:cxnLst/>
              <a:rect l="l" t="t" r="r" b="b"/>
              <a:pathLst>
                <a:path w="202358" h="202406" extrusionOk="0">
                  <a:moveTo>
                    <a:pt x="0" y="35689"/>
                  </a:moveTo>
                  <a:lnTo>
                    <a:pt x="0" y="203865"/>
                  </a:lnTo>
                  <a:lnTo>
                    <a:pt x="202358" y="168176"/>
                  </a:lnTo>
                  <a:lnTo>
                    <a:pt x="202358" y="0"/>
                  </a:lnTo>
                  <a:lnTo>
                    <a:pt x="0" y="356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3669936" y="0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11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40834775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2"/>
          <p:cNvGrpSpPr/>
          <p:nvPr/>
        </p:nvGrpSpPr>
        <p:grpSpPr>
          <a:xfrm>
            <a:off x="-238" y="-200"/>
            <a:ext cx="9143821" cy="5143302"/>
            <a:chOff x="6316957" y="5250656"/>
            <a:chExt cx="2856819" cy="1606930"/>
          </a:xfrm>
        </p:grpSpPr>
        <p:sp>
          <p:nvSpPr>
            <p:cNvPr id="125" name="Google Shape;125;p12"/>
            <p:cNvSpPr/>
            <p:nvPr/>
          </p:nvSpPr>
          <p:spPr>
            <a:xfrm>
              <a:off x="6316957" y="6351571"/>
              <a:ext cx="2856819" cy="506015"/>
            </a:xfrm>
            <a:custGeom>
              <a:avLst/>
              <a:gdLst/>
              <a:ahLst/>
              <a:cxnLst/>
              <a:rect l="l" t="t" r="r" b="b"/>
              <a:pathLst>
                <a:path w="2856819" h="506015" extrusionOk="0">
                  <a:moveTo>
                    <a:pt x="0" y="506429"/>
                  </a:moveTo>
                  <a:lnTo>
                    <a:pt x="2856819" y="506429"/>
                  </a:lnTo>
                  <a:lnTo>
                    <a:pt x="2856819" y="0"/>
                  </a:lnTo>
                  <a:lnTo>
                    <a:pt x="0" y="503856"/>
                  </a:lnTo>
                  <a:lnTo>
                    <a:pt x="0" y="506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7306428" y="5250656"/>
              <a:ext cx="1434361" cy="253007"/>
            </a:xfrm>
            <a:custGeom>
              <a:avLst/>
              <a:gdLst/>
              <a:ahLst/>
              <a:cxnLst/>
              <a:rect l="l" t="t" r="r" b="b"/>
              <a:pathLst>
                <a:path w="1434361" h="253007" extrusionOk="0">
                  <a:moveTo>
                    <a:pt x="481099" y="0"/>
                  </a:moveTo>
                  <a:lnTo>
                    <a:pt x="0" y="84851"/>
                  </a:lnTo>
                  <a:lnTo>
                    <a:pt x="0" y="253027"/>
                  </a:lnTo>
                  <a:lnTo>
                    <a:pt x="1434642" y="0"/>
                  </a:lnTo>
                  <a:lnTo>
                    <a:pt x="48109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6316957" y="6512738"/>
              <a:ext cx="989471" cy="342304"/>
            </a:xfrm>
            <a:custGeom>
              <a:avLst/>
              <a:gdLst/>
              <a:ahLst/>
              <a:cxnLst/>
              <a:rect l="l" t="t" r="r" b="b"/>
              <a:pathLst>
                <a:path w="989471" h="342304" extrusionOk="0">
                  <a:moveTo>
                    <a:pt x="0" y="174513"/>
                  </a:moveTo>
                  <a:lnTo>
                    <a:pt x="0" y="342688"/>
                  </a:lnTo>
                  <a:lnTo>
                    <a:pt x="989471" y="168176"/>
                  </a:lnTo>
                  <a:lnTo>
                    <a:pt x="989471" y="0"/>
                  </a:lnTo>
                  <a:lnTo>
                    <a:pt x="0" y="174513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8885118" y="6183395"/>
              <a:ext cx="288657" cy="218777"/>
            </a:xfrm>
            <a:custGeom>
              <a:avLst/>
              <a:gdLst/>
              <a:ahLst/>
              <a:cxnLst/>
              <a:rect l="l" t="t" r="r" b="b"/>
              <a:pathLst>
                <a:path w="288657" h="218777" extrusionOk="0">
                  <a:moveTo>
                    <a:pt x="288658" y="0"/>
                  </a:moveTo>
                  <a:lnTo>
                    <a:pt x="0" y="50911"/>
                  </a:lnTo>
                  <a:lnTo>
                    <a:pt x="0" y="219087"/>
                  </a:lnTo>
                  <a:lnTo>
                    <a:pt x="288658" y="168176"/>
                  </a:lnTo>
                  <a:lnTo>
                    <a:pt x="28865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2"/>
            <p:cNvSpPr/>
            <p:nvPr/>
          </p:nvSpPr>
          <p:spPr>
            <a:xfrm>
              <a:off x="6316957" y="6431950"/>
              <a:ext cx="493991" cy="254496"/>
            </a:xfrm>
            <a:custGeom>
              <a:avLst/>
              <a:gdLst/>
              <a:ahLst/>
              <a:cxnLst/>
              <a:rect l="l" t="t" r="r" b="b"/>
              <a:pathLst>
                <a:path w="493991" h="254496" extrusionOk="0">
                  <a:moveTo>
                    <a:pt x="0" y="87125"/>
                  </a:moveTo>
                  <a:lnTo>
                    <a:pt x="0" y="255301"/>
                  </a:lnTo>
                  <a:lnTo>
                    <a:pt x="493992" y="168176"/>
                  </a:lnTo>
                  <a:lnTo>
                    <a:pt x="493992" y="0"/>
                  </a:lnTo>
                  <a:lnTo>
                    <a:pt x="0" y="871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2"/>
            <p:cNvSpPr/>
            <p:nvPr/>
          </p:nvSpPr>
          <p:spPr>
            <a:xfrm>
              <a:off x="9029447" y="6015219"/>
              <a:ext cx="144328" cy="193476"/>
            </a:xfrm>
            <a:custGeom>
              <a:avLst/>
              <a:gdLst/>
              <a:ahLst/>
              <a:cxnLst/>
              <a:rect l="l" t="t" r="r" b="b"/>
              <a:pathLst>
                <a:path w="144328" h="193476" extrusionOk="0">
                  <a:moveTo>
                    <a:pt x="144329" y="0"/>
                  </a:moveTo>
                  <a:lnTo>
                    <a:pt x="0" y="25456"/>
                  </a:lnTo>
                  <a:lnTo>
                    <a:pt x="0" y="193632"/>
                  </a:lnTo>
                  <a:lnTo>
                    <a:pt x="144329" y="168176"/>
                  </a:lnTo>
                  <a:lnTo>
                    <a:pt x="144329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2"/>
            <p:cNvSpPr/>
            <p:nvPr/>
          </p:nvSpPr>
          <p:spPr>
            <a:xfrm>
              <a:off x="8224479" y="5847043"/>
              <a:ext cx="949297" cy="334863"/>
            </a:xfrm>
            <a:custGeom>
              <a:avLst/>
              <a:gdLst/>
              <a:ahLst/>
              <a:cxnLst/>
              <a:rect l="l" t="t" r="r" b="b"/>
              <a:pathLst>
                <a:path w="949297" h="334863" extrusionOk="0">
                  <a:moveTo>
                    <a:pt x="949297" y="0"/>
                  </a:moveTo>
                  <a:lnTo>
                    <a:pt x="0" y="167427"/>
                  </a:lnTo>
                  <a:lnTo>
                    <a:pt x="0" y="335603"/>
                  </a:lnTo>
                  <a:lnTo>
                    <a:pt x="949297" y="168176"/>
                  </a:lnTo>
                  <a:lnTo>
                    <a:pt x="949297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6677035" y="5840035"/>
              <a:ext cx="629392" cy="278308"/>
            </a:xfrm>
            <a:custGeom>
              <a:avLst/>
              <a:gdLst/>
              <a:ahLst/>
              <a:cxnLst/>
              <a:rect l="l" t="t" r="r" b="b"/>
              <a:pathLst>
                <a:path w="629392" h="278308" extrusionOk="0">
                  <a:moveTo>
                    <a:pt x="0" y="111005"/>
                  </a:moveTo>
                  <a:lnTo>
                    <a:pt x="0" y="279181"/>
                  </a:lnTo>
                  <a:lnTo>
                    <a:pt x="629393" y="168176"/>
                  </a:lnTo>
                  <a:lnTo>
                    <a:pt x="629393" y="0"/>
                  </a:lnTo>
                  <a:lnTo>
                    <a:pt x="0" y="11100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2"/>
            <p:cNvSpPr/>
            <p:nvPr/>
          </p:nvSpPr>
          <p:spPr>
            <a:xfrm>
              <a:off x="6316957" y="5716734"/>
              <a:ext cx="735035" cy="297656"/>
            </a:xfrm>
            <a:custGeom>
              <a:avLst/>
              <a:gdLst/>
              <a:ahLst/>
              <a:cxnLst/>
              <a:rect l="l" t="t" r="r" b="b"/>
              <a:pathLst>
                <a:path w="735035" h="297656" extrusionOk="0">
                  <a:moveTo>
                    <a:pt x="0" y="129638"/>
                  </a:moveTo>
                  <a:lnTo>
                    <a:pt x="0" y="297814"/>
                  </a:lnTo>
                  <a:lnTo>
                    <a:pt x="735036" y="168176"/>
                  </a:lnTo>
                  <a:lnTo>
                    <a:pt x="735036" y="0"/>
                  </a:lnTo>
                  <a:lnTo>
                    <a:pt x="0" y="129638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2"/>
            <p:cNvSpPr/>
            <p:nvPr/>
          </p:nvSpPr>
          <p:spPr>
            <a:xfrm>
              <a:off x="8703591" y="5342516"/>
              <a:ext cx="470184" cy="250031"/>
            </a:xfrm>
            <a:custGeom>
              <a:avLst/>
              <a:gdLst/>
              <a:ahLst/>
              <a:cxnLst/>
              <a:rect l="l" t="t" r="r" b="b"/>
              <a:pathLst>
                <a:path w="470184" h="250031" extrusionOk="0">
                  <a:moveTo>
                    <a:pt x="470185" y="0"/>
                  </a:moveTo>
                  <a:lnTo>
                    <a:pt x="0" y="82927"/>
                  </a:lnTo>
                  <a:lnTo>
                    <a:pt x="0" y="251103"/>
                  </a:lnTo>
                  <a:lnTo>
                    <a:pt x="470185" y="168176"/>
                  </a:lnTo>
                  <a:lnTo>
                    <a:pt x="4701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2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24496063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457200" y="799275"/>
            <a:ext cx="5486400" cy="318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9549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22" name="Google Shape;22;p3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457200" y="2763852"/>
            <a:ext cx="5486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473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915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-238" y="-200"/>
            <a:ext cx="9143821" cy="5143302"/>
            <a:chOff x="6316957" y="5250656"/>
            <a:chExt cx="2856819" cy="1606930"/>
          </a:xfrm>
        </p:grpSpPr>
        <p:sp>
          <p:nvSpPr>
            <p:cNvPr id="34" name="Google Shape;34;p4"/>
            <p:cNvSpPr/>
            <p:nvPr/>
          </p:nvSpPr>
          <p:spPr>
            <a:xfrm>
              <a:off x="6316957" y="6351571"/>
              <a:ext cx="2856819" cy="506015"/>
            </a:xfrm>
            <a:custGeom>
              <a:avLst/>
              <a:gdLst/>
              <a:ahLst/>
              <a:cxnLst/>
              <a:rect l="l" t="t" r="r" b="b"/>
              <a:pathLst>
                <a:path w="2856819" h="506015" extrusionOk="0">
                  <a:moveTo>
                    <a:pt x="0" y="506429"/>
                  </a:moveTo>
                  <a:lnTo>
                    <a:pt x="2856819" y="506429"/>
                  </a:lnTo>
                  <a:lnTo>
                    <a:pt x="2856819" y="0"/>
                  </a:lnTo>
                  <a:lnTo>
                    <a:pt x="0" y="503856"/>
                  </a:lnTo>
                  <a:lnTo>
                    <a:pt x="0" y="506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7306428" y="5250656"/>
              <a:ext cx="1434361" cy="253007"/>
            </a:xfrm>
            <a:custGeom>
              <a:avLst/>
              <a:gdLst/>
              <a:ahLst/>
              <a:cxnLst/>
              <a:rect l="l" t="t" r="r" b="b"/>
              <a:pathLst>
                <a:path w="1434361" h="253007" extrusionOk="0">
                  <a:moveTo>
                    <a:pt x="481099" y="0"/>
                  </a:moveTo>
                  <a:lnTo>
                    <a:pt x="0" y="84851"/>
                  </a:lnTo>
                  <a:lnTo>
                    <a:pt x="0" y="253027"/>
                  </a:lnTo>
                  <a:lnTo>
                    <a:pt x="1434642" y="0"/>
                  </a:lnTo>
                  <a:lnTo>
                    <a:pt x="48109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6316957" y="6512738"/>
              <a:ext cx="989471" cy="342304"/>
            </a:xfrm>
            <a:custGeom>
              <a:avLst/>
              <a:gdLst/>
              <a:ahLst/>
              <a:cxnLst/>
              <a:rect l="l" t="t" r="r" b="b"/>
              <a:pathLst>
                <a:path w="989471" h="342304" extrusionOk="0">
                  <a:moveTo>
                    <a:pt x="0" y="174513"/>
                  </a:moveTo>
                  <a:lnTo>
                    <a:pt x="0" y="342688"/>
                  </a:lnTo>
                  <a:lnTo>
                    <a:pt x="989471" y="168176"/>
                  </a:lnTo>
                  <a:lnTo>
                    <a:pt x="989471" y="0"/>
                  </a:lnTo>
                  <a:lnTo>
                    <a:pt x="0" y="174513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885118" y="6183395"/>
              <a:ext cx="288657" cy="218777"/>
            </a:xfrm>
            <a:custGeom>
              <a:avLst/>
              <a:gdLst/>
              <a:ahLst/>
              <a:cxnLst/>
              <a:rect l="l" t="t" r="r" b="b"/>
              <a:pathLst>
                <a:path w="288657" h="218777" extrusionOk="0">
                  <a:moveTo>
                    <a:pt x="288658" y="0"/>
                  </a:moveTo>
                  <a:lnTo>
                    <a:pt x="0" y="50911"/>
                  </a:lnTo>
                  <a:lnTo>
                    <a:pt x="0" y="219087"/>
                  </a:lnTo>
                  <a:lnTo>
                    <a:pt x="288658" y="168176"/>
                  </a:lnTo>
                  <a:lnTo>
                    <a:pt x="28865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6316957" y="6431950"/>
              <a:ext cx="493991" cy="254496"/>
            </a:xfrm>
            <a:custGeom>
              <a:avLst/>
              <a:gdLst/>
              <a:ahLst/>
              <a:cxnLst/>
              <a:rect l="l" t="t" r="r" b="b"/>
              <a:pathLst>
                <a:path w="493991" h="254496" extrusionOk="0">
                  <a:moveTo>
                    <a:pt x="0" y="87125"/>
                  </a:moveTo>
                  <a:lnTo>
                    <a:pt x="0" y="255301"/>
                  </a:lnTo>
                  <a:lnTo>
                    <a:pt x="493992" y="168176"/>
                  </a:lnTo>
                  <a:lnTo>
                    <a:pt x="493992" y="0"/>
                  </a:lnTo>
                  <a:lnTo>
                    <a:pt x="0" y="871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9029447" y="6015219"/>
              <a:ext cx="144328" cy="193476"/>
            </a:xfrm>
            <a:custGeom>
              <a:avLst/>
              <a:gdLst/>
              <a:ahLst/>
              <a:cxnLst/>
              <a:rect l="l" t="t" r="r" b="b"/>
              <a:pathLst>
                <a:path w="144328" h="193476" extrusionOk="0">
                  <a:moveTo>
                    <a:pt x="144329" y="0"/>
                  </a:moveTo>
                  <a:lnTo>
                    <a:pt x="0" y="25456"/>
                  </a:lnTo>
                  <a:lnTo>
                    <a:pt x="0" y="193632"/>
                  </a:lnTo>
                  <a:lnTo>
                    <a:pt x="144329" y="168176"/>
                  </a:lnTo>
                  <a:lnTo>
                    <a:pt x="144329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8224479" y="5847043"/>
              <a:ext cx="949297" cy="334863"/>
            </a:xfrm>
            <a:custGeom>
              <a:avLst/>
              <a:gdLst/>
              <a:ahLst/>
              <a:cxnLst/>
              <a:rect l="l" t="t" r="r" b="b"/>
              <a:pathLst>
                <a:path w="949297" h="334863" extrusionOk="0">
                  <a:moveTo>
                    <a:pt x="949297" y="0"/>
                  </a:moveTo>
                  <a:lnTo>
                    <a:pt x="0" y="167427"/>
                  </a:lnTo>
                  <a:lnTo>
                    <a:pt x="0" y="335603"/>
                  </a:lnTo>
                  <a:lnTo>
                    <a:pt x="949297" y="168176"/>
                  </a:lnTo>
                  <a:lnTo>
                    <a:pt x="949297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677035" y="5840035"/>
              <a:ext cx="629392" cy="278308"/>
            </a:xfrm>
            <a:custGeom>
              <a:avLst/>
              <a:gdLst/>
              <a:ahLst/>
              <a:cxnLst/>
              <a:rect l="l" t="t" r="r" b="b"/>
              <a:pathLst>
                <a:path w="629392" h="278308" extrusionOk="0">
                  <a:moveTo>
                    <a:pt x="0" y="111005"/>
                  </a:moveTo>
                  <a:lnTo>
                    <a:pt x="0" y="279181"/>
                  </a:lnTo>
                  <a:lnTo>
                    <a:pt x="629393" y="168176"/>
                  </a:lnTo>
                  <a:lnTo>
                    <a:pt x="629393" y="0"/>
                  </a:lnTo>
                  <a:lnTo>
                    <a:pt x="0" y="11100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6316957" y="5716734"/>
              <a:ext cx="735035" cy="297656"/>
            </a:xfrm>
            <a:custGeom>
              <a:avLst/>
              <a:gdLst/>
              <a:ahLst/>
              <a:cxnLst/>
              <a:rect l="l" t="t" r="r" b="b"/>
              <a:pathLst>
                <a:path w="735035" h="297656" extrusionOk="0">
                  <a:moveTo>
                    <a:pt x="0" y="129638"/>
                  </a:moveTo>
                  <a:lnTo>
                    <a:pt x="0" y="297814"/>
                  </a:lnTo>
                  <a:lnTo>
                    <a:pt x="735036" y="168176"/>
                  </a:lnTo>
                  <a:lnTo>
                    <a:pt x="735036" y="0"/>
                  </a:lnTo>
                  <a:lnTo>
                    <a:pt x="0" y="129638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703591" y="5342516"/>
              <a:ext cx="470184" cy="250031"/>
            </a:xfrm>
            <a:custGeom>
              <a:avLst/>
              <a:gdLst/>
              <a:ahLst/>
              <a:cxnLst/>
              <a:rect l="l" t="t" r="r" b="b"/>
              <a:pathLst>
                <a:path w="470184" h="250031" extrusionOk="0">
                  <a:moveTo>
                    <a:pt x="470185" y="0"/>
                  </a:moveTo>
                  <a:lnTo>
                    <a:pt x="0" y="82927"/>
                  </a:lnTo>
                  <a:lnTo>
                    <a:pt x="0" y="251103"/>
                  </a:lnTo>
                  <a:lnTo>
                    <a:pt x="470185" y="168176"/>
                  </a:lnTo>
                  <a:lnTo>
                    <a:pt x="4701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1006900" y="677700"/>
            <a:ext cx="4936800" cy="340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"/>
          <p:cNvSpPr txBox="1"/>
          <p:nvPr/>
        </p:nvSpPr>
        <p:spPr>
          <a:xfrm>
            <a:off x="239550" y="339696"/>
            <a:ext cx="777000" cy="6537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vo"/>
                <a:ea typeface="Chivo"/>
                <a:cs typeface="Chivo"/>
                <a:sym typeface="Chivo"/>
              </a:rPr>
              <a:t>“</a:t>
            </a:r>
            <a:endParaRPr kumimoji="0" sz="10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46" name="Google Shape;46;p4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vo"/>
                <a:cs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40460555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49" name="Google Shape;49;p5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cs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26083199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6"/>
          <p:cNvGrpSpPr/>
          <p:nvPr/>
        </p:nvGrpSpPr>
        <p:grpSpPr>
          <a:xfrm>
            <a:off x="-239" y="-106"/>
            <a:ext cx="9143821" cy="5143317"/>
            <a:chOff x="6361595" y="2777133"/>
            <a:chExt cx="2856819" cy="1606935"/>
          </a:xfrm>
        </p:grpSpPr>
        <p:sp>
          <p:nvSpPr>
            <p:cNvPr id="60" name="Google Shape;60;p6"/>
            <p:cNvSpPr/>
            <p:nvPr/>
          </p:nvSpPr>
          <p:spPr>
            <a:xfrm>
              <a:off x="6361595" y="3328877"/>
              <a:ext cx="2856819" cy="1055191"/>
            </a:xfrm>
            <a:custGeom>
              <a:avLst/>
              <a:gdLst/>
              <a:ahLst/>
              <a:cxnLst/>
              <a:rect l="l" t="t" r="r" b="b"/>
              <a:pathLst>
                <a:path w="2856819" h="1055191" extrusionOk="0">
                  <a:moveTo>
                    <a:pt x="0" y="1055599"/>
                  </a:moveTo>
                  <a:lnTo>
                    <a:pt x="2856819" y="1055599"/>
                  </a:lnTo>
                  <a:lnTo>
                    <a:pt x="2856819" y="0"/>
                  </a:lnTo>
                  <a:lnTo>
                    <a:pt x="0" y="503854"/>
                  </a:lnTo>
                  <a:lnTo>
                    <a:pt x="0" y="1055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6361595" y="3581367"/>
              <a:ext cx="471672" cy="250031"/>
            </a:xfrm>
            <a:custGeom>
              <a:avLst/>
              <a:gdLst/>
              <a:ahLst/>
              <a:cxnLst/>
              <a:rect l="l" t="t" r="r" b="b"/>
              <a:pathLst>
                <a:path w="471672" h="250031" extrusionOk="0">
                  <a:moveTo>
                    <a:pt x="0" y="83189"/>
                  </a:moveTo>
                  <a:lnTo>
                    <a:pt x="0" y="251365"/>
                  </a:lnTo>
                  <a:lnTo>
                    <a:pt x="471673" y="168176"/>
                  </a:lnTo>
                  <a:lnTo>
                    <a:pt x="471673" y="0"/>
                  </a:lnTo>
                  <a:lnTo>
                    <a:pt x="0" y="831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8188769" y="3160702"/>
              <a:ext cx="1029645" cy="349746"/>
            </a:xfrm>
            <a:custGeom>
              <a:avLst/>
              <a:gdLst/>
              <a:ahLst/>
              <a:cxnLst/>
              <a:rect l="l" t="t" r="r" b="b"/>
              <a:pathLst>
                <a:path w="1029645" h="349746" extrusionOk="0">
                  <a:moveTo>
                    <a:pt x="1029645" y="0"/>
                  </a:moveTo>
                  <a:lnTo>
                    <a:pt x="0" y="181597"/>
                  </a:lnTo>
                  <a:lnTo>
                    <a:pt x="0" y="349773"/>
                  </a:lnTo>
                  <a:lnTo>
                    <a:pt x="1029645" y="168176"/>
                  </a:lnTo>
                  <a:lnTo>
                    <a:pt x="1029645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6361595" y="3343125"/>
              <a:ext cx="868949" cy="319980"/>
            </a:xfrm>
            <a:custGeom>
              <a:avLst/>
              <a:gdLst/>
              <a:ahLst/>
              <a:cxnLst/>
              <a:rect l="l" t="t" r="r" b="b"/>
              <a:pathLst>
                <a:path w="868949" h="319980" extrusionOk="0">
                  <a:moveTo>
                    <a:pt x="0" y="153256"/>
                  </a:moveTo>
                  <a:lnTo>
                    <a:pt x="0" y="321431"/>
                  </a:lnTo>
                  <a:lnTo>
                    <a:pt x="868949" y="168176"/>
                  </a:lnTo>
                  <a:lnTo>
                    <a:pt x="868949" y="0"/>
                  </a:lnTo>
                  <a:lnTo>
                    <a:pt x="0" y="153256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6361595" y="3286479"/>
              <a:ext cx="236580" cy="209847"/>
            </a:xfrm>
            <a:custGeom>
              <a:avLst/>
              <a:gdLst/>
              <a:ahLst/>
              <a:cxnLst/>
              <a:rect l="l" t="t" r="r" b="b"/>
              <a:pathLst>
                <a:path w="236580" h="209847" extrusionOk="0">
                  <a:moveTo>
                    <a:pt x="0" y="41725"/>
                  </a:moveTo>
                  <a:lnTo>
                    <a:pt x="0" y="209901"/>
                  </a:lnTo>
                  <a:lnTo>
                    <a:pt x="236580" y="168176"/>
                  </a:lnTo>
                  <a:lnTo>
                    <a:pt x="236580" y="0"/>
                  </a:lnTo>
                  <a:lnTo>
                    <a:pt x="0" y="417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8331610" y="2824350"/>
              <a:ext cx="886804" cy="324445"/>
            </a:xfrm>
            <a:custGeom>
              <a:avLst/>
              <a:gdLst/>
              <a:ahLst/>
              <a:cxnLst/>
              <a:rect l="l" t="t" r="r" b="b"/>
              <a:pathLst>
                <a:path w="886804" h="324445" extrusionOk="0">
                  <a:moveTo>
                    <a:pt x="886804" y="0"/>
                  </a:moveTo>
                  <a:lnTo>
                    <a:pt x="0" y="156405"/>
                  </a:lnTo>
                  <a:lnTo>
                    <a:pt x="0" y="324581"/>
                  </a:lnTo>
                  <a:lnTo>
                    <a:pt x="886804" y="168176"/>
                  </a:lnTo>
                  <a:lnTo>
                    <a:pt x="886804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6868978" y="2954026"/>
              <a:ext cx="660639" cy="284261"/>
            </a:xfrm>
            <a:custGeom>
              <a:avLst/>
              <a:gdLst/>
              <a:ahLst/>
              <a:cxnLst/>
              <a:rect l="l" t="t" r="r" b="b"/>
              <a:pathLst>
                <a:path w="660639" h="284261" extrusionOk="0">
                  <a:moveTo>
                    <a:pt x="0" y="116516"/>
                  </a:moveTo>
                  <a:lnTo>
                    <a:pt x="0" y="284692"/>
                  </a:lnTo>
                  <a:lnTo>
                    <a:pt x="660639" y="168176"/>
                  </a:lnTo>
                  <a:lnTo>
                    <a:pt x="660639" y="0"/>
                  </a:lnTo>
                  <a:lnTo>
                    <a:pt x="0" y="116516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093655" y="2777133"/>
              <a:ext cx="1438825" cy="253007"/>
            </a:xfrm>
            <a:custGeom>
              <a:avLst/>
              <a:gdLst/>
              <a:ahLst/>
              <a:cxnLst/>
              <a:rect l="l" t="t" r="r" b="b"/>
              <a:pathLst>
                <a:path w="1438825" h="253007" extrusionOk="0">
                  <a:moveTo>
                    <a:pt x="485388" y="0"/>
                  </a:moveTo>
                  <a:lnTo>
                    <a:pt x="0" y="85607"/>
                  </a:lnTo>
                  <a:lnTo>
                    <a:pt x="0" y="253783"/>
                  </a:lnTo>
                  <a:lnTo>
                    <a:pt x="1438932" y="0"/>
                  </a:lnTo>
                  <a:lnTo>
                    <a:pt x="48538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457200" y="2394450"/>
            <a:ext cx="4114800" cy="420600"/>
          </a:xfrm>
          <a:prstGeom prst="rect">
            <a:avLst/>
          </a:prstGeom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1"/>
          </p:nvPr>
        </p:nvSpPr>
        <p:spPr>
          <a:xfrm>
            <a:off x="3200400" y="2800175"/>
            <a:ext cx="5486400" cy="211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cs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39038549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73" name="Google Shape;73;p7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320037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2"/>
          </p:nvPr>
        </p:nvSpPr>
        <p:spPr>
          <a:xfrm>
            <a:off x="619320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cs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2340709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85" name="Google Shape;85;p8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2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3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cs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19784085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98" name="Google Shape;98;p9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cs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32551408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0"/>
          <p:cNvGrpSpPr/>
          <p:nvPr/>
        </p:nvGrpSpPr>
        <p:grpSpPr>
          <a:xfrm>
            <a:off x="-120" y="0"/>
            <a:ext cx="9143821" cy="5144623"/>
            <a:chOff x="2973586" y="0"/>
            <a:chExt cx="2856819" cy="1607343"/>
          </a:xfrm>
        </p:grpSpPr>
        <p:sp>
          <p:nvSpPr>
            <p:cNvPr id="108" name="Google Shape;108;p10"/>
            <p:cNvSpPr/>
            <p:nvPr/>
          </p:nvSpPr>
          <p:spPr>
            <a:xfrm>
              <a:off x="2973586" y="0"/>
              <a:ext cx="2856819" cy="1607343"/>
            </a:xfrm>
            <a:custGeom>
              <a:avLst/>
              <a:gdLst/>
              <a:ahLst/>
              <a:cxnLst/>
              <a:rect l="l" t="t" r="r" b="b"/>
              <a:pathLst>
                <a:path w="2856819" h="1607343" extrusionOk="0">
                  <a:moveTo>
                    <a:pt x="0" y="1607344"/>
                  </a:moveTo>
                  <a:lnTo>
                    <a:pt x="2856819" y="1607344"/>
                  </a:lnTo>
                  <a:lnTo>
                    <a:pt x="2856819" y="0"/>
                  </a:lnTo>
                  <a:lnTo>
                    <a:pt x="2854505" y="0"/>
                  </a:lnTo>
                  <a:lnTo>
                    <a:pt x="0" y="503447"/>
                  </a:lnTo>
                  <a:lnTo>
                    <a:pt x="0" y="16073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2973586" y="278850"/>
              <a:ext cx="319904" cy="223242"/>
            </a:xfrm>
            <a:custGeom>
              <a:avLst/>
              <a:gdLst/>
              <a:ahLst/>
              <a:cxnLst/>
              <a:rect l="l" t="t" r="r" b="b"/>
              <a:pathLst>
                <a:path w="319904" h="223242" extrusionOk="0">
                  <a:moveTo>
                    <a:pt x="0" y="56421"/>
                  </a:moveTo>
                  <a:lnTo>
                    <a:pt x="0" y="224597"/>
                  </a:lnTo>
                  <a:lnTo>
                    <a:pt x="319904" y="168176"/>
                  </a:lnTo>
                  <a:lnTo>
                    <a:pt x="319904" y="0"/>
                  </a:lnTo>
                  <a:lnTo>
                    <a:pt x="0" y="56421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4446633" y="0"/>
              <a:ext cx="1380795" cy="242589"/>
            </a:xfrm>
            <a:custGeom>
              <a:avLst/>
              <a:gdLst/>
              <a:ahLst/>
              <a:cxnLst/>
              <a:rect l="l" t="t" r="r" b="b"/>
              <a:pathLst>
                <a:path w="1380795" h="242589" extrusionOk="0">
                  <a:moveTo>
                    <a:pt x="427914" y="0"/>
                  </a:moveTo>
                  <a:lnTo>
                    <a:pt x="0" y="75471"/>
                  </a:lnTo>
                  <a:lnTo>
                    <a:pt x="0" y="243647"/>
                  </a:lnTo>
                  <a:lnTo>
                    <a:pt x="1381458" y="0"/>
                  </a:lnTo>
                  <a:lnTo>
                    <a:pt x="427914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2973586" y="131406"/>
              <a:ext cx="202358" cy="202406"/>
            </a:xfrm>
            <a:custGeom>
              <a:avLst/>
              <a:gdLst/>
              <a:ahLst/>
              <a:cxnLst/>
              <a:rect l="l" t="t" r="r" b="b"/>
              <a:pathLst>
                <a:path w="202358" h="202406" extrusionOk="0">
                  <a:moveTo>
                    <a:pt x="0" y="35689"/>
                  </a:moveTo>
                  <a:lnTo>
                    <a:pt x="0" y="203865"/>
                  </a:lnTo>
                  <a:lnTo>
                    <a:pt x="202358" y="168176"/>
                  </a:lnTo>
                  <a:lnTo>
                    <a:pt x="202358" y="0"/>
                  </a:lnTo>
                  <a:lnTo>
                    <a:pt x="0" y="356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3669936" y="0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10"/>
          <p:cNvSpPr txBox="1">
            <a:spLocks noGrp="1"/>
          </p:cNvSpPr>
          <p:nvPr>
            <p:ph type="body" idx="1"/>
          </p:nvPr>
        </p:nvSpPr>
        <p:spPr>
          <a:xfrm>
            <a:off x="457200" y="1844275"/>
            <a:ext cx="2190000" cy="270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cs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13988669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1"/>
          <p:cNvGrpSpPr/>
          <p:nvPr/>
        </p:nvGrpSpPr>
        <p:grpSpPr>
          <a:xfrm>
            <a:off x="-120" y="0"/>
            <a:ext cx="9143821" cy="5144623"/>
            <a:chOff x="2973586" y="0"/>
            <a:chExt cx="2856819" cy="1607343"/>
          </a:xfrm>
        </p:grpSpPr>
        <p:sp>
          <p:nvSpPr>
            <p:cNvPr id="117" name="Google Shape;117;p11"/>
            <p:cNvSpPr/>
            <p:nvPr/>
          </p:nvSpPr>
          <p:spPr>
            <a:xfrm>
              <a:off x="2973586" y="0"/>
              <a:ext cx="2856819" cy="1607343"/>
            </a:xfrm>
            <a:custGeom>
              <a:avLst/>
              <a:gdLst/>
              <a:ahLst/>
              <a:cxnLst/>
              <a:rect l="l" t="t" r="r" b="b"/>
              <a:pathLst>
                <a:path w="2856819" h="1607343" extrusionOk="0">
                  <a:moveTo>
                    <a:pt x="0" y="1607344"/>
                  </a:moveTo>
                  <a:lnTo>
                    <a:pt x="2856819" y="1607344"/>
                  </a:lnTo>
                  <a:lnTo>
                    <a:pt x="2856819" y="0"/>
                  </a:lnTo>
                  <a:lnTo>
                    <a:pt x="2854505" y="0"/>
                  </a:lnTo>
                  <a:lnTo>
                    <a:pt x="0" y="503447"/>
                  </a:lnTo>
                  <a:lnTo>
                    <a:pt x="0" y="16073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2973586" y="278850"/>
              <a:ext cx="319904" cy="223242"/>
            </a:xfrm>
            <a:custGeom>
              <a:avLst/>
              <a:gdLst/>
              <a:ahLst/>
              <a:cxnLst/>
              <a:rect l="l" t="t" r="r" b="b"/>
              <a:pathLst>
                <a:path w="319904" h="223242" extrusionOk="0">
                  <a:moveTo>
                    <a:pt x="0" y="56421"/>
                  </a:moveTo>
                  <a:lnTo>
                    <a:pt x="0" y="224597"/>
                  </a:lnTo>
                  <a:lnTo>
                    <a:pt x="319904" y="168176"/>
                  </a:lnTo>
                  <a:lnTo>
                    <a:pt x="319904" y="0"/>
                  </a:lnTo>
                  <a:lnTo>
                    <a:pt x="0" y="56421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4446633" y="0"/>
              <a:ext cx="1380795" cy="242589"/>
            </a:xfrm>
            <a:custGeom>
              <a:avLst/>
              <a:gdLst/>
              <a:ahLst/>
              <a:cxnLst/>
              <a:rect l="l" t="t" r="r" b="b"/>
              <a:pathLst>
                <a:path w="1380795" h="242589" extrusionOk="0">
                  <a:moveTo>
                    <a:pt x="427914" y="0"/>
                  </a:moveTo>
                  <a:lnTo>
                    <a:pt x="0" y="75471"/>
                  </a:lnTo>
                  <a:lnTo>
                    <a:pt x="0" y="243647"/>
                  </a:lnTo>
                  <a:lnTo>
                    <a:pt x="1381458" y="0"/>
                  </a:lnTo>
                  <a:lnTo>
                    <a:pt x="427914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2973586" y="131406"/>
              <a:ext cx="202358" cy="202406"/>
            </a:xfrm>
            <a:custGeom>
              <a:avLst/>
              <a:gdLst/>
              <a:ahLst/>
              <a:cxnLst/>
              <a:rect l="l" t="t" r="r" b="b"/>
              <a:pathLst>
                <a:path w="202358" h="202406" extrusionOk="0">
                  <a:moveTo>
                    <a:pt x="0" y="35689"/>
                  </a:moveTo>
                  <a:lnTo>
                    <a:pt x="0" y="203865"/>
                  </a:lnTo>
                  <a:lnTo>
                    <a:pt x="202358" y="168176"/>
                  </a:lnTo>
                  <a:lnTo>
                    <a:pt x="202358" y="0"/>
                  </a:lnTo>
                  <a:lnTo>
                    <a:pt x="0" y="356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3669936" y="0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11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cs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38270494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2"/>
          <p:cNvGrpSpPr/>
          <p:nvPr/>
        </p:nvGrpSpPr>
        <p:grpSpPr>
          <a:xfrm>
            <a:off x="-238" y="-200"/>
            <a:ext cx="9143821" cy="5143302"/>
            <a:chOff x="6316957" y="5250656"/>
            <a:chExt cx="2856819" cy="1606930"/>
          </a:xfrm>
        </p:grpSpPr>
        <p:sp>
          <p:nvSpPr>
            <p:cNvPr id="125" name="Google Shape;125;p12"/>
            <p:cNvSpPr/>
            <p:nvPr/>
          </p:nvSpPr>
          <p:spPr>
            <a:xfrm>
              <a:off x="6316957" y="6351571"/>
              <a:ext cx="2856819" cy="506015"/>
            </a:xfrm>
            <a:custGeom>
              <a:avLst/>
              <a:gdLst/>
              <a:ahLst/>
              <a:cxnLst/>
              <a:rect l="l" t="t" r="r" b="b"/>
              <a:pathLst>
                <a:path w="2856819" h="506015" extrusionOk="0">
                  <a:moveTo>
                    <a:pt x="0" y="506429"/>
                  </a:moveTo>
                  <a:lnTo>
                    <a:pt x="2856819" y="506429"/>
                  </a:lnTo>
                  <a:lnTo>
                    <a:pt x="2856819" y="0"/>
                  </a:lnTo>
                  <a:lnTo>
                    <a:pt x="0" y="503856"/>
                  </a:lnTo>
                  <a:lnTo>
                    <a:pt x="0" y="506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7306428" y="5250656"/>
              <a:ext cx="1434361" cy="253007"/>
            </a:xfrm>
            <a:custGeom>
              <a:avLst/>
              <a:gdLst/>
              <a:ahLst/>
              <a:cxnLst/>
              <a:rect l="l" t="t" r="r" b="b"/>
              <a:pathLst>
                <a:path w="1434361" h="253007" extrusionOk="0">
                  <a:moveTo>
                    <a:pt x="481099" y="0"/>
                  </a:moveTo>
                  <a:lnTo>
                    <a:pt x="0" y="84851"/>
                  </a:lnTo>
                  <a:lnTo>
                    <a:pt x="0" y="253027"/>
                  </a:lnTo>
                  <a:lnTo>
                    <a:pt x="1434642" y="0"/>
                  </a:lnTo>
                  <a:lnTo>
                    <a:pt x="48109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6316957" y="6512738"/>
              <a:ext cx="989471" cy="342304"/>
            </a:xfrm>
            <a:custGeom>
              <a:avLst/>
              <a:gdLst/>
              <a:ahLst/>
              <a:cxnLst/>
              <a:rect l="l" t="t" r="r" b="b"/>
              <a:pathLst>
                <a:path w="989471" h="342304" extrusionOk="0">
                  <a:moveTo>
                    <a:pt x="0" y="174513"/>
                  </a:moveTo>
                  <a:lnTo>
                    <a:pt x="0" y="342688"/>
                  </a:lnTo>
                  <a:lnTo>
                    <a:pt x="989471" y="168176"/>
                  </a:lnTo>
                  <a:lnTo>
                    <a:pt x="989471" y="0"/>
                  </a:lnTo>
                  <a:lnTo>
                    <a:pt x="0" y="174513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8885118" y="6183395"/>
              <a:ext cx="288657" cy="218777"/>
            </a:xfrm>
            <a:custGeom>
              <a:avLst/>
              <a:gdLst/>
              <a:ahLst/>
              <a:cxnLst/>
              <a:rect l="l" t="t" r="r" b="b"/>
              <a:pathLst>
                <a:path w="288657" h="218777" extrusionOk="0">
                  <a:moveTo>
                    <a:pt x="288658" y="0"/>
                  </a:moveTo>
                  <a:lnTo>
                    <a:pt x="0" y="50911"/>
                  </a:lnTo>
                  <a:lnTo>
                    <a:pt x="0" y="219087"/>
                  </a:lnTo>
                  <a:lnTo>
                    <a:pt x="288658" y="168176"/>
                  </a:lnTo>
                  <a:lnTo>
                    <a:pt x="28865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2"/>
            <p:cNvSpPr/>
            <p:nvPr/>
          </p:nvSpPr>
          <p:spPr>
            <a:xfrm>
              <a:off x="6316957" y="6431950"/>
              <a:ext cx="493991" cy="254496"/>
            </a:xfrm>
            <a:custGeom>
              <a:avLst/>
              <a:gdLst/>
              <a:ahLst/>
              <a:cxnLst/>
              <a:rect l="l" t="t" r="r" b="b"/>
              <a:pathLst>
                <a:path w="493991" h="254496" extrusionOk="0">
                  <a:moveTo>
                    <a:pt x="0" y="87125"/>
                  </a:moveTo>
                  <a:lnTo>
                    <a:pt x="0" y="255301"/>
                  </a:lnTo>
                  <a:lnTo>
                    <a:pt x="493992" y="168176"/>
                  </a:lnTo>
                  <a:lnTo>
                    <a:pt x="493992" y="0"/>
                  </a:lnTo>
                  <a:lnTo>
                    <a:pt x="0" y="871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2"/>
            <p:cNvSpPr/>
            <p:nvPr/>
          </p:nvSpPr>
          <p:spPr>
            <a:xfrm>
              <a:off x="9029447" y="6015219"/>
              <a:ext cx="144328" cy="193476"/>
            </a:xfrm>
            <a:custGeom>
              <a:avLst/>
              <a:gdLst/>
              <a:ahLst/>
              <a:cxnLst/>
              <a:rect l="l" t="t" r="r" b="b"/>
              <a:pathLst>
                <a:path w="144328" h="193476" extrusionOk="0">
                  <a:moveTo>
                    <a:pt x="144329" y="0"/>
                  </a:moveTo>
                  <a:lnTo>
                    <a:pt x="0" y="25456"/>
                  </a:lnTo>
                  <a:lnTo>
                    <a:pt x="0" y="193632"/>
                  </a:lnTo>
                  <a:lnTo>
                    <a:pt x="144329" y="168176"/>
                  </a:lnTo>
                  <a:lnTo>
                    <a:pt x="144329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2"/>
            <p:cNvSpPr/>
            <p:nvPr/>
          </p:nvSpPr>
          <p:spPr>
            <a:xfrm>
              <a:off x="8224479" y="5847043"/>
              <a:ext cx="949297" cy="334863"/>
            </a:xfrm>
            <a:custGeom>
              <a:avLst/>
              <a:gdLst/>
              <a:ahLst/>
              <a:cxnLst/>
              <a:rect l="l" t="t" r="r" b="b"/>
              <a:pathLst>
                <a:path w="949297" h="334863" extrusionOk="0">
                  <a:moveTo>
                    <a:pt x="949297" y="0"/>
                  </a:moveTo>
                  <a:lnTo>
                    <a:pt x="0" y="167427"/>
                  </a:lnTo>
                  <a:lnTo>
                    <a:pt x="0" y="335603"/>
                  </a:lnTo>
                  <a:lnTo>
                    <a:pt x="949297" y="168176"/>
                  </a:lnTo>
                  <a:lnTo>
                    <a:pt x="949297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6677035" y="5840035"/>
              <a:ext cx="629392" cy="278308"/>
            </a:xfrm>
            <a:custGeom>
              <a:avLst/>
              <a:gdLst/>
              <a:ahLst/>
              <a:cxnLst/>
              <a:rect l="l" t="t" r="r" b="b"/>
              <a:pathLst>
                <a:path w="629392" h="278308" extrusionOk="0">
                  <a:moveTo>
                    <a:pt x="0" y="111005"/>
                  </a:moveTo>
                  <a:lnTo>
                    <a:pt x="0" y="279181"/>
                  </a:lnTo>
                  <a:lnTo>
                    <a:pt x="629393" y="168176"/>
                  </a:lnTo>
                  <a:lnTo>
                    <a:pt x="629393" y="0"/>
                  </a:lnTo>
                  <a:lnTo>
                    <a:pt x="0" y="11100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2"/>
            <p:cNvSpPr/>
            <p:nvPr/>
          </p:nvSpPr>
          <p:spPr>
            <a:xfrm>
              <a:off x="6316957" y="5716734"/>
              <a:ext cx="735035" cy="297656"/>
            </a:xfrm>
            <a:custGeom>
              <a:avLst/>
              <a:gdLst/>
              <a:ahLst/>
              <a:cxnLst/>
              <a:rect l="l" t="t" r="r" b="b"/>
              <a:pathLst>
                <a:path w="735035" h="297656" extrusionOk="0">
                  <a:moveTo>
                    <a:pt x="0" y="129638"/>
                  </a:moveTo>
                  <a:lnTo>
                    <a:pt x="0" y="297814"/>
                  </a:lnTo>
                  <a:lnTo>
                    <a:pt x="735036" y="168176"/>
                  </a:lnTo>
                  <a:lnTo>
                    <a:pt x="735036" y="0"/>
                  </a:lnTo>
                  <a:lnTo>
                    <a:pt x="0" y="129638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2"/>
            <p:cNvSpPr/>
            <p:nvPr/>
          </p:nvSpPr>
          <p:spPr>
            <a:xfrm>
              <a:off x="8703591" y="5342516"/>
              <a:ext cx="470184" cy="250031"/>
            </a:xfrm>
            <a:custGeom>
              <a:avLst/>
              <a:gdLst/>
              <a:ahLst/>
              <a:cxnLst/>
              <a:rect l="l" t="t" r="r" b="b"/>
              <a:pathLst>
                <a:path w="470184" h="250031" extrusionOk="0">
                  <a:moveTo>
                    <a:pt x="470185" y="0"/>
                  </a:moveTo>
                  <a:lnTo>
                    <a:pt x="0" y="82927"/>
                  </a:lnTo>
                  <a:lnTo>
                    <a:pt x="0" y="251103"/>
                  </a:lnTo>
                  <a:lnTo>
                    <a:pt x="470185" y="168176"/>
                  </a:lnTo>
                  <a:lnTo>
                    <a:pt x="4701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2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ivo"/>
                <a:cs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1648054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0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042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46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62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2307300" y="921000"/>
            <a:ext cx="6836700" cy="422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794425" y="1376725"/>
            <a:ext cx="27540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5934401" y="1376725"/>
            <a:ext cx="2754000" cy="33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02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906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285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354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50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253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34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357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80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46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/>
          <p:nvPr/>
        </p:nvSpPr>
        <p:spPr>
          <a:xfrm>
            <a:off x="2307300" y="921000"/>
            <a:ext cx="6836700" cy="422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55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60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124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816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9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078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05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6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225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2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884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96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478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594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2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352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876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973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177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393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9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145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63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860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545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48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040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7333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08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71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413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088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624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5468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625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747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069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806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8636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65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3711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3277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4751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228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081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43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87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993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124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993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4274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9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227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88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293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9870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6265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1119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4504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164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9622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042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6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283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8312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7744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0495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40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7476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1803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1952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3646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0185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1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2pPr>
            <a:lvl3pPr lvl="2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3pPr>
            <a:lvl4pPr lvl="3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4pPr>
            <a:lvl5pPr lvl="4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5pPr>
            <a:lvl6pPr lvl="5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6pPr>
            <a:lvl7pPr lvl="6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7pPr>
            <a:lvl8pPr lvl="7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8pPr>
            <a:lvl9pPr lvl="8" algn="ctr" rtl="0">
              <a:buNone/>
              <a:defRPr sz="1300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5700" y="823775"/>
            <a:ext cx="1623900" cy="3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763000" y="1376700"/>
            <a:ext cx="5925300" cy="3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▫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1pPr>
            <a:lvl2pPr marL="914400" lvl="1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▪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2pPr>
            <a:lvl3pPr marL="1371600" lvl="2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▫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3pPr>
            <a:lvl4pPr marL="1828800" lvl="3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●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4pPr>
            <a:lvl5pPr marL="2286000" lvl="4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○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5pPr>
            <a:lvl6pPr marL="2743200" lvl="5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■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6pPr>
            <a:lvl7pPr marL="3200400" lvl="6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●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7pPr>
            <a:lvl8pPr marL="3657600" lvl="7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○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8pPr>
            <a:lvl9pPr marL="4114800" lvl="8" indent="-3556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Inria Serif Light"/>
              <a:buChar char="■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7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9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01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c1439504ed_0_5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g1c1439504ed_0_517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1c1439504ed_0_5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457200"/>
            <a:endParaRPr lang="en-GB"/>
          </a:p>
        </p:txBody>
      </p:sp>
      <p:sp>
        <p:nvSpPr>
          <p:cNvPr id="84" name="Google Shape;84;g1c1439504ed_0_5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457200"/>
            <a:endParaRPr lang="en-GB"/>
          </a:p>
        </p:txBody>
      </p:sp>
      <p:sp>
        <p:nvSpPr>
          <p:cNvPr id="85" name="Google Shape;85;g1c1439504ed_0_5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388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457200"/>
            <a:endParaRPr lang="en-GB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457200"/>
            <a:endParaRPr lang="en-GB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457200"/>
            <a:fld id="{00000000-1234-1234-1234-123412341234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77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2pPr>
            <a:lvl3pPr lvl="2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3pPr>
            <a:lvl4pPr lvl="3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4pPr>
            <a:lvl5pPr lvl="4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5pPr>
            <a:lvl6pPr lvl="5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6pPr>
            <a:lvl7pPr lvl="6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7pPr>
            <a:lvl8pPr lvl="7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8pPr>
            <a:lvl9pPr lvl="8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6817884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2pPr>
            <a:lvl3pPr lvl="2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3pPr>
            <a:lvl4pPr lvl="3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4pPr>
            <a:lvl5pPr lvl="4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5pPr>
            <a:lvl6pPr lvl="5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6pPr>
            <a:lvl7pPr lvl="6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7pPr>
            <a:lvl8pPr lvl="7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8pPr>
            <a:lvl9pPr lvl="8">
              <a:buNone/>
              <a:defRPr sz="1200">
                <a:solidFill>
                  <a:schemeClr val="accent5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Chivo"/>
                <a:cs typeface="Chivo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Chivo"/>
              <a:cs typeface="Chivo"/>
              <a:sym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3603186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17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15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29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5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06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7/13/2023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61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chumanist.ca/repeal_canada_s_blasphemy_laws_justice_committee_brief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://blogs.getty.edu/iris/the-never-ending-history-of-artists-and-book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rilankagbc.blogspot.com/2017/02/be-eco-friendly-and-win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5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0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oinbase.com/2016-12-07-blockchain-token-securities-law-a66ef03c383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F1E2D3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ctrTitle"/>
          </p:nvPr>
        </p:nvSpPr>
        <p:spPr>
          <a:xfrm>
            <a:off x="-518160" y="1096455"/>
            <a:ext cx="7078980" cy="318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ru-RU" sz="3200" dirty="0">
                <a:solidFill>
                  <a:schemeClr val="bg1">
                    <a:lumMod val="65000"/>
                  </a:schemeClr>
                </a:solidFill>
                <a:latin typeface="Playfair Display" panose="020B0604020202020204" charset="-52"/>
              </a:rPr>
              <a:t>ПРОГРАМА </a:t>
            </a:r>
            <a:br>
              <a:rPr lang="ru-RU" sz="3200" dirty="0">
                <a:solidFill>
                  <a:schemeClr val="bg1">
                    <a:lumMod val="65000"/>
                  </a:schemeClr>
                </a:solidFill>
                <a:latin typeface="Playfair Display" panose="020B0604020202020204" charset="-52"/>
              </a:rPr>
            </a:br>
            <a:r>
              <a:rPr lang="ru-RU" sz="3200" dirty="0">
                <a:solidFill>
                  <a:schemeClr val="bg1">
                    <a:lumMod val="65000"/>
                  </a:schemeClr>
                </a:solidFill>
                <a:latin typeface="Playfair Display" panose="020B0604020202020204" charset="-52"/>
              </a:rPr>
              <a:t>ЗА УПРАВЛЕНИЕ НА ОТПАДЪЦИТЕ НА </a:t>
            </a:r>
            <a:br>
              <a:rPr lang="ru-RU" sz="3200" dirty="0">
                <a:solidFill>
                  <a:schemeClr val="bg1">
                    <a:lumMod val="65000"/>
                  </a:schemeClr>
                </a:solidFill>
                <a:latin typeface="Playfair Display" panose="020B0604020202020204" charset="-52"/>
              </a:rPr>
            </a:br>
            <a:r>
              <a:rPr lang="ru-RU" sz="3200" dirty="0" smtClean="0">
                <a:solidFill>
                  <a:schemeClr val="bg1">
                    <a:lumMod val="65000"/>
                  </a:schemeClr>
                </a:solidFill>
                <a:latin typeface="Playfair Display" panose="020B0604020202020204" charset="-52"/>
              </a:rPr>
              <a:t>СТОЛИЧНА </a:t>
            </a:r>
            <a:r>
              <a:rPr lang="ru-RU" sz="3200" dirty="0">
                <a:solidFill>
                  <a:schemeClr val="bg1">
                    <a:lumMod val="65000"/>
                  </a:schemeClr>
                </a:solidFill>
                <a:latin typeface="Playfair Display" panose="020B0604020202020204" charset="-52"/>
              </a:rPr>
              <a:t>ОБЩИНА </a:t>
            </a:r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Playfair Display" panose="020B0604020202020204" charset="-52"/>
              </a:rPr>
              <a:t/>
            </a:r>
            <a:br>
              <a:rPr lang="ru-RU" sz="3200" dirty="0">
                <a:solidFill>
                  <a:schemeClr val="bg1">
                    <a:lumMod val="50000"/>
                  </a:schemeClr>
                </a:solidFill>
                <a:latin typeface="Playfair Display" panose="020B0604020202020204" charset="-52"/>
              </a:rPr>
            </a:b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Playfair Display" panose="020B0604020202020204" charset="-52"/>
              </a:rPr>
              <a:t/>
            </a:r>
            <a:b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Playfair Display" panose="020B0604020202020204" charset="-52"/>
              </a:rPr>
            </a:br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2021 </a:t>
            </a:r>
            <a:r>
              <a:rPr lang="ru-RU" sz="24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– 2028 г. </a:t>
            </a:r>
            <a:br>
              <a:rPr lang="ru-RU" sz="24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</a:br>
            <a:endParaRPr sz="2400" dirty="0">
              <a:solidFill>
                <a:schemeClr val="bg1">
                  <a:lumMod val="6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069" y="3996651"/>
            <a:ext cx="804742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340464" y="1494943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bg-BG" sz="9600" b="1" dirty="0">
                <a:solidFill>
                  <a:srgbClr val="FFFFFF"/>
                </a:solidFill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3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3"/>
            <a:ext cx="4746000" cy="6001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latin typeface="Playfair Display Regular" panose="020B0604020202020204" charset="-52"/>
              </a:rPr>
              <a:t>Анализ и оценка на прилагането на законодателството по </a:t>
            </a:r>
            <a:r>
              <a:rPr lang="ru-RU" sz="1600" dirty="0" smtClean="0">
                <a:latin typeface="Playfair Display Regular" panose="020B0604020202020204" charset="-52"/>
              </a:rPr>
              <a:t>управление на </a:t>
            </a:r>
            <a:r>
              <a:rPr lang="ru-RU" sz="1600" dirty="0">
                <a:latin typeface="Playfair Display Regular" panose="020B0604020202020204" charset="-52"/>
              </a:rPr>
              <a:t>отпадъците на местно ниво</a:t>
            </a:r>
            <a:endParaRPr sz="1600" dirty="0">
              <a:latin typeface="Playfair Display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554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AB69D80-E513-43E3-86BF-496EC1F97989}"/>
              </a:ext>
            </a:extLst>
          </p:cNvPr>
          <p:cNvSpPr txBox="1"/>
          <p:nvPr/>
        </p:nvSpPr>
        <p:spPr>
          <a:xfrm>
            <a:off x="537881" y="497541"/>
            <a:ext cx="8150419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Нормативно уреждане на задължението за разделно събиране на текстил;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756F6F">
                  <a:lumMod val="75000"/>
                </a:srgbClr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Нормативна регулация на разделното събиране на опасните отпадъци, генерирани от домакинствата;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756F6F">
                  <a:lumMod val="75000"/>
                </a:srgbClr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Въвеждане на система за събиране и третиране на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биоразградимите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отпадъци (напр. чрез компостиране);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756F6F">
                  <a:lumMod val="75000"/>
                </a:srgbClr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Създаване на по-добра организация за цялата относима информация за управление на отпадъците на интернет страници на общината и на районните администрации;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756F6F">
                  <a:lumMod val="75000"/>
                </a:srgbClr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Допълване на Наредбата за управление на отпадъците с текстове относно оползотворяването, обезвреждането на отпадъци, организирането на разделно събиране на опасните битови отпадъци;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756F6F">
                  <a:lumMod val="75000"/>
                </a:srgbClr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Периодично актулизиране на Наредбата за определяне и администриране на местни такси и цени на услуги съобразно промените в ЗУО и ЗМДТ;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756F6F">
                  <a:lumMod val="75000"/>
                </a:srgbClr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Въвеждане на електронни административни услуги в областта на управлението на отпадъци, които СО да  предоставя на гражданите и организациите.</a:t>
            </a:r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E14D4CD6-69A2-4D9E-B82E-D6F7DD6B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32449" y="3694701"/>
            <a:ext cx="2420584" cy="993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C0A43C23-7C90-43BD-A29D-FAEA76E17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17331" y="3631286"/>
            <a:ext cx="2067829" cy="107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8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271191" y="1529733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bg-BG" sz="9600" b="1" noProof="0" dirty="0">
                <a:solidFill>
                  <a:srgbClr val="FFFFFF"/>
                </a:solidFill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4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899" y="2787332"/>
            <a:ext cx="4797355" cy="8287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latin typeface="Playfair Display Regular" panose="020B0604020202020204" charset="-52"/>
              </a:rPr>
              <a:t>Анализ на дейността </a:t>
            </a:r>
            <a:r>
              <a:rPr lang="ru-RU" sz="1600" dirty="0" smtClean="0">
                <a:latin typeface="Playfair Display Regular" panose="020B0604020202020204" charset="-52"/>
              </a:rPr>
              <a:t>на Столично предприятие за третиране на отпадъци (СПТО)</a:t>
            </a:r>
            <a:endParaRPr sz="1600" dirty="0">
              <a:latin typeface="Playfair Display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3140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F1E2D3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 smtClean="0">
                <a:solidFill>
                  <a:schemeClr val="bg1">
                    <a:lumMod val="50000"/>
                  </a:schemeClr>
                </a:solidFill>
                <a:latin typeface="Playfair Display" panose="020B0604020202020204" charset="-52"/>
              </a:rPr>
              <a:t>СТРУКТУРА НА СПТО</a:t>
            </a:r>
            <a:endParaRPr sz="2800" dirty="0">
              <a:solidFill>
                <a:schemeClr val="bg1">
                  <a:lumMod val="50000"/>
                </a:schemeClr>
              </a:solidFill>
              <a:latin typeface="Playfair Display" panose="020B0604020202020204" charset="-52"/>
            </a:endParaRPr>
          </a:p>
        </p:txBody>
      </p:sp>
      <p:sp>
        <p:nvSpPr>
          <p:cNvPr id="231" name="Google Shape;231;p24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9EB3C2"/>
                </a:solidFill>
                <a:effectLst/>
                <a:uLnTx/>
                <a:uFillTx/>
                <a:latin typeface="Playfair Display" panose="020B0604020202020204" charset="-52"/>
                <a:sym typeface="Chiv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9EB3C2"/>
              </a:solidFill>
              <a:effectLst/>
              <a:uLnTx/>
              <a:uFillTx/>
              <a:latin typeface="Playfair Display" panose="020B0604020202020204" charset="-52"/>
              <a:sym typeface="Chivo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82468" y="1011226"/>
            <a:ext cx="7686272" cy="4007935"/>
            <a:chOff x="1596608" y="1049002"/>
            <a:chExt cx="7686272" cy="4007935"/>
          </a:xfrm>
        </p:grpSpPr>
        <p:grpSp>
          <p:nvGrpSpPr>
            <p:cNvPr id="10" name="Group 9"/>
            <p:cNvGrpSpPr/>
            <p:nvPr/>
          </p:nvGrpSpPr>
          <p:grpSpPr>
            <a:xfrm>
              <a:off x="1596608" y="2556242"/>
              <a:ext cx="3053679" cy="1256230"/>
              <a:chOff x="2222250" y="2610556"/>
              <a:chExt cx="3053679" cy="1256230"/>
            </a:xfrm>
          </p:grpSpPr>
          <p:cxnSp>
            <p:nvCxnSpPr>
              <p:cNvPr id="235" name="Google Shape;235;p24"/>
              <p:cNvCxnSpPr/>
              <p:nvPr/>
            </p:nvCxnSpPr>
            <p:spPr>
              <a:xfrm rot="-5400000" flipH="1">
                <a:off x="3903750" y="2546472"/>
                <a:ext cx="711000" cy="845400"/>
              </a:xfrm>
              <a:prstGeom prst="bentConnector3">
                <a:avLst>
                  <a:gd name="adj1" fmla="val 50000"/>
                </a:avLst>
              </a:prstGeom>
              <a:noFill/>
              <a:ln w="15875" cap="flat" cmpd="sng">
                <a:solidFill>
                  <a:srgbClr val="A6D683"/>
                </a:solidFill>
                <a:prstDash val="solid"/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238" name="Google Shape;238;p24"/>
              <p:cNvCxnSpPr/>
              <p:nvPr/>
            </p:nvCxnSpPr>
            <p:spPr>
              <a:xfrm rot="-5400000">
                <a:off x="3058500" y="2543356"/>
                <a:ext cx="711000" cy="845400"/>
              </a:xfrm>
              <a:prstGeom prst="bentConnector3">
                <a:avLst>
                  <a:gd name="adj1" fmla="val 50000"/>
                </a:avLst>
              </a:prstGeom>
              <a:noFill/>
              <a:ln w="15875" cap="flat" cmpd="sng">
                <a:solidFill>
                  <a:srgbClr val="A6D683"/>
                </a:solidFill>
                <a:prstDash val="solid"/>
                <a:round/>
                <a:headEnd type="diamond" w="med" len="med"/>
                <a:tailEnd type="diamond" w="med" len="med"/>
              </a:ln>
            </p:spPr>
          </p:cxnSp>
          <p:sp>
            <p:nvSpPr>
              <p:cNvPr id="237" name="Google Shape;237;p24"/>
              <p:cNvSpPr txBox="1"/>
              <p:nvPr/>
            </p:nvSpPr>
            <p:spPr>
              <a:xfrm>
                <a:off x="3737829" y="3282386"/>
                <a:ext cx="15381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ОТДЕЛ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„ОКОЛНА СРЕДА“</a:t>
                </a:r>
                <a:endParaRPr kumimoji="0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  <p:sp>
            <p:nvSpPr>
              <p:cNvPr id="239" name="Google Shape;239;p24"/>
              <p:cNvSpPr txBox="1"/>
              <p:nvPr/>
            </p:nvSpPr>
            <p:spPr>
              <a:xfrm>
                <a:off x="2222250" y="3248548"/>
                <a:ext cx="15381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noProof="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ЗВЕНО ПНО</a:t>
                </a:r>
                <a:endParaRPr kumimoji="0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523786" y="1049002"/>
              <a:ext cx="6002255" cy="1549714"/>
              <a:chOff x="3143850" y="1175138"/>
              <a:chExt cx="5655736" cy="1549714"/>
            </a:xfrm>
          </p:grpSpPr>
          <p:cxnSp>
            <p:nvCxnSpPr>
              <p:cNvPr id="232" name="Google Shape;232;p24"/>
              <p:cNvCxnSpPr/>
              <p:nvPr/>
            </p:nvCxnSpPr>
            <p:spPr>
              <a:xfrm rot="-5400000" flipH="1">
                <a:off x="6306660" y="966431"/>
                <a:ext cx="574500" cy="1770300"/>
              </a:xfrm>
              <a:prstGeom prst="bentConnector3">
                <a:avLst>
                  <a:gd name="adj1" fmla="val 49995"/>
                </a:avLst>
              </a:prstGeom>
              <a:noFill/>
              <a:ln w="15875" cap="flat" cmpd="sng">
                <a:solidFill>
                  <a:srgbClr val="A6D683"/>
                </a:solidFill>
                <a:prstDash val="solid"/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244" name="Google Shape;244;p24"/>
              <p:cNvCxnSpPr/>
              <p:nvPr/>
            </p:nvCxnSpPr>
            <p:spPr>
              <a:xfrm rot="-5400000">
                <a:off x="4536360" y="965966"/>
                <a:ext cx="574500" cy="1770300"/>
              </a:xfrm>
              <a:prstGeom prst="bentConnector3">
                <a:avLst>
                  <a:gd name="adj1" fmla="val 49995"/>
                </a:avLst>
              </a:prstGeom>
              <a:noFill/>
              <a:ln w="15875" cap="flat" cmpd="sng">
                <a:solidFill>
                  <a:srgbClr val="A6D683"/>
                </a:solidFill>
                <a:prstDash val="solid"/>
                <a:round/>
                <a:headEnd type="diamond" w="med" len="med"/>
                <a:tailEnd type="diamond" w="med" len="med"/>
              </a:ln>
            </p:spPr>
          </p:cxnSp>
          <p:sp>
            <p:nvSpPr>
              <p:cNvPr id="233" name="Google Shape;233;p24"/>
              <p:cNvSpPr txBox="1"/>
              <p:nvPr/>
            </p:nvSpPr>
            <p:spPr>
              <a:xfrm>
                <a:off x="5039670" y="1175138"/>
                <a:ext cx="15381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b="1" noProof="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ДИРЕКТОР</a:t>
                </a:r>
                <a:endPara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  <p:sp>
            <p:nvSpPr>
              <p:cNvPr id="236" name="Google Shape;236;p24"/>
              <p:cNvSpPr txBox="1"/>
              <p:nvPr/>
            </p:nvSpPr>
            <p:spPr>
              <a:xfrm>
                <a:off x="3143850" y="2097978"/>
                <a:ext cx="15381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900" dirty="0" smtClean="0">
                    <a:solidFill>
                      <a:schemeClr val="accent4">
                        <a:lumMod val="10000"/>
                      </a:schemeClr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ЗАМ. ДИРЕКТОР АМИНИСТРАТИВНА ДЕЙНОСТ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10000"/>
                    </a:schemeClr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  <p:sp>
            <p:nvSpPr>
              <p:cNvPr id="234" name="Google Shape;234;p24"/>
              <p:cNvSpPr txBox="1"/>
              <p:nvPr/>
            </p:nvSpPr>
            <p:spPr>
              <a:xfrm>
                <a:off x="6870461" y="2086215"/>
                <a:ext cx="1929125" cy="5592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9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ЗАМ. ДИРЕКТОР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  <p:sp>
            <p:nvSpPr>
              <p:cNvPr id="17" name="Google Shape;234;p24"/>
              <p:cNvSpPr txBox="1"/>
              <p:nvPr/>
            </p:nvSpPr>
            <p:spPr>
              <a:xfrm>
                <a:off x="5200446" y="2140452"/>
                <a:ext cx="15381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9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ЗАМ. ДИРЕКТОР ФИНАНСИ И ЛОГИСТИКА 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  <p:cxnSp>
            <p:nvCxnSpPr>
              <p:cNvPr id="18" name="Google Shape;242;p24"/>
              <p:cNvCxnSpPr/>
              <p:nvPr/>
            </p:nvCxnSpPr>
            <p:spPr>
              <a:xfrm rot="16200000" flipV="1">
                <a:off x="5636804" y="1871804"/>
                <a:ext cx="378752" cy="234840"/>
              </a:xfrm>
              <a:prstGeom prst="bentConnector3">
                <a:avLst>
                  <a:gd name="adj1" fmla="val 50000"/>
                </a:avLst>
              </a:prstGeom>
              <a:noFill/>
              <a:ln w="15875" cap="flat" cmpd="sng">
                <a:solidFill>
                  <a:srgbClr val="A6D683"/>
                </a:solidFill>
                <a:prstDash val="solid"/>
                <a:round/>
                <a:headEnd type="diamond" w="med" len="med"/>
                <a:tailEnd type="diamond" w="med" len="med"/>
              </a:ln>
            </p:spPr>
          </p:cxnSp>
        </p:grpSp>
        <p:grpSp>
          <p:nvGrpSpPr>
            <p:cNvPr id="20" name="Group 19"/>
            <p:cNvGrpSpPr/>
            <p:nvPr/>
          </p:nvGrpSpPr>
          <p:grpSpPr>
            <a:xfrm>
              <a:off x="3949010" y="2536123"/>
              <a:ext cx="3017583" cy="2181578"/>
              <a:chOff x="3949010" y="2536123"/>
              <a:chExt cx="3017583" cy="2181578"/>
            </a:xfrm>
          </p:grpSpPr>
          <p:sp>
            <p:nvSpPr>
              <p:cNvPr id="243" name="Google Shape;243;p24"/>
              <p:cNvSpPr txBox="1"/>
              <p:nvPr/>
            </p:nvSpPr>
            <p:spPr>
              <a:xfrm>
                <a:off x="3949010" y="3189390"/>
                <a:ext cx="15381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bg-BG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1A"/>
                    </a:solidFill>
                    <a:effectLst/>
                    <a:uLnTx/>
                    <a:uFillTx/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ОТДЕЛ</a:t>
                </a:r>
                <a:r>
                  <a:rPr kumimoji="0" lang="bg-BG" sz="10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1A"/>
                    </a:solidFill>
                    <a:effectLst/>
                    <a:uLnTx/>
                    <a:uFillTx/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bg-BG" sz="10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1A"/>
                    </a:solidFill>
                    <a:effectLst/>
                    <a:uLnTx/>
                    <a:uFillTx/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„ЧР</a:t>
                </a:r>
                <a:r>
                  <a:rPr kumimoji="0" lang="bg-BG" sz="9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1A"/>
                    </a:solidFill>
                    <a:effectLst/>
                    <a:uLnTx/>
                    <a:uFillTx/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“</a:t>
                </a:r>
                <a:endParaRPr kumimoji="0" lang="bg-BG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4633626" y="2536123"/>
                <a:ext cx="1689753" cy="1631257"/>
                <a:chOff x="6608250" y="3359843"/>
                <a:chExt cx="1689753" cy="1631257"/>
              </a:xfrm>
            </p:grpSpPr>
            <p:cxnSp>
              <p:nvCxnSpPr>
                <p:cNvPr id="38" name="Google Shape;240;p24"/>
                <p:cNvCxnSpPr/>
                <p:nvPr/>
              </p:nvCxnSpPr>
              <p:spPr>
                <a:xfrm rot="16200000" flipH="1">
                  <a:off x="7519803" y="3303937"/>
                  <a:ext cx="711000" cy="8454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5875" cap="flat" cmpd="sng">
                  <a:solidFill>
                    <a:srgbClr val="A6D683"/>
                  </a:solidFill>
                  <a:prstDash val="solid"/>
                  <a:round/>
                  <a:headEnd type="diamond" w="med" len="med"/>
                  <a:tailEnd type="diamond" w="med" len="med"/>
                </a:ln>
              </p:spPr>
            </p:cxnSp>
            <p:cxnSp>
              <p:nvCxnSpPr>
                <p:cNvPr id="39" name="Google Shape;242;p24"/>
                <p:cNvCxnSpPr/>
                <p:nvPr/>
              </p:nvCxnSpPr>
              <p:spPr>
                <a:xfrm rot="-5400000">
                  <a:off x="6675450" y="3294263"/>
                  <a:ext cx="711000" cy="8454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5875" cap="flat" cmpd="sng">
                  <a:solidFill>
                    <a:srgbClr val="A6D683"/>
                  </a:solidFill>
                  <a:prstDash val="solid"/>
                  <a:round/>
                  <a:headEnd type="diamond" w="med" len="med"/>
                  <a:tailEnd type="diamond" w="med" len="med"/>
                </a:ln>
              </p:spPr>
            </p:cxnSp>
            <p:cxnSp>
              <p:nvCxnSpPr>
                <p:cNvPr id="40" name="Google Shape;244;p24"/>
                <p:cNvCxnSpPr/>
                <p:nvPr/>
              </p:nvCxnSpPr>
              <p:spPr>
                <a:xfrm rot="16200000" flipV="1">
                  <a:off x="6637116" y="4174865"/>
                  <a:ext cx="1631257" cy="1213"/>
                </a:xfrm>
                <a:prstGeom prst="bentConnector3">
                  <a:avLst>
                    <a:gd name="adj1" fmla="val 50000"/>
                  </a:avLst>
                </a:prstGeom>
                <a:noFill/>
                <a:ln w="15875" cap="flat" cmpd="sng">
                  <a:solidFill>
                    <a:srgbClr val="A6D683"/>
                  </a:solidFill>
                  <a:prstDash val="solid"/>
                  <a:round/>
                  <a:headEnd type="diamond" w="med" len="med"/>
                  <a:tailEnd type="diamond" w="med" len="med"/>
                </a:ln>
              </p:spPr>
            </p:cxnSp>
          </p:grpSp>
          <p:sp>
            <p:nvSpPr>
              <p:cNvPr id="41" name="Google Shape;241;p24"/>
              <p:cNvSpPr txBox="1"/>
              <p:nvPr/>
            </p:nvSpPr>
            <p:spPr>
              <a:xfrm>
                <a:off x="4786176" y="4133301"/>
                <a:ext cx="15381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СЕКТОР „СНАБДЯВАНЕ“</a:t>
                </a:r>
                <a:endParaRPr kumimoji="0" lang="bg-BG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  <p:sp>
            <p:nvSpPr>
              <p:cNvPr id="42" name="Google Shape;241;p24"/>
              <p:cNvSpPr txBox="1"/>
              <p:nvPr/>
            </p:nvSpPr>
            <p:spPr>
              <a:xfrm>
                <a:off x="5428493" y="3211262"/>
                <a:ext cx="1538100" cy="5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ОТДЕЛ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„ЛОГИСТИКА</a:t>
                </a:r>
                <a:r>
                  <a:rPr lang="bg-BG" sz="1000" dirty="0" smtClean="0">
                    <a:solidFill>
                      <a:srgbClr val="00001A"/>
                    </a:solidFill>
                    <a:latin typeface="Chivo"/>
                    <a:ea typeface="Chivo"/>
                    <a:cs typeface="Chivo"/>
                    <a:sym typeface="Chivo"/>
                  </a:rPr>
                  <a:t>“</a:t>
                </a:r>
                <a:endParaRPr kumimoji="0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Chivo"/>
                  <a:ea typeface="Chivo"/>
                  <a:cs typeface="Chivo"/>
                  <a:sym typeface="Chivo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209431" y="2369018"/>
              <a:ext cx="3073449" cy="2687919"/>
              <a:chOff x="6209431" y="2369018"/>
              <a:chExt cx="3073449" cy="2687919"/>
            </a:xfrm>
          </p:grpSpPr>
          <p:sp>
            <p:nvSpPr>
              <p:cNvPr id="241" name="Google Shape;241;p24"/>
              <p:cNvSpPr txBox="1"/>
              <p:nvPr/>
            </p:nvSpPr>
            <p:spPr>
              <a:xfrm>
                <a:off x="7332913" y="3937564"/>
                <a:ext cx="1184754" cy="542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ИБТ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„ХАН БОГРОВ“</a:t>
                </a:r>
                <a:endParaRPr kumimoji="0" lang="bg-BG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6722452" y="2369018"/>
                <a:ext cx="2012906" cy="1631257"/>
                <a:chOff x="6608250" y="3359843"/>
                <a:chExt cx="1690650" cy="1631257"/>
              </a:xfrm>
            </p:grpSpPr>
            <p:cxnSp>
              <p:nvCxnSpPr>
                <p:cNvPr id="240" name="Google Shape;240;p24"/>
                <p:cNvCxnSpPr>
                  <a:stCxn id="234" idx="2"/>
                  <a:endCxn id="241" idx="0"/>
                </p:cNvCxnSpPr>
                <p:nvPr/>
              </p:nvCxnSpPr>
              <p:spPr>
                <a:xfrm rot="-5400000" flipH="1">
                  <a:off x="7520700" y="3294263"/>
                  <a:ext cx="711000" cy="8454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5875" cap="flat" cmpd="sng">
                  <a:solidFill>
                    <a:srgbClr val="A6D683"/>
                  </a:solidFill>
                  <a:prstDash val="solid"/>
                  <a:round/>
                  <a:headEnd type="diamond" w="med" len="med"/>
                  <a:tailEnd type="diamond" w="med" len="med"/>
                </a:ln>
              </p:spPr>
            </p:cxnSp>
            <p:cxnSp>
              <p:nvCxnSpPr>
                <p:cNvPr id="242" name="Google Shape;242;p24"/>
                <p:cNvCxnSpPr>
                  <a:stCxn id="243" idx="0"/>
                  <a:endCxn id="234" idx="2"/>
                </p:cNvCxnSpPr>
                <p:nvPr/>
              </p:nvCxnSpPr>
              <p:spPr>
                <a:xfrm rot="-5400000">
                  <a:off x="6675450" y="3294263"/>
                  <a:ext cx="711000" cy="8454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5875" cap="flat" cmpd="sng">
                  <a:solidFill>
                    <a:srgbClr val="A6D683"/>
                  </a:solidFill>
                  <a:prstDash val="solid"/>
                  <a:round/>
                  <a:headEnd type="diamond" w="med" len="med"/>
                  <a:tailEnd type="diamond" w="med" len="med"/>
                </a:ln>
              </p:spPr>
            </p:cxnSp>
            <p:cxnSp>
              <p:nvCxnSpPr>
                <p:cNvPr id="30" name="Google Shape;244;p24"/>
                <p:cNvCxnSpPr/>
                <p:nvPr/>
              </p:nvCxnSpPr>
              <p:spPr>
                <a:xfrm rot="16200000" flipV="1">
                  <a:off x="6637116" y="4174865"/>
                  <a:ext cx="1631257" cy="1213"/>
                </a:xfrm>
                <a:prstGeom prst="bentConnector3">
                  <a:avLst>
                    <a:gd name="adj1" fmla="val 50000"/>
                  </a:avLst>
                </a:prstGeom>
                <a:noFill/>
                <a:ln w="15875" cap="flat" cmpd="sng">
                  <a:solidFill>
                    <a:srgbClr val="A6D683"/>
                  </a:solidFill>
                  <a:prstDash val="solid"/>
                  <a:round/>
                  <a:headEnd type="diamond" w="med" len="med"/>
                  <a:tailEnd type="diamond" w="med" len="med"/>
                </a:ln>
              </p:spPr>
            </p:cxnSp>
          </p:grpSp>
          <p:cxnSp>
            <p:nvCxnSpPr>
              <p:cNvPr id="22" name="Straight Arrow Connector 21"/>
              <p:cNvCxnSpPr/>
              <p:nvPr/>
            </p:nvCxnSpPr>
            <p:spPr>
              <a:xfrm>
                <a:off x="7333651" y="2710159"/>
                <a:ext cx="8190" cy="1863782"/>
              </a:xfrm>
              <a:prstGeom prst="straightConnector1">
                <a:avLst/>
              </a:prstGeom>
              <a:ln w="158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Google Shape;241;p24"/>
              <p:cNvSpPr txBox="1"/>
              <p:nvPr/>
            </p:nvSpPr>
            <p:spPr>
              <a:xfrm>
                <a:off x="6749464" y="4514657"/>
                <a:ext cx="1184754" cy="542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ИМБТ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„САДИНАТА “</a:t>
                </a:r>
                <a:endParaRPr kumimoji="0" lang="bg-BG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  <p:sp>
            <p:nvSpPr>
              <p:cNvPr id="48" name="Google Shape;241;p24"/>
              <p:cNvSpPr txBox="1"/>
              <p:nvPr/>
            </p:nvSpPr>
            <p:spPr>
              <a:xfrm>
                <a:off x="6209431" y="2949915"/>
                <a:ext cx="1184754" cy="542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ПСОВ</a:t>
                </a:r>
              </a:p>
            </p:txBody>
          </p:sp>
          <p:sp>
            <p:nvSpPr>
              <p:cNvPr id="49" name="Google Shape;241;p24"/>
              <p:cNvSpPr txBox="1"/>
              <p:nvPr/>
            </p:nvSpPr>
            <p:spPr>
              <a:xfrm>
                <a:off x="8098126" y="2933697"/>
                <a:ext cx="1184754" cy="542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ДНО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bg-BG" sz="1000" dirty="0" smtClean="0">
                    <a:solidFill>
                      <a:srgbClr val="00001A"/>
                    </a:solidFill>
                    <a:latin typeface="Playfair Display" panose="020B0604020202020204" charset="-52"/>
                    <a:ea typeface="Chivo"/>
                    <a:cs typeface="Chivo"/>
                    <a:sym typeface="Chivo"/>
                  </a:rPr>
                  <a:t>“САДИНАТА“</a:t>
                </a:r>
                <a:endParaRPr kumimoji="0" lang="bg-BG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1A"/>
                  </a:solidFill>
                  <a:effectLst/>
                  <a:uLnTx/>
                  <a:uFillTx/>
                  <a:latin typeface="Playfair Display" panose="020B0604020202020204" charset="-52"/>
                  <a:ea typeface="Chivo"/>
                  <a:cs typeface="Chivo"/>
                  <a:sym typeface="Chivo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46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3" name="Google Shape;323;g1c1439504ed_2_15"/>
          <p:cNvCxnSpPr/>
          <p:nvPr/>
        </p:nvCxnSpPr>
        <p:spPr>
          <a:xfrm>
            <a:off x="0" y="157987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4" name="Google Shape;324;g1c1439504ed_2_15"/>
          <p:cNvCxnSpPr/>
          <p:nvPr/>
        </p:nvCxnSpPr>
        <p:spPr>
          <a:xfrm>
            <a:off x="0" y="4966464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5" name="Google Shape;325;g1c1439504ed_2_15"/>
          <p:cNvSpPr txBox="1"/>
          <p:nvPr/>
        </p:nvSpPr>
        <p:spPr>
          <a:xfrm>
            <a:off x="413959" y="568144"/>
            <a:ext cx="8623361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E3F42"/>
                </a:solidFill>
                <a:effectLst/>
                <a:uLnTx/>
                <a:uFillTx/>
                <a:latin typeface="Playfair Display" panose="020B0604020202020204" charset="-52"/>
                <a:cs typeface="Cormorant Garamond"/>
                <a:sym typeface="Cormorant Garamond"/>
              </a:rPr>
              <a:t>ОП „СТОЛИЧНО ПРЕДПРИЯТИЕ ЗА ТРЕТИРАНЕ НА ОТПАДЪЦИ“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326" name="Google Shape;326;g1c1439504ed_2_15"/>
          <p:cNvSpPr txBox="1"/>
          <p:nvPr/>
        </p:nvSpPr>
        <p:spPr>
          <a:xfrm>
            <a:off x="1503569" y="3268884"/>
            <a:ext cx="2901729" cy="97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1.</a:t>
            </a:r>
          </a:p>
          <a:p>
            <a:pPr marL="0" marR="0" lvl="0" indent="0" algn="just" defTabSz="4572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ПЛОЩАДКА „САДИНАТА“</a:t>
            </a:r>
            <a:r>
              <a:rPr kumimoji="0" lang="en-GB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, </a:t>
            </a: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землище на с. Яна, район „Кремиковци“. На площадката са изградени - депо за неопасни отпадъци и ПСОВ (от 2013 г.); Завод за МБТ и производство на </a:t>
            </a:r>
            <a:r>
              <a:rPr kumimoji="0" lang="en-GB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RDF </a:t>
            </a: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(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o</a:t>
            </a: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т 2015 г.)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29" name="Google Shape;326;g1c1439504ed_2_15"/>
          <p:cNvSpPr txBox="1"/>
          <p:nvPr/>
        </p:nvSpPr>
        <p:spPr>
          <a:xfrm>
            <a:off x="5414008" y="3239576"/>
            <a:ext cx="3006091" cy="135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2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ПЛОЩАДКА „ХАН БОГРОВ“</a:t>
            </a:r>
            <a:r>
              <a:rPr kumimoji="0" lang="en-GB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,</a:t>
            </a: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землище на с. Горни Богров, район „Кремивковци“. На площадката са изградени - инсталация за биологично третиране (ИБТ), включваща: анаеробно третиране на биоразградими отпадъци и компостиране на зелени отпадъци.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569" y="1132840"/>
            <a:ext cx="2633630" cy="2268388"/>
          </a:xfrm>
          <a:prstGeom prst="ellipse">
            <a:avLst/>
          </a:prstGeom>
          <a:ln w="19050" cmpd="dbl">
            <a:solidFill>
              <a:schemeClr val="tx2">
                <a:lumMod val="10000"/>
              </a:schemeClr>
            </a:solidFill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020" y="1137852"/>
            <a:ext cx="2666999" cy="2263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8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271191" y="1529733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bg-BG" sz="9600" b="1" dirty="0">
                <a:solidFill>
                  <a:srgbClr val="FFFFFF"/>
                </a:solidFill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5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2"/>
            <a:ext cx="4769646" cy="153528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latin typeface="Playfair Display Regular" panose="020B0604020202020204" charset="-52"/>
              </a:rPr>
              <a:t>Анализ на институционалния капацитет, в т.ч. прилагане </a:t>
            </a:r>
            <a:r>
              <a:rPr lang="ru-RU" sz="1600" dirty="0" smtClean="0">
                <a:latin typeface="Playfair Display Regular" panose="020B0604020202020204" charset="-52"/>
              </a:rPr>
              <a:t>на контролните </a:t>
            </a:r>
            <a:r>
              <a:rPr lang="ru-RU" sz="1600" dirty="0">
                <a:latin typeface="Playfair Display Regular" panose="020B0604020202020204" charset="-52"/>
              </a:rPr>
              <a:t>функции съгласно националното законодателство и </a:t>
            </a:r>
            <a:r>
              <a:rPr lang="ru-RU" sz="1600" dirty="0" smtClean="0">
                <a:latin typeface="Playfair Display Regular" panose="020B0604020202020204" charset="-52"/>
              </a:rPr>
              <a:t>местните нормативни </a:t>
            </a:r>
            <a:r>
              <a:rPr lang="ru-RU" sz="1600" dirty="0">
                <a:latin typeface="Playfair Display Regular" panose="020B0604020202020204" charset="-52"/>
              </a:rPr>
              <a:t>актове</a:t>
            </a:r>
            <a:endParaRPr sz="1600" dirty="0">
              <a:latin typeface="Playfair Display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158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7152480" y="0"/>
            <a:ext cx="1991520" cy="5143500"/>
            <a:chOff x="0" y="0"/>
            <a:chExt cx="1049031" cy="2709333"/>
          </a:xfrm>
          <a:solidFill>
            <a:srgbClr val="F4F3EC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9031" cy="2709333"/>
            </a:xfrm>
            <a:custGeom>
              <a:avLst/>
              <a:gdLst/>
              <a:ahLst/>
              <a:cxnLst/>
              <a:rect l="l" t="t" r="r" b="b"/>
              <a:pathLst>
                <a:path w="1049031" h="2709333">
                  <a:moveTo>
                    <a:pt x="0" y="0"/>
                  </a:moveTo>
                  <a:lnTo>
                    <a:pt x="1049031" y="0"/>
                  </a:lnTo>
                  <a:lnTo>
                    <a:pt x="104903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AutoShape 13"/>
          <p:cNvSpPr/>
          <p:nvPr/>
        </p:nvSpPr>
        <p:spPr>
          <a:xfrm rot="5400000">
            <a:off x="6528803" y="2100847"/>
            <a:ext cx="4225506" cy="0"/>
          </a:xfrm>
          <a:prstGeom prst="line">
            <a:avLst/>
          </a:prstGeom>
          <a:ln w="476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C6497137-3717-4E2D-94D0-9F4656CA3488}"/>
              </a:ext>
            </a:extLst>
          </p:cNvPr>
          <p:cNvSpPr txBox="1"/>
          <p:nvPr/>
        </p:nvSpPr>
        <p:spPr>
          <a:xfrm>
            <a:off x="177280" y="635092"/>
            <a:ext cx="6693877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По отношение на </a:t>
            </a:r>
            <a:r>
              <a:rPr kumimoji="0" lang="ru-RU" sz="1100" b="0" i="1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изпълнението</a:t>
            </a:r>
            <a:r>
              <a:rPr kumimoji="0" lang="ru-RU" sz="11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1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основните</a:t>
            </a:r>
            <a:r>
              <a:rPr kumimoji="0" lang="ru-RU" sz="11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функции</a:t>
            </a:r>
            <a:r>
              <a:rPr kumimoji="0" lang="en-US" sz="11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100" b="0" i="1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1.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Функциите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администрацията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по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реда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ЗУО и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подзаконовите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нормативни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ангажименти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са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обхванати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и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напълно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обезпечени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2. Необходимо е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изрично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да се включат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ясни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функции за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информираност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и участие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обществеността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в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устройствените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правила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общинската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администрация,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ангажирана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с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дейности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по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управлението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отпадъците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По отношение на </a:t>
            </a:r>
            <a:r>
              <a:rPr kumimoji="0" lang="ru-RU" sz="1100" b="0" i="1" u="sng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изпълнението</a:t>
            </a:r>
            <a:r>
              <a:rPr kumimoji="0" lang="ru-RU" sz="1100" b="0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1" u="sng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контролните</a:t>
            </a:r>
            <a:r>
              <a:rPr kumimoji="0" lang="ru-RU" sz="1100" b="0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функции</a:t>
            </a:r>
            <a:r>
              <a:rPr kumimoji="0" lang="en-US" sz="1100" b="0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100" b="0" i="1" u="sng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1.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Обезпечени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са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контролните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правомощия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кмета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общината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в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съответствие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със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ЗУО по отношение обхвата,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регламентираните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видове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контрол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и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минималната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честота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контролните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проверки.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2.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Контролът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от страна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инспекторите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може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да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бъде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подпомаган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от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обществеността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чрез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подаване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сигнали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и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данни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,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като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се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засилят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мерките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за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повишаване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информираността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обществеността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относно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управлението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отпадъците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,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включително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с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посочване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констатираните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нарушения и нарушители.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1" u="sng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По отношение на </a:t>
            </a:r>
            <a:r>
              <a:rPr kumimoji="0" lang="ru-RU" sz="1100" b="0" i="1" u="sng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човешките</a:t>
            </a:r>
            <a:r>
              <a:rPr kumimoji="0" lang="ru-RU" sz="1100" b="0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ресурс</a:t>
            </a:r>
            <a:r>
              <a:rPr kumimoji="0" lang="en-US" sz="1100" b="0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100" b="0" i="1" u="sng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1.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Състоянието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човешките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ресурси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,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натоварени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с функции за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отпадъци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, и на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тяхната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техническа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и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информационна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обезпеченост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е добра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82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271191" y="1529733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bg-BG" sz="9600" b="1" dirty="0">
                <a:solidFill>
                  <a:srgbClr val="FFFFFF"/>
                </a:solidFill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6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2"/>
            <a:ext cx="4769646" cy="153528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latin typeface="Playfair Display Regular" panose="020B0604020202020204" charset="-52"/>
              </a:rPr>
              <a:t>Анализ и информация за замърсени в миналото площадки </a:t>
            </a:r>
            <a:r>
              <a:rPr lang="ru-RU" sz="1600" dirty="0" smtClean="0">
                <a:latin typeface="Playfair Display Regular" panose="020B0604020202020204" charset="-52"/>
              </a:rPr>
              <a:t>за обезвреждане </a:t>
            </a:r>
            <a:r>
              <a:rPr lang="ru-RU" sz="1600" dirty="0">
                <a:latin typeface="Playfair Display Regular" panose="020B0604020202020204" charset="-52"/>
              </a:rPr>
              <a:t>на отпадъци и осъществени мерки за тяхното възстановяване</a:t>
            </a:r>
            <a:endParaRPr sz="1600" dirty="0">
              <a:latin typeface="Playfair Display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7123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138" y="363487"/>
            <a:ext cx="356642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150"/>
              </a:lnSpc>
              <a:spcBef>
                <a:spcPct val="0"/>
              </a:spcBef>
              <a:buClrTx/>
            </a:pPr>
            <a:r>
              <a:rPr lang="bg-BG" sz="2000" kern="1200" dirty="0" smtClean="0">
                <a:latin typeface="Playfair Display" panose="020B0604020202020204" charset="-52"/>
                <a:ea typeface="+mn-ea"/>
                <a:cs typeface="+mn-cs"/>
              </a:rPr>
              <a:t>Депа с преустановен</a:t>
            </a:r>
            <a:r>
              <a:rPr lang="en-GB" sz="2000" kern="1200" dirty="0" smtClean="0">
                <a:latin typeface="Playfair Display" panose="020B0604020202020204" charset="-52"/>
                <a:ea typeface="+mn-ea"/>
                <a:cs typeface="+mn-cs"/>
              </a:rPr>
              <a:t>a </a:t>
            </a:r>
            <a:r>
              <a:rPr lang="bg-BG" sz="2000" kern="1200" dirty="0" smtClean="0">
                <a:latin typeface="Playfair Display" panose="020B0604020202020204" charset="-52"/>
                <a:ea typeface="+mn-ea"/>
                <a:cs typeface="+mn-cs"/>
              </a:rPr>
              <a:t>експлоатация и подлежащи на рекултивация </a:t>
            </a:r>
            <a:endParaRPr lang="en-US" sz="2000" kern="1200" dirty="0">
              <a:latin typeface="Playfair Display" panose="020B0604020202020204" charset="-52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7340256" y="-586811"/>
            <a:ext cx="1216933" cy="2390555"/>
            <a:chOff x="0" y="0"/>
            <a:chExt cx="637915" cy="1253126"/>
          </a:xfrm>
          <a:solidFill>
            <a:schemeClr val="bg2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915" cy="1253126"/>
            </a:xfrm>
            <a:custGeom>
              <a:avLst/>
              <a:gdLst/>
              <a:ahLst/>
              <a:cxnLst/>
              <a:rect l="l" t="t" r="r" b="b"/>
              <a:pathLst>
                <a:path w="637915" h="1253126">
                  <a:moveTo>
                    <a:pt x="0" y="0"/>
                  </a:moveTo>
                  <a:lnTo>
                    <a:pt x="637915" y="0"/>
                  </a:lnTo>
                  <a:lnTo>
                    <a:pt x="637915" y="1253126"/>
                  </a:lnTo>
                  <a:lnTo>
                    <a:pt x="0" y="1253126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AutoShape 12"/>
          <p:cNvSpPr/>
          <p:nvPr/>
        </p:nvSpPr>
        <p:spPr>
          <a:xfrm>
            <a:off x="4442460" y="792480"/>
            <a:ext cx="4701540" cy="7620"/>
          </a:xfrm>
          <a:prstGeom prst="line">
            <a:avLst/>
          </a:prstGeom>
          <a:ln w="476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0" y="4363929"/>
            <a:ext cx="2993289" cy="0"/>
          </a:xfrm>
          <a:prstGeom prst="line">
            <a:avLst/>
          </a:prstGeom>
          <a:ln w="476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Rectangle 13"/>
          <p:cNvSpPr/>
          <p:nvPr/>
        </p:nvSpPr>
        <p:spPr>
          <a:xfrm>
            <a:off x="4390453" y="1608498"/>
            <a:ext cx="4805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latin typeface="Playfair Display" panose="020B0604020202020204" charset="-52"/>
              </a:rPr>
              <a:t>1. </a:t>
            </a:r>
          </a:p>
          <a:p>
            <a:pPr algn="just">
              <a:lnSpc>
                <a:spcPct val="150000"/>
              </a:lnSpc>
            </a:pPr>
            <a:r>
              <a:rPr lang="ru-RU" sz="1000" b="1" dirty="0" smtClean="0">
                <a:latin typeface="Playfair Display" panose="020B0604020202020204" charset="-52"/>
              </a:rPr>
              <a:t>ДЕПО ЗА НЕОПАСНИ ОТПАДЪЦИ „СУХОДОЛ“</a:t>
            </a:r>
            <a:r>
              <a:rPr lang="en-GB" sz="1000" b="1" dirty="0" smtClean="0">
                <a:latin typeface="Playfair Display" panose="020B0604020202020204" charset="-52"/>
              </a:rPr>
              <a:t>, </a:t>
            </a:r>
            <a:r>
              <a:rPr lang="bg-BG" sz="1000" dirty="0" smtClean="0">
                <a:latin typeface="Playfair Display" panose="020B0604020202020204" charset="-52"/>
              </a:rPr>
              <a:t>разположено в местността „</a:t>
            </a:r>
            <a:r>
              <a:rPr lang="ru-RU" sz="1000" dirty="0" smtClean="0">
                <a:latin typeface="Playfair Display" panose="020B0604020202020204" charset="-52"/>
              </a:rPr>
              <a:t>Трайкович</a:t>
            </a:r>
            <a:r>
              <a:rPr lang="ru-RU" sz="1000" dirty="0">
                <a:latin typeface="Playfair Display" panose="020B0604020202020204" charset="-52"/>
              </a:rPr>
              <a:t>“, кв „Суходол“, район „Овча купел“, гр. София.</a:t>
            </a:r>
            <a:r>
              <a:rPr lang="en-GB" sz="1000" dirty="0" smtClean="0">
                <a:latin typeface="Playfair Display" panose="020B0604020202020204" charset="-52"/>
              </a:rPr>
              <a:t> 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4486696" y="2636490"/>
            <a:ext cx="461306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457200">
              <a:lnSpc>
                <a:spcPts val="1680"/>
              </a:lnSpc>
              <a:spcBef>
                <a:spcPct val="0"/>
              </a:spcBef>
              <a:buClrTx/>
            </a:pPr>
            <a:r>
              <a:rPr lang="bg-BG" sz="1200" b="1" dirty="0" smtClean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</a:p>
          <a:p>
            <a:pPr algn="just" defTabSz="457200">
              <a:lnSpc>
                <a:spcPts val="1680"/>
              </a:lnSpc>
              <a:spcBef>
                <a:spcPct val="0"/>
              </a:spcBef>
              <a:buClrTx/>
            </a:pPr>
            <a:r>
              <a:rPr lang="bg-BG" sz="1000" b="1" dirty="0" smtClean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СМЕТОРАЗТОВАРИЩЕ „ДОЛНИ БОГРОВ“</a:t>
            </a:r>
            <a:r>
              <a:rPr lang="ru-RU" sz="1000" b="1" dirty="0" smtClean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000" dirty="0" smtClean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разположено </a:t>
            </a:r>
            <a:r>
              <a:rPr lang="ru-RU" sz="10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изцяло на територията на кариера за инертни материали на ЗСК „Кремиковци". </a:t>
            </a:r>
            <a:endParaRPr lang="en-US" sz="1000" kern="1200" dirty="0">
              <a:latin typeface="Playfair Display" panose="020B0604020202020204" charset="-52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" y="2135000"/>
            <a:ext cx="2999406" cy="21294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06264" y="3433477"/>
            <a:ext cx="4685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 smtClean="0">
                <a:latin typeface="Playfair Display" panose="020B0604020202020204" charset="-52"/>
              </a:rPr>
              <a:t>3. </a:t>
            </a:r>
            <a:endParaRPr lang="bg-BG" sz="1200" b="1" dirty="0" smtClean="0">
              <a:latin typeface="Playfair Display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bg-BG" sz="1000" b="1" dirty="0" smtClean="0">
                <a:latin typeface="Playfair Display" panose="020B0604020202020204" charset="-52"/>
              </a:rPr>
              <a:t>ДЕПО ЗА СТРОИТЕЛНИ ОТПАДЪЦИ</a:t>
            </a:r>
            <a:r>
              <a:rPr lang="bg-BG" sz="1000" dirty="0" smtClean="0">
                <a:latin typeface="Playfair Display" panose="020B0604020202020204" charset="-52"/>
              </a:rPr>
              <a:t>, разположено в </a:t>
            </a:r>
            <a:r>
              <a:rPr lang="ru-RU" sz="1000" dirty="0" smtClean="0">
                <a:latin typeface="Playfair Display" panose="020B0604020202020204" charset="-52"/>
              </a:rPr>
              <a:t>Бивша </a:t>
            </a:r>
            <a:r>
              <a:rPr lang="ru-RU" sz="1000" dirty="0">
                <a:latin typeface="Playfair Display" panose="020B0604020202020204" charset="-52"/>
              </a:rPr>
              <a:t>кариера за инертни </a:t>
            </a:r>
            <a:r>
              <a:rPr lang="ru-RU" sz="1000" dirty="0" smtClean="0">
                <a:latin typeface="Playfair Display" panose="020B0604020202020204" charset="-52"/>
              </a:rPr>
              <a:t>материали</a:t>
            </a:r>
            <a:r>
              <a:rPr lang="en-US" sz="1000" dirty="0" smtClean="0">
                <a:latin typeface="Playfair Display" panose="020B0604020202020204" charset="-52"/>
              </a:rPr>
              <a:t> ” </a:t>
            </a:r>
            <a:r>
              <a:rPr lang="bg-BG" sz="1000" dirty="0" smtClean="0">
                <a:latin typeface="Playfair Display" panose="020B0604020202020204" charset="-52"/>
              </a:rPr>
              <a:t>Пет могили</a:t>
            </a:r>
            <a:r>
              <a:rPr lang="en-US" sz="1000" dirty="0" smtClean="0">
                <a:latin typeface="Playfair Display" panose="020B0604020202020204" charset="-52"/>
              </a:rPr>
              <a:t>”</a:t>
            </a:r>
            <a:r>
              <a:rPr lang="bg-BG" sz="1000" dirty="0" smtClean="0">
                <a:latin typeface="Playfair Display" panose="020B0604020202020204" charset="-52"/>
              </a:rPr>
              <a:t>, </a:t>
            </a:r>
            <a:r>
              <a:rPr lang="ru-RU" sz="1000" dirty="0" smtClean="0">
                <a:latin typeface="Playfair Display" panose="020B0604020202020204" charset="-52"/>
              </a:rPr>
              <a:t>кв</a:t>
            </a:r>
            <a:r>
              <a:rPr lang="ru-RU" sz="1000" dirty="0">
                <a:latin typeface="Playfair Display" panose="020B0604020202020204" charset="-52"/>
              </a:rPr>
              <a:t>. </a:t>
            </a:r>
            <a:r>
              <a:rPr lang="ru-RU" sz="1000" dirty="0" smtClean="0">
                <a:latin typeface="Playfair Display" panose="020B0604020202020204" charset="-52"/>
              </a:rPr>
              <a:t>Враждебна</a:t>
            </a:r>
            <a:r>
              <a:rPr lang="en-GB" sz="1000" dirty="0" smtClean="0">
                <a:latin typeface="Playfair Display" panose="020B0604020202020204" charset="-52"/>
              </a:rPr>
              <a:t>.</a:t>
            </a:r>
            <a:endParaRPr lang="en-GB" sz="1000" dirty="0">
              <a:latin typeface="Playfair Displ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4590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271191" y="1529733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bg-BG" sz="9600" b="1" dirty="0">
                <a:solidFill>
                  <a:srgbClr val="FFFFFF"/>
                </a:solidFill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7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2"/>
            <a:ext cx="4769646" cy="153528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600"/>
              </a:spcAft>
            </a:pPr>
            <a:r>
              <a:rPr lang="ru-RU" sz="1600" dirty="0" smtClean="0">
                <a:latin typeface="Playfair Display Regular" panose="020B0604020202020204" charset="-52"/>
              </a:rPr>
              <a:t>Анализ </a:t>
            </a:r>
            <a:r>
              <a:rPr lang="ru-RU" sz="1600" dirty="0">
                <a:latin typeface="Playfair Display Regular" panose="020B0604020202020204" charset="-52"/>
              </a:rPr>
              <a:t>и оценка на въведените схеми за управление на отпадъците </a:t>
            </a:r>
            <a:r>
              <a:rPr lang="ru-RU" sz="1600" dirty="0" smtClean="0">
                <a:latin typeface="Playfair Display Regular" panose="020B0604020202020204" charset="-52"/>
              </a:rPr>
              <a:t>на принципа </a:t>
            </a:r>
            <a:r>
              <a:rPr lang="ru-RU" sz="1600" dirty="0">
                <a:latin typeface="Playfair Display Regular" panose="020B0604020202020204" charset="-52"/>
              </a:rPr>
              <a:t>на „Отговорност на производителя” и „Замърсителят плаща”</a:t>
            </a:r>
            <a:endParaRPr sz="1600" dirty="0">
              <a:latin typeface="Playfair Display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5540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0" y="823750"/>
            <a:ext cx="2332249" cy="38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dirty="0" smtClean="0"/>
              <a:t/>
            </a:r>
            <a:br>
              <a:rPr lang="bg-BG" sz="2000" dirty="0" smtClean="0"/>
            </a:br>
            <a:r>
              <a:rPr lang="bg-BG" sz="2000" dirty="0"/>
              <a:t/>
            </a:r>
            <a:br>
              <a:rPr lang="bg-BG" sz="2000" dirty="0"/>
            </a:br>
            <a:r>
              <a:rPr lang="bg-BG" sz="2000" dirty="0" smtClean="0"/>
              <a:t/>
            </a:r>
            <a:br>
              <a:rPr lang="bg-BG" sz="2000" dirty="0" smtClean="0"/>
            </a:br>
            <a:r>
              <a:rPr lang="bg-BG" sz="2000" dirty="0"/>
              <a:t/>
            </a:r>
            <a:br>
              <a:rPr lang="bg-BG" sz="2000" dirty="0"/>
            </a:br>
            <a:r>
              <a:rPr lang="bg-BG" sz="2000" dirty="0" smtClean="0"/>
              <a:t/>
            </a:r>
            <a:br>
              <a:rPr lang="bg-BG" sz="2000" dirty="0" smtClean="0"/>
            </a:br>
            <a:r>
              <a:rPr lang="bg-BG" sz="2000" dirty="0"/>
              <a:t/>
            </a:r>
            <a:br>
              <a:rPr lang="bg-BG" sz="2000" dirty="0"/>
            </a:br>
            <a:r>
              <a:rPr lang="bg-BG" sz="2000" b="1" dirty="0" smtClean="0"/>
              <a:t>СЪДЪРЖАНИЕ</a:t>
            </a:r>
            <a:endParaRPr sz="2000" b="1" dirty="0"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2403764" y="1212197"/>
            <a:ext cx="6636328" cy="36784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1000" dirty="0" smtClean="0">
                <a:latin typeface="Playfair Display Regular" panose="020B0604020202020204" charset="-52"/>
              </a:rPr>
              <a:t>I.     </a:t>
            </a:r>
            <a:r>
              <a:rPr lang="ru-RU" sz="1000" dirty="0" smtClean="0">
                <a:latin typeface="Playfair Display Regular" panose="020B0604020202020204" charset="-52"/>
              </a:rPr>
              <a:t>ВЪВЕДЕНИЕ</a:t>
            </a:r>
            <a:endParaRPr lang="en-GB" sz="1000" dirty="0" smtClean="0">
              <a:latin typeface="Playfair Display Regular" panose="020B0604020202020204" charset="-5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GB" sz="1000" dirty="0">
              <a:latin typeface="Playfair Display Regular" panose="020B0604020202020204" charset="-52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r>
              <a:rPr lang="ru-RU" sz="1000" dirty="0" smtClean="0">
                <a:latin typeface="Playfair Display Regular" panose="020B0604020202020204" charset="-52"/>
              </a:rPr>
              <a:t>ОСНОВНИ ИЗВОДИ ОТ АНАЛИЗИТЕ</a:t>
            </a:r>
            <a:r>
              <a:rPr lang="en-GB" sz="1000" dirty="0" smtClean="0">
                <a:latin typeface="Playfair Display Regular" panose="020B0604020202020204" charset="-52"/>
              </a:rPr>
              <a:t> </a:t>
            </a:r>
            <a:r>
              <a:rPr lang="ru-RU" sz="1000" dirty="0" smtClean="0">
                <a:latin typeface="Playfair Display Regular" panose="020B0604020202020204" charset="-52"/>
              </a:rPr>
              <a:t> </a:t>
            </a:r>
            <a:r>
              <a:rPr lang="bg-BG" sz="1000" dirty="0" smtClean="0">
                <a:latin typeface="Playfair Display Regular" panose="020B0604020202020204" charset="-52"/>
              </a:rPr>
              <a:t>НА СЪСТОЯНИЕТО НА УПРАВЛЕНИЕТО НА ОТПАДЪЦИТЕ И ПРОГНОЗИ ЗА КОЛИЧЕСТВОТО И СЪСТАВА НА ОТПАДЪЦИТЕ ЗА ПЕРИОДА НА ДЕЙСТВИЕ НА ПРОГРАМАТА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endParaRPr lang="bg-BG" sz="1000" dirty="0">
              <a:latin typeface="Playfair Display Regular" panose="020B0604020202020204" charset="-52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r>
              <a:rPr lang="en-GB" sz="1000" dirty="0" smtClean="0">
                <a:latin typeface="Playfair Display Regular" panose="020B0604020202020204" charset="-52"/>
              </a:rPr>
              <a:t>SWOT </a:t>
            </a:r>
            <a:r>
              <a:rPr lang="bg-BG" sz="1000" dirty="0" smtClean="0">
                <a:latin typeface="Playfair Display Regular" panose="020B0604020202020204" charset="-52"/>
              </a:rPr>
              <a:t>АНАЛИЗ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endParaRPr lang="bg-BG" sz="1000" dirty="0">
              <a:latin typeface="Playfair Display Regular" panose="020B0604020202020204" charset="-52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r>
              <a:rPr lang="bg-BG" sz="1000" dirty="0" smtClean="0">
                <a:latin typeface="Playfair Display Regular" panose="020B0604020202020204" charset="-52"/>
              </a:rPr>
              <a:t>ЦЕЛИ И ПРИОРИТЕТИ 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endParaRPr lang="bg-BG" sz="1000" dirty="0">
              <a:latin typeface="Playfair Display Regular" panose="020B0604020202020204" charset="-52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r>
              <a:rPr lang="bg-BG" sz="1000" dirty="0" smtClean="0">
                <a:latin typeface="Playfair Display Regular" panose="020B0604020202020204" charset="-52"/>
              </a:rPr>
              <a:t>ПОДПРОГРАМИ ЗА ДОСТИГАНЕ НА ЦЕЛИТЕ С ПЛАНОВЕ ЗА ДЕЙСТВИЕ КЪМ ВСЯКА ПОДПРОГРАМА 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endParaRPr lang="bg-BG" sz="1000" dirty="0">
              <a:latin typeface="Playfair Display Regular" panose="020B0604020202020204" charset="-52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r>
              <a:rPr lang="bg-BG" sz="1000" dirty="0" smtClean="0">
                <a:latin typeface="Playfair Display Regular" panose="020B0604020202020204" charset="-52"/>
              </a:rPr>
              <a:t>КООРДИНАЦИЯ С ДРУГИ ОБЩИНСКИ ИЛИ РЕГИОНАЛНИ ПЛАНОВЕ И ПРОГРАМИ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endParaRPr lang="bg-BG" sz="1000" dirty="0">
              <a:latin typeface="Playfair Display Regular" panose="020B0604020202020204" charset="-52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r>
              <a:rPr lang="bg-BG" sz="1000" dirty="0" smtClean="0">
                <a:latin typeface="Playfair Display Regular" panose="020B0604020202020204" charset="-52"/>
              </a:rPr>
              <a:t>СИСТЕМА ЗА НАБЛЮДЕНИЕ, КОТРОЛ И ОТЧИТАНЕ НА ИЗПЪЛНЕНИЕТО НА ОБЩИНСКАТА ПРОГРАМА ЗА УПРАВЛЕНИЕ НА ОТПАДЪЦИТЕ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endParaRPr lang="bg-BG" sz="1000" dirty="0">
              <a:latin typeface="Playfair Display Regular" panose="020B0604020202020204" charset="-52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UcPeriod" startAt="2"/>
            </a:pPr>
            <a:r>
              <a:rPr lang="bg-BG" sz="1000" dirty="0" smtClean="0">
                <a:latin typeface="Playfair Display Regular" panose="020B0604020202020204" charset="-52"/>
              </a:rPr>
              <a:t> ПРИЛОЖЕНИ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21616AD0-D29D-460F-BCF6-D77B55941E11}"/>
              </a:ext>
            </a:extLst>
          </p:cNvPr>
          <p:cNvSpPr txBox="1"/>
          <p:nvPr/>
        </p:nvSpPr>
        <p:spPr>
          <a:xfrm>
            <a:off x="656492" y="543383"/>
            <a:ext cx="707292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400" b="0" i="1" u="sng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„</a:t>
            </a:r>
            <a:r>
              <a:rPr kumimoji="0" lang="bg-BG" sz="1200" b="0" i="1" u="sng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Разширена отговорност на производителя“: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Дейностите, подпомагани от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общината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, са обхванати изцяло, с изключение на един поток от масово разпространените отпадъци – излезли от употреба гуми, които остава извън системата за разделно събиране на МРО на територията на общината.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1" u="sng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200" b="0" i="1" u="sng" strike="noStrike" kern="0" cap="none" spc="0" normalizeH="0" baseline="0" noProof="0" dirty="0">
                <a:ln>
                  <a:noFill/>
                </a:ln>
                <a:solidFill>
                  <a:srgbClr val="756F6F">
                    <a:lumMod val="75000"/>
                  </a:srgbClr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„Замърсителят плаща”: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В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общината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принципът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се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прилага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напълно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относно строителните отпадъци и частично по отношение на услугите, свързани с битовите отпадъци поради технически проблеми, свързани с измерване на точното количество изхвърлени битови отпадъци, особено от домакинствата.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Наредбата за определяне и администриране на местни такси и цени на услуги, предоставяни от Столична община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не отразява последните изменения, съгласно Закона за местни данъци и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такси,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отчитайки, че количеството битови отпадък е водеща основа за определяне на размера на такса битови отпадъци.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5C9CDA4E-1A36-434D-8B62-326E42808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7253" y="3882015"/>
            <a:ext cx="1927366" cy="11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271191" y="1529733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bg-BG" sz="9600" b="1" dirty="0">
                <a:solidFill>
                  <a:srgbClr val="FFFFFF"/>
                </a:solidFill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8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2"/>
            <a:ext cx="4769646" cy="153528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600"/>
              </a:spcAft>
            </a:pPr>
            <a:r>
              <a:rPr lang="ru-RU" sz="1600" dirty="0" smtClean="0">
                <a:latin typeface="Playfair Display Regular" panose="020B0604020202020204" charset="-52"/>
              </a:rPr>
              <a:t>Анализ </a:t>
            </a:r>
            <a:r>
              <a:rPr lang="ru-RU" sz="1600" dirty="0">
                <a:latin typeface="Playfair Display Regular" panose="020B0604020202020204" charset="-52"/>
              </a:rPr>
              <a:t>на инфраструктурата за управление на отпадъците</a:t>
            </a:r>
            <a:endParaRPr sz="1600" dirty="0">
              <a:latin typeface="Playfair Display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402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6541" y="575178"/>
            <a:ext cx="8115300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bg-BG" b="1" kern="1200" dirty="0" smtClean="0">
                <a:latin typeface="Century Schoolbook" panose="02040604050505020304" pitchFamily="18" charset="0"/>
                <a:ea typeface="Yu Gothic Light" panose="020B0300000000000000" pitchFamily="34" charset="-128"/>
              </a:rPr>
              <a:t>СЪОРЪЖЕНИЯ И ИНСТАЛАЦИИ ЗА ТРЕТИРАНЕ </a:t>
            </a:r>
            <a:r>
              <a:rPr lang="bg-BG" b="1" kern="1200" noProof="0" dirty="0" smtClean="0">
                <a:latin typeface="Century Schoolbook" panose="02040604050505020304" pitchFamily="18" charset="0"/>
                <a:ea typeface="Yu Gothic Light" panose="020B0300000000000000" pitchFamily="34" charset="-128"/>
              </a:rPr>
              <a:t>НА ОТПАДЪЦИТЕ В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bg-BG" b="1" kern="1200" noProof="0" dirty="0" smtClean="0">
                <a:latin typeface="Century Schoolbook" panose="02040604050505020304" pitchFamily="18" charset="0"/>
                <a:ea typeface="Yu Gothic Light" panose="020B0300000000000000" pitchFamily="34" charset="-128"/>
              </a:rPr>
              <a:t>СТОЛИЧНА ОБЩИНА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 pitchFamily="18" charset="0"/>
              <a:ea typeface="Yu Gothic Light" panose="020B0300000000000000" pitchFamily="34" charset="-128"/>
              <a:cs typeface="Arial"/>
              <a:sym typeface="Arial"/>
            </a:endParaRPr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-570204" y="579228"/>
            <a:ext cx="1512568" cy="372160"/>
            <a:chOff x="0" y="0"/>
            <a:chExt cx="796743" cy="2330283"/>
          </a:xfrm>
          <a:solidFill>
            <a:schemeClr val="bg2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0" y="490538"/>
            <a:ext cx="2584183" cy="0"/>
          </a:xfrm>
          <a:prstGeom prst="line">
            <a:avLst/>
          </a:prstGeom>
          <a:ln w="47625" cap="flat">
            <a:solidFill>
              <a:schemeClr val="bg2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0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771841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0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771841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0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8771841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0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5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8771841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7" name="TextBox 5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Google Shape;326;g1c1439504ed_2_15"/>
          <p:cNvSpPr txBox="1"/>
          <p:nvPr/>
        </p:nvSpPr>
        <p:spPr>
          <a:xfrm>
            <a:off x="725941" y="1412277"/>
            <a:ext cx="3295333" cy="1146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marR="0" lvl="0" indent="-228600" algn="just" defTabSz="4572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bg-BG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ПЛОЩАДКА „САДИНАТА“</a:t>
            </a: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, </a:t>
            </a:r>
            <a:r>
              <a:rPr kumimoji="0" lang="bg-BG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землище на с. Яна, район „Кремиковци“. </a:t>
            </a:r>
          </a:p>
          <a:p>
            <a:pPr lvl="0" algn="just" defTabSz="457200">
              <a:lnSpc>
                <a:spcPct val="138000"/>
              </a:lnSpc>
            </a:pP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депо за неопасни отпадъци и ПСОВ </a:t>
            </a:r>
            <a:r>
              <a:rPr lang="bg-BG" sz="900" dirty="0" smtClean="0">
                <a:latin typeface="Playfair Display" panose="020B0604020202020204" charset="-52"/>
              </a:rPr>
              <a:t>с капацитет </a:t>
            </a:r>
            <a:r>
              <a:rPr lang="ru-RU" sz="900" dirty="0">
                <a:latin typeface="Playfair Display" panose="020B0604020202020204" charset="-52"/>
              </a:rPr>
              <a:t>154 000 т., отпадъци </a:t>
            </a:r>
            <a:r>
              <a:rPr lang="ru-RU" sz="900" dirty="0" smtClean="0">
                <a:latin typeface="Playfair Display" panose="020B0604020202020204" charset="-52"/>
              </a:rPr>
              <a:t>годишно.</a:t>
            </a:r>
            <a:r>
              <a:rPr lang="en-US" sz="900" dirty="0">
                <a:latin typeface="Playfair Display" panose="020B0604020202020204" charset="-52"/>
              </a:rPr>
              <a:t> </a:t>
            </a: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Завод за МБТ и производство на </a:t>
            </a:r>
            <a:r>
              <a:rPr kumimoji="0" lang="en-GB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RDF </a:t>
            </a: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(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o</a:t>
            </a: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т 2015 г.)</a:t>
            </a:r>
            <a:r>
              <a:rPr lang="ru-RU" sz="900" dirty="0">
                <a:latin typeface="Playfair Display" panose="020B0604020202020204" charset="-52"/>
              </a:rPr>
              <a:t> с капацитет 1300 т. отпадъци на денонощие или 410 000 </a:t>
            </a:r>
            <a:r>
              <a:rPr lang="ru-RU" sz="900" dirty="0" smtClean="0">
                <a:latin typeface="Playfair Display" panose="020B0604020202020204" charset="-52"/>
              </a:rPr>
              <a:t>т/година.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32" y="2554732"/>
            <a:ext cx="1924935" cy="1307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" name="Google Shape;326;g1c1439504ed_2_15"/>
          <p:cNvSpPr txBox="1"/>
          <p:nvPr/>
        </p:nvSpPr>
        <p:spPr>
          <a:xfrm>
            <a:off x="4714191" y="1412277"/>
            <a:ext cx="3703320" cy="97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2.</a:t>
            </a:r>
            <a:r>
              <a:rPr kumimoji="0" lang="bg-BG" sz="1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</a:t>
            </a:r>
            <a:r>
              <a:rPr kumimoji="0" lang="bg-BG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ПЛОЩАДКА „ХАН БОГРОВ“</a:t>
            </a:r>
            <a:r>
              <a:rPr kumimoji="0" lang="en-GB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,</a:t>
            </a:r>
            <a:r>
              <a:rPr kumimoji="0" lang="bg-BG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землище на с. Горни Богров, район „Кремивковци“. </a:t>
            </a:r>
          </a:p>
          <a:p>
            <a:pPr marL="0" marR="0" lvl="0" indent="0" algn="just" defTabSz="4572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bg-BG" sz="900" dirty="0" smtClean="0">
                <a:latin typeface="Playfair Display" panose="020B0604020202020204" charset="-52"/>
              </a:rPr>
              <a:t>Инсталация за третиране</a:t>
            </a: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на хранителни биоразградими отпадъци с капацитет 20 000 т/год. и инсталация</a:t>
            </a:r>
            <a:r>
              <a:rPr kumimoji="0" lang="bg-BG" sz="9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за </a:t>
            </a:r>
            <a:r>
              <a:rPr kumimoji="0" lang="bg-BG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компостиране на зелени биоотпадъци</a:t>
            </a:r>
            <a:r>
              <a:rPr lang="bg-BG" sz="900" dirty="0">
                <a:latin typeface="Playfair Display" panose="020B0604020202020204" charset="-52"/>
              </a:rPr>
              <a:t> </a:t>
            </a:r>
            <a:r>
              <a:rPr lang="bg-BG" sz="900" dirty="0" smtClean="0">
                <a:latin typeface="Playfair Display" panose="020B0604020202020204" charset="-52"/>
              </a:rPr>
              <a:t>с капацитет 24 000 т/год.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30" y="2389211"/>
            <a:ext cx="2091546" cy="1351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Google Shape;326;g1c1439504ed_2_15"/>
          <p:cNvSpPr txBox="1"/>
          <p:nvPr/>
        </p:nvSpPr>
        <p:spPr>
          <a:xfrm>
            <a:off x="2689038" y="2589166"/>
            <a:ext cx="3703320" cy="135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latin typeface="Playfair Display" panose="020B0604020202020204" charset="-52"/>
              </a:rPr>
              <a:t>3</a:t>
            </a:r>
            <a:r>
              <a:rPr kumimoji="0" lang="bg-BG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.</a:t>
            </a:r>
            <a:r>
              <a:rPr kumimoji="0" lang="bg-BG" sz="1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</a:t>
            </a:r>
            <a:r>
              <a:rPr kumimoji="0" lang="bg-BG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ПЛОЩАДКА </a:t>
            </a:r>
            <a:r>
              <a:rPr lang="bg-BG" sz="900" b="1" dirty="0" smtClean="0">
                <a:latin typeface="Playfair Display" panose="020B0604020202020204" charset="-52"/>
              </a:rPr>
              <a:t>за строителни отпадъци на „Софинвест“ ЕАД</a:t>
            </a:r>
          </a:p>
          <a:p>
            <a:pPr lvl="0" algn="just" defTabSz="457200">
              <a:lnSpc>
                <a:spcPct val="138000"/>
              </a:lnSpc>
              <a:defRPr/>
            </a:pPr>
            <a:r>
              <a:rPr lang="ru-RU" sz="900" dirty="0">
                <a:latin typeface="Playfair Display" panose="020B0604020202020204" charset="-52"/>
              </a:rPr>
              <a:t>Строителните отпадъци с произход от домакинствата се предават на площадка на „Софинвест“ ЕАД; Предвиждат се действия за изграждане на нова площадка за третиране на едрогабаритни отпадъци (ЕГО), в т.ч. изграждане на нови площадки за третиране и временно съхранение на строителни отпадъци</a:t>
            </a:r>
            <a:r>
              <a:rPr lang="ru-RU" sz="900" b="1" dirty="0">
                <a:latin typeface="Playfair Display" panose="020B0604020202020204" charset="-52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061" y="3738399"/>
            <a:ext cx="2229195" cy="130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3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4539"/>
          <a:stretch>
            <a:fillRect/>
          </a:stretch>
        </p:blipFill>
        <p:spPr>
          <a:xfrm rot="-5400000">
            <a:off x="4282846" y="270836"/>
            <a:ext cx="5143500" cy="4572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0986" y="1380211"/>
            <a:ext cx="3055554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150"/>
              </a:lnSpc>
              <a:spcBef>
                <a:spcPct val="0"/>
              </a:spcBef>
              <a:buClrTx/>
            </a:pPr>
            <a:r>
              <a:rPr lang="bg-BG" sz="1800" kern="1200" dirty="0" smtClean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  <a:ea typeface="+mn-ea"/>
                <a:cs typeface="+mn-cs"/>
              </a:rPr>
              <a:t>ИНФРАСТРУКТУРА ЗА СЪБИРАНЕ И ТРАНСПОРТИРАНЕ НА БИТОВИ ОТПАДЪЦИ В СТОЛИЧНА ОБЩИНА </a:t>
            </a:r>
            <a:endParaRPr lang="en-US" sz="1800" kern="1200" dirty="0">
              <a:solidFill>
                <a:schemeClr val="tx2">
                  <a:lumMod val="75000"/>
                </a:schemeClr>
              </a:solidFill>
              <a:latin typeface="Playfair Display" panose="020B0604020202020204" charset="-52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000" y="0"/>
            <a:ext cx="4572000" cy="5252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000" dirty="0" smtClean="0">
                <a:latin typeface="Playfair Display" panose="020B0604020202020204" charset="-52"/>
              </a:rPr>
              <a:t>100</a:t>
            </a:r>
            <a:r>
              <a:rPr lang="ru-RU" sz="1000" dirty="0">
                <a:latin typeface="Playfair Display" panose="020B0604020202020204" charset="-52"/>
              </a:rPr>
              <a:t>% от населението на </a:t>
            </a:r>
            <a:r>
              <a:rPr lang="ru-RU" sz="1000" dirty="0" smtClean="0">
                <a:latin typeface="Playfair Display" panose="020B0604020202020204" charset="-52"/>
              </a:rPr>
              <a:t>общината</a:t>
            </a:r>
            <a:r>
              <a:rPr lang="en-GB" sz="1000" dirty="0" smtClean="0">
                <a:latin typeface="Playfair Display" panose="020B0604020202020204" charset="-52"/>
              </a:rPr>
              <a:t> </a:t>
            </a:r>
            <a:r>
              <a:rPr lang="bg-BG" sz="1000" dirty="0" smtClean="0">
                <a:latin typeface="Playfair Display" panose="020B0604020202020204" charset="-52"/>
              </a:rPr>
              <a:t>е обхванато от услугите по сметосъбиране и сметоизвозване.</a:t>
            </a:r>
            <a:endParaRPr lang="en-GB" sz="1000" dirty="0">
              <a:latin typeface="Playfair Display" panose="020B0604020202020204" charset="-52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420" y="144147"/>
            <a:ext cx="289008" cy="25858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572000" y="61600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000" dirty="0" smtClean="0">
                <a:latin typeface="Playfair Display" panose="020B0604020202020204" charset="-52"/>
              </a:rPr>
              <a:t>Осигурени </a:t>
            </a:r>
            <a:r>
              <a:rPr lang="ru-RU" sz="1000" dirty="0">
                <a:latin typeface="Playfair Display" panose="020B0604020202020204" charset="-52"/>
              </a:rPr>
              <a:t>са площадки за безвъзмездно предаване на битови отпадъци от домакинствата. Предвижда се изграждане/обособяване на </a:t>
            </a:r>
            <a:r>
              <a:rPr lang="ru-RU" sz="1000" dirty="0" smtClean="0">
                <a:latin typeface="Playfair Display" panose="020B0604020202020204" charset="-52"/>
              </a:rPr>
              <a:t>пунктове </a:t>
            </a:r>
            <a:r>
              <a:rPr lang="ru-RU" sz="1000" dirty="0">
                <a:latin typeface="Playfair Display" panose="020B0604020202020204" charset="-52"/>
              </a:rPr>
              <a:t>за безвъзмездно предаване на разделно събрани отпадъци от </a:t>
            </a:r>
            <a:r>
              <a:rPr lang="ru-RU" sz="1000" dirty="0" smtClean="0">
                <a:latin typeface="Playfair Display" panose="020B0604020202020204" charset="-52"/>
              </a:rPr>
              <a:t>домакинствата.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992" y="675461"/>
            <a:ext cx="289008" cy="2585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54" y="1766936"/>
            <a:ext cx="289008" cy="25858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558979" y="1739889"/>
            <a:ext cx="4572000" cy="756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000" dirty="0" smtClean="0">
                <a:latin typeface="Playfair Display" panose="020B0604020202020204" charset="-52"/>
              </a:rPr>
              <a:t>На </a:t>
            </a:r>
            <a:r>
              <a:rPr lang="ru-RU" sz="1000" dirty="0">
                <a:latin typeface="Playfair Display" panose="020B0604020202020204" charset="-52"/>
              </a:rPr>
              <a:t>територията на Столична община се прилагат схеми за разделно събиране на отпадъци от опаковки, ИУЕЕО, ИГУ, НУБА, отработени масла, и </a:t>
            </a:r>
            <a:r>
              <a:rPr lang="ru-RU" sz="1000" dirty="0" smtClean="0">
                <a:latin typeface="Playfair Display" panose="020B0604020202020204" charset="-52"/>
              </a:rPr>
              <a:t>др.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99637" y="2556836"/>
            <a:ext cx="4572000" cy="986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000" dirty="0">
                <a:latin typeface="Playfair Display" panose="020B0604020202020204" charset="-52"/>
              </a:rPr>
              <a:t>Столична община има сключени договори с две фирми за изграждане и обслужване на системата за разделно събиране на облекла и текстилни материали, а опасните битови отпадъци се предават безвъзмездно по заявка и по-график в мобилен събирателен </a:t>
            </a:r>
            <a:r>
              <a:rPr lang="ru-RU" sz="1000" dirty="0" smtClean="0">
                <a:latin typeface="Playfair Display" panose="020B0604020202020204" charset="-52"/>
              </a:rPr>
              <a:t>пункт.</a:t>
            </a:r>
            <a:endParaRPr lang="en-GB" sz="1000" dirty="0">
              <a:latin typeface="Playfair Display" panose="020B0604020202020204" charset="-52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284" y="2569254"/>
            <a:ext cx="286537" cy="26215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499637" y="367557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000" dirty="0">
                <a:latin typeface="Playfair Display" panose="020B0604020202020204" charset="-52"/>
              </a:rPr>
              <a:t>Осигурено е разделното събиране на зелени биоотпадъци в крайградските района на </a:t>
            </a:r>
            <a:r>
              <a:rPr lang="ru-RU" sz="1000" dirty="0" smtClean="0">
                <a:latin typeface="Playfair Display" panose="020B0604020202020204" charset="-52"/>
              </a:rPr>
              <a:t>София</a:t>
            </a:r>
            <a:r>
              <a:rPr lang="en-GB" sz="1000" dirty="0" smtClean="0">
                <a:latin typeface="Playfair Display" panose="020B0604020202020204" charset="-52"/>
              </a:rPr>
              <a:t>.</a:t>
            </a:r>
            <a:r>
              <a:rPr lang="ru-RU" sz="1000" dirty="0">
                <a:latin typeface="Playfair Display" panose="020B0604020202020204" charset="-52"/>
              </a:rPr>
              <a:t> </a:t>
            </a:r>
            <a:r>
              <a:rPr lang="ru-RU" sz="1000" dirty="0" smtClean="0">
                <a:latin typeface="Playfair Display" panose="020B0604020202020204" charset="-52"/>
              </a:rPr>
              <a:t>Биоотпадъците</a:t>
            </a:r>
            <a:r>
              <a:rPr lang="en-GB" sz="1000" dirty="0" smtClean="0">
                <a:latin typeface="Playfair Display" panose="020B0604020202020204" charset="-52"/>
              </a:rPr>
              <a:t> </a:t>
            </a:r>
            <a:r>
              <a:rPr lang="ru-RU" sz="1000" dirty="0" smtClean="0">
                <a:latin typeface="Playfair Display" panose="020B0604020202020204" charset="-52"/>
              </a:rPr>
              <a:t>от </a:t>
            </a:r>
            <a:r>
              <a:rPr lang="ru-RU" sz="1000" dirty="0">
                <a:latin typeface="Playfair Display" panose="020B0604020202020204" charset="-52"/>
              </a:rPr>
              <a:t>училища, детски градини, детски кухни, търговски </a:t>
            </a:r>
            <a:r>
              <a:rPr lang="ru-RU" sz="1000" dirty="0" smtClean="0">
                <a:latin typeface="Playfair Display" panose="020B0604020202020204" charset="-52"/>
              </a:rPr>
              <a:t>обекти </a:t>
            </a:r>
            <a:r>
              <a:rPr lang="ru-RU" sz="1000" dirty="0">
                <a:latin typeface="Playfair Display" panose="020B0604020202020204" charset="-52"/>
              </a:rPr>
              <a:t>и др. се събират разделно </a:t>
            </a:r>
            <a:r>
              <a:rPr lang="en-US" sz="1000" dirty="0" smtClean="0">
                <a:latin typeface="Playfair Display" panose="020B0604020202020204" charset="-52"/>
              </a:rPr>
              <a:t>o</a:t>
            </a:r>
            <a:r>
              <a:rPr lang="bg-BG" sz="1000" dirty="0" smtClean="0">
                <a:latin typeface="Playfair Display" panose="020B0604020202020204" charset="-52"/>
              </a:rPr>
              <a:t>т </a:t>
            </a:r>
            <a:r>
              <a:rPr lang="ru-RU" sz="1000" dirty="0" smtClean="0">
                <a:latin typeface="Playfair Display" panose="020B0604020202020204" charset="-52"/>
              </a:rPr>
              <a:t>ОП „СПТО “.</a:t>
            </a:r>
            <a:endParaRPr lang="en-GB" sz="1000" dirty="0">
              <a:latin typeface="Playfair Display" panose="020B0604020202020204" charset="-52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284" y="3703707"/>
            <a:ext cx="286537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271191" y="1529733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bg-BG" sz="9600" b="1" dirty="0">
                <a:solidFill>
                  <a:srgbClr val="FFFFFF"/>
                </a:solidFill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9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2"/>
            <a:ext cx="4769646" cy="153528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600"/>
              </a:spcAft>
            </a:pPr>
            <a:r>
              <a:rPr lang="ru-RU" sz="1600" dirty="0">
                <a:latin typeface="Playfair Display Regular" panose="020B0604020202020204" charset="-52"/>
              </a:rPr>
              <a:t>Анализ на приложените мерки и съществуващи практики </a:t>
            </a:r>
            <a:r>
              <a:rPr lang="ru-RU" sz="1600" dirty="0" smtClean="0">
                <a:latin typeface="Playfair Display Regular" panose="020B0604020202020204" charset="-52"/>
              </a:rPr>
              <a:t>по предотвратяване </a:t>
            </a:r>
            <a:r>
              <a:rPr lang="ru-RU" sz="1600" dirty="0">
                <a:latin typeface="Playfair Display Regular" panose="020B0604020202020204" charset="-52"/>
              </a:rPr>
              <a:t>образуването на </a:t>
            </a:r>
            <a:r>
              <a:rPr lang="ru-RU" sz="1600" dirty="0" smtClean="0">
                <a:latin typeface="Playfair Display Regular" panose="020B0604020202020204" charset="-52"/>
              </a:rPr>
              <a:t>отпадъците в Столична община </a:t>
            </a:r>
            <a:endParaRPr sz="1600" dirty="0">
              <a:latin typeface="Playfair Display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5250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 rot="-10800000">
            <a:off x="2246371" y="1255861"/>
            <a:ext cx="1703018" cy="0"/>
          </a:xfrm>
          <a:prstGeom prst="line">
            <a:avLst/>
          </a:prstGeom>
          <a:ln w="47625" cap="flat">
            <a:solidFill>
              <a:srgbClr val="CE9B6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00000">
            <a:off x="-460009" y="3449971"/>
            <a:ext cx="1703018" cy="0"/>
          </a:xfrm>
          <a:prstGeom prst="line">
            <a:avLst/>
          </a:prstGeom>
          <a:ln w="47625" cap="flat">
            <a:solidFill>
              <a:srgbClr val="E3C7A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7" y="1521355"/>
            <a:ext cx="2304067" cy="1471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72" y="2818856"/>
            <a:ext cx="2474592" cy="16149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85117" y="8787"/>
            <a:ext cx="4058883" cy="1274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050" dirty="0" smtClean="0">
                <a:latin typeface="Playfair Display" panose="020B0604020202020204" charset="-52"/>
              </a:rPr>
              <a:t>1. </a:t>
            </a:r>
          </a:p>
          <a:p>
            <a:pPr algn="just">
              <a:lnSpc>
                <a:spcPct val="150000"/>
              </a:lnSpc>
            </a:pPr>
            <a:r>
              <a:rPr lang="ru-RU" sz="1050" dirty="0" smtClean="0">
                <a:latin typeface="Playfair Display" panose="020B0604020202020204" charset="-52"/>
              </a:rPr>
              <a:t>Столична </a:t>
            </a:r>
            <a:r>
              <a:rPr lang="ru-RU" sz="1050" dirty="0">
                <a:latin typeface="Playfair Display" panose="020B0604020202020204" charset="-52"/>
              </a:rPr>
              <a:t>община изпълнява инициативи и проекти в т.ч. информационни и образователни кампании в сътрудничество с научни организацията, институции и </a:t>
            </a:r>
            <a:r>
              <a:rPr lang="ru-RU" sz="1050" dirty="0" smtClean="0">
                <a:latin typeface="Playfair Display" panose="020B0604020202020204" charset="-52"/>
              </a:rPr>
              <a:t>бизнеса</a:t>
            </a:r>
            <a:r>
              <a:rPr lang="en-GB" sz="1050" dirty="0" smtClean="0">
                <a:latin typeface="Playfair Display" panose="020B0604020202020204" charset="-52"/>
              </a:rPr>
              <a:t>. </a:t>
            </a:r>
            <a:endParaRPr lang="en-GB" sz="1050" dirty="0">
              <a:latin typeface="Playfair Display" panose="020B0604020202020204" charset="-52"/>
            </a:endParaRPr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4041267" y="578991"/>
            <a:ext cx="1512568" cy="372160"/>
            <a:chOff x="0" y="0"/>
            <a:chExt cx="796743" cy="2330283"/>
          </a:xfrm>
          <a:solidFill>
            <a:srgbClr val="D7AE85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TextBox 27"/>
          <p:cNvSpPr txBox="1"/>
          <p:nvPr/>
        </p:nvSpPr>
        <p:spPr>
          <a:xfrm>
            <a:off x="4611471" y="1736500"/>
            <a:ext cx="372160" cy="398328"/>
          </a:xfrm>
          <a:prstGeom prst="rect">
            <a:avLst/>
          </a:prstGeom>
          <a:solidFill>
            <a:srgbClr val="C18243"/>
          </a:solidFill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7" name="Group 34"/>
          <p:cNvGrpSpPr/>
          <p:nvPr/>
        </p:nvGrpSpPr>
        <p:grpSpPr>
          <a:xfrm>
            <a:off x="4611471" y="2412382"/>
            <a:ext cx="372160" cy="372160"/>
            <a:chOff x="0" y="0"/>
            <a:chExt cx="812800" cy="812800"/>
          </a:xfrm>
          <a:solidFill>
            <a:srgbClr val="D7AE85"/>
          </a:solidFill>
        </p:grpSpPr>
        <p:sp>
          <p:nvSpPr>
            <p:cNvPr id="18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9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roup 34"/>
          <p:cNvGrpSpPr/>
          <p:nvPr/>
        </p:nvGrpSpPr>
        <p:grpSpPr>
          <a:xfrm>
            <a:off x="4611471" y="3077811"/>
            <a:ext cx="372160" cy="372160"/>
            <a:chOff x="0" y="0"/>
            <a:chExt cx="812800" cy="812800"/>
          </a:xfrm>
          <a:solidFill>
            <a:srgbClr val="EAD5C0"/>
          </a:solidFill>
        </p:grpSpPr>
        <p:sp>
          <p:nvSpPr>
            <p:cNvPr id="21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2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091627" y="1482726"/>
            <a:ext cx="4058883" cy="130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050" dirty="0">
                <a:latin typeface="Playfair Display" panose="020B0604020202020204" charset="-52"/>
              </a:rPr>
              <a:t>2</a:t>
            </a:r>
            <a:r>
              <a:rPr lang="en-GB" sz="1050" dirty="0" smtClean="0">
                <a:latin typeface="Playfair Display" panose="020B0604020202020204" charset="-52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sz="1050" dirty="0">
                <a:latin typeface="Playfair Display" panose="020B0604020202020204" charset="-52"/>
              </a:rPr>
              <a:t>Препоръчително е Столична общината да реализира повече административни мерки, които да стимулират в по-голяма степен населението да участват активното в бъдещите инициативите и проекти на </a:t>
            </a:r>
            <a:r>
              <a:rPr lang="ru-RU" sz="1050" dirty="0" smtClean="0">
                <a:latin typeface="Playfair Display" panose="020B0604020202020204" charset="-52"/>
              </a:rPr>
              <a:t>общината</a:t>
            </a:r>
            <a:r>
              <a:rPr lang="en-GB" sz="1050" dirty="0" smtClean="0">
                <a:latin typeface="Playfair Display" panose="020B0604020202020204" charset="-52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32262" y="2974253"/>
            <a:ext cx="4058883" cy="1788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050" dirty="0" smtClean="0">
                <a:latin typeface="Playfair Display" panose="020B0604020202020204" charset="-52"/>
              </a:rPr>
              <a:t>3. </a:t>
            </a:r>
          </a:p>
          <a:p>
            <a:pPr algn="just">
              <a:lnSpc>
                <a:spcPct val="150000"/>
              </a:lnSpc>
            </a:pPr>
            <a:r>
              <a:rPr lang="ru-RU" sz="1050" dirty="0">
                <a:latin typeface="Playfair Display" panose="020B0604020202020204" charset="-52"/>
              </a:rPr>
              <a:t>Необходимо е практиките по информираността на населението за ползите от предотвратяване на образуването на отпадъците да се запази, като е препоръчително същата да се предостави чрез разпространяване на интересна, полезна и достъпна </a:t>
            </a:r>
            <a:r>
              <a:rPr lang="ru-RU" sz="1050" dirty="0" smtClean="0">
                <a:latin typeface="Playfair Display" panose="020B0604020202020204" charset="-52"/>
              </a:rPr>
              <a:t>информация</a:t>
            </a:r>
            <a:r>
              <a:rPr lang="en-GB" sz="1050" dirty="0" smtClean="0">
                <a:latin typeface="Playfair Display" panose="020B0604020202020204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8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211985" y="1529732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9600" b="1" dirty="0" smtClean="0">
                <a:solidFill>
                  <a:srgbClr val="FFFFFF"/>
                </a:solidFill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10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2"/>
            <a:ext cx="4769646" cy="153528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600"/>
              </a:spcAft>
            </a:pPr>
            <a:r>
              <a:rPr lang="ru-RU" sz="1600" dirty="0" smtClean="0">
                <a:latin typeface="Playfair Display Regular" panose="020B0604020202020204" charset="-52"/>
              </a:rPr>
              <a:t>Анализ </a:t>
            </a:r>
            <a:r>
              <a:rPr lang="ru-RU" sz="1600" dirty="0">
                <a:latin typeface="Playfair Display Regular" panose="020B0604020202020204" charset="-52"/>
              </a:rPr>
              <a:t>на икономическите инструменти и стимули в областта </a:t>
            </a:r>
            <a:r>
              <a:rPr lang="ru-RU" sz="1600" dirty="0" smtClean="0">
                <a:latin typeface="Playfair Display Regular" panose="020B0604020202020204" charset="-52"/>
              </a:rPr>
              <a:t>на</a:t>
            </a:r>
            <a:r>
              <a:rPr lang="en-GB" sz="1600" dirty="0" smtClean="0">
                <a:latin typeface="Playfair Display Regular" panose="020B0604020202020204" charset="-52"/>
              </a:rPr>
              <a:t> </a:t>
            </a:r>
            <a:r>
              <a:rPr lang="ru-RU" sz="1600" dirty="0" smtClean="0">
                <a:latin typeface="Playfair Display Regular" panose="020B0604020202020204" charset="-52"/>
              </a:rPr>
              <a:t>управлението </a:t>
            </a:r>
            <a:r>
              <a:rPr lang="ru-RU" sz="1600" dirty="0">
                <a:latin typeface="Playfair Display Regular" panose="020B0604020202020204" charset="-52"/>
              </a:rPr>
              <a:t>на отпадъците и ефективността от действието им</a:t>
            </a:r>
            <a:endParaRPr sz="1600" dirty="0">
              <a:latin typeface="Playfair Display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953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31433" y="719603"/>
            <a:ext cx="1512568" cy="4423897"/>
            <a:chOff x="0" y="0"/>
            <a:chExt cx="796743" cy="2330283"/>
          </a:xfrm>
          <a:solidFill>
            <a:srgbClr val="F2E4D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rot="5399999">
            <a:off x="6456921" y="2054133"/>
            <a:ext cx="4121410" cy="0"/>
          </a:xfrm>
          <a:prstGeom prst="line">
            <a:avLst/>
          </a:prstGeom>
          <a:ln w="47625" cap="flat">
            <a:solidFill>
              <a:srgbClr val="D7AE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399999">
            <a:off x="-11888" y="4629170"/>
            <a:ext cx="1028663" cy="0"/>
          </a:xfrm>
          <a:prstGeom prst="line">
            <a:avLst/>
          </a:prstGeom>
          <a:ln w="47625" cap="flat">
            <a:solidFill>
              <a:srgbClr val="CE9B68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188322"/>
              </p:ext>
            </p:extLst>
          </p:nvPr>
        </p:nvGraphicFramePr>
        <p:xfrm>
          <a:off x="977560" y="1923135"/>
          <a:ext cx="6210777" cy="174208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810387">
                  <a:extLst>
                    <a:ext uri="{9D8B030D-6E8A-4147-A177-3AD203B41FA5}">
                      <a16:colId xmlns:a16="http://schemas.microsoft.com/office/drawing/2014/main" val="1276616901"/>
                    </a:ext>
                  </a:extLst>
                </a:gridCol>
                <a:gridCol w="970563">
                  <a:extLst>
                    <a:ext uri="{9D8B030D-6E8A-4147-A177-3AD203B41FA5}">
                      <a16:colId xmlns:a16="http://schemas.microsoft.com/office/drawing/2014/main" val="2828946689"/>
                    </a:ext>
                  </a:extLst>
                </a:gridCol>
                <a:gridCol w="780282">
                  <a:extLst>
                    <a:ext uri="{9D8B030D-6E8A-4147-A177-3AD203B41FA5}">
                      <a16:colId xmlns:a16="http://schemas.microsoft.com/office/drawing/2014/main" val="3515534960"/>
                    </a:ext>
                  </a:extLst>
                </a:gridCol>
                <a:gridCol w="780282">
                  <a:extLst>
                    <a:ext uri="{9D8B030D-6E8A-4147-A177-3AD203B41FA5}">
                      <a16:colId xmlns:a16="http://schemas.microsoft.com/office/drawing/2014/main" val="1248241090"/>
                    </a:ext>
                  </a:extLst>
                </a:gridCol>
                <a:gridCol w="869263">
                  <a:extLst>
                    <a:ext uri="{9D8B030D-6E8A-4147-A177-3AD203B41FA5}">
                      <a16:colId xmlns:a16="http://schemas.microsoft.com/office/drawing/2014/main" val="2504449554"/>
                    </a:ext>
                  </a:extLst>
                </a:gridCol>
              </a:tblGrid>
              <a:tr h="1852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Година 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2017 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>
                          <a:effectLst/>
                          <a:latin typeface="Playfair Display" panose="020B0604020202020204" charset="-52"/>
                        </a:rPr>
                        <a:t>2018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>
                          <a:effectLst/>
                          <a:latin typeface="Playfair Display" panose="020B0604020202020204" charset="-52"/>
                        </a:rPr>
                        <a:t>2019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>
                          <a:effectLst/>
                          <a:latin typeface="Playfair Display" panose="020B0604020202020204" charset="-52"/>
                        </a:rPr>
                        <a:t>2020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extLst>
                  <a:ext uri="{0D108BD9-81ED-4DB2-BD59-A6C34878D82A}">
                    <a16:rowId xmlns:a16="http://schemas.microsoft.com/office/drawing/2014/main" val="2528384881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Общо приходи от ТБО (лв)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196 893 396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>
                          <a:effectLst/>
                          <a:latin typeface="Playfair Display" panose="020B0604020202020204" charset="-52"/>
                        </a:rPr>
                        <a:t>221 803 528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>
                          <a:effectLst/>
                          <a:latin typeface="Playfair Display" panose="020B0604020202020204" charset="-52"/>
                        </a:rPr>
                        <a:t>239 991 617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227 243 793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extLst>
                  <a:ext uri="{0D108BD9-81ED-4DB2-BD59-A6C34878D82A}">
                    <a16:rowId xmlns:a16="http://schemas.microsoft.com/office/drawing/2014/main" val="645289107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Разходи по дейност 623 „Чистота“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124 750 000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>
                          <a:effectLst/>
                          <a:latin typeface="Playfair Display" panose="020B0604020202020204" charset="-52"/>
                        </a:rPr>
                        <a:t>134 911 816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>
                          <a:effectLst/>
                          <a:latin typeface="Playfair Display" panose="020B0604020202020204" charset="-52"/>
                        </a:rPr>
                        <a:t>130 068 179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136 829 537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extLst>
                  <a:ext uri="{0D108BD9-81ED-4DB2-BD59-A6C34878D82A}">
                    <a16:rowId xmlns:a16="http://schemas.microsoft.com/office/drawing/2014/main" val="2429537362"/>
                  </a:ext>
                </a:extLst>
              </a:tr>
              <a:tr h="3705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Разходи по дейност 627 „Управление на отпадъците“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28 610 000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39 829 259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38 853 015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36 979 359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extLst>
                  <a:ext uri="{0D108BD9-81ED-4DB2-BD59-A6C34878D82A}">
                    <a16:rowId xmlns:a16="http://schemas.microsoft.com/office/drawing/2014/main" val="1149021441"/>
                  </a:ext>
                </a:extLst>
              </a:tr>
              <a:tr h="5557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800">
                          <a:effectLst/>
                          <a:latin typeface="Playfair Display" panose="020B0604020202020204" charset="-52"/>
                        </a:rPr>
                        <a:t>Покритие на разходите по дейности 623 и 627 с приходи от такса битови отпадъци 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>
                          <a:effectLst/>
                          <a:latin typeface="Playfair Display" panose="020B0604020202020204" charset="-52"/>
                        </a:rPr>
                        <a:t>128,39%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>
                          <a:effectLst/>
                          <a:latin typeface="Playfair Display" panose="020B0604020202020204" charset="-52"/>
                        </a:rPr>
                        <a:t>126,93%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142,07%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800" dirty="0">
                          <a:effectLst/>
                          <a:latin typeface="Playfair Display" panose="020B0604020202020204" charset="-52"/>
                        </a:rPr>
                        <a:t>130,74%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5" marR="48975" marT="0" marB="0"/>
                </a:tc>
                <a:extLst>
                  <a:ext uri="{0D108BD9-81ED-4DB2-BD59-A6C34878D82A}">
                    <a16:rowId xmlns:a16="http://schemas.microsoft.com/office/drawing/2014/main" val="1176683874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437257" y="949874"/>
            <a:ext cx="529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Playfair Display" panose="020B0604020202020204" charset="-52"/>
              </a:rPr>
              <a:t>ПОКРИТИЕ НА РАЗХОДИТЕ ПО ДЕЙНОСТ 623 „ЧИСТОТА“  И ДЕЙНОСТ 627 „УПРАВЛЕНИЕ НА ОТПАДЪЦИТЕ“ С ПРИХОДИ ОТ ТАКСА БИТОВИ ОТПАДЪЦИ ЗА ПЕРИОДА 2017-2020 Г.</a:t>
            </a:r>
            <a:endParaRPr lang="ru-RU" sz="1200" dirty="0">
              <a:latin typeface="Playfair Displ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576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4539"/>
          <a:stretch>
            <a:fillRect/>
          </a:stretch>
        </p:blipFill>
        <p:spPr>
          <a:xfrm rot="-5400000">
            <a:off x="-99339" y="99339"/>
            <a:ext cx="5143501" cy="49448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387" y="2014552"/>
            <a:ext cx="2236020" cy="223602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2E4D6"/>
            </a:solidFill>
            <a:ln>
              <a:solidFill>
                <a:srgbClr val="D7AE85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80"/>
                </a:lnSpc>
                <a:buClrTx/>
              </a:pPr>
              <a:r>
                <a:rPr lang="en-US" kern="1200" dirty="0" smtClean="0">
                  <a:latin typeface="Playfair Display" panose="020B0604020202020204" charset="-52"/>
                  <a:ea typeface="+mn-ea"/>
                  <a:cs typeface="+mn-cs"/>
                </a:rPr>
                <a:t>70</a:t>
              </a:r>
              <a:r>
                <a:rPr lang="bg-BG" kern="1200" dirty="0" smtClean="0">
                  <a:latin typeface="Playfair Display" panose="020B0604020202020204" charset="-52"/>
                  <a:ea typeface="+mn-ea"/>
                  <a:cs typeface="+mn-cs"/>
                </a:rPr>
                <a:t>,</a:t>
              </a:r>
              <a:r>
                <a:rPr lang="en-US" kern="1200" dirty="0" smtClean="0">
                  <a:latin typeface="Playfair Display" panose="020B0604020202020204" charset="-52"/>
                  <a:ea typeface="+mn-ea"/>
                  <a:cs typeface="+mn-cs"/>
                </a:rPr>
                <a:t>72% </a:t>
              </a:r>
            </a:p>
            <a:p>
              <a:pPr algn="ctr" defTabSz="457200">
                <a:lnSpc>
                  <a:spcPts val="1680"/>
                </a:lnSpc>
                <a:buClrTx/>
              </a:pPr>
              <a:r>
                <a:rPr lang="en-US" sz="1050" kern="1200" dirty="0" smtClean="0">
                  <a:latin typeface="Playfair Display" panose="020B0604020202020204" charset="-52"/>
                  <a:ea typeface="+mn-ea"/>
                  <a:cs typeface="+mn-cs"/>
                </a:rPr>
                <a:t>(</a:t>
              </a:r>
              <a:r>
                <a:rPr lang="bg-BG" sz="1050" kern="1200" dirty="0" smtClean="0">
                  <a:latin typeface="Playfair Display" panose="020B0604020202020204" charset="-52"/>
                  <a:ea typeface="+mn-ea"/>
                  <a:cs typeface="+mn-cs"/>
                </a:rPr>
                <a:t>приходи от юридически лица към </a:t>
              </a:r>
              <a:r>
                <a:rPr lang="en-US" sz="1050" kern="1200" dirty="0" smtClean="0">
                  <a:latin typeface="Playfair Display" panose="020B0604020202020204" charset="-52"/>
                  <a:ea typeface="+mn-ea"/>
                  <a:cs typeface="+mn-cs"/>
                </a:rPr>
                <a:t>2020 </a:t>
              </a:r>
              <a:r>
                <a:rPr lang="bg-BG" sz="1050" kern="1200" dirty="0">
                  <a:latin typeface="Playfair Display" panose="020B0604020202020204" charset="-52"/>
                  <a:ea typeface="+mn-ea"/>
                  <a:cs typeface="+mn-cs"/>
                </a:rPr>
                <a:t>г</a:t>
              </a:r>
              <a:r>
                <a:rPr lang="bg-BG" sz="1050" kern="1200" dirty="0" smtClean="0">
                  <a:latin typeface="Playfair Display" panose="020B0604020202020204" charset="-52"/>
                  <a:ea typeface="+mn-ea"/>
                  <a:cs typeface="+mn-cs"/>
                </a:rPr>
                <a:t>.)</a:t>
              </a:r>
              <a:endParaRPr lang="en-US" sz="1050" kern="1200" dirty="0">
                <a:latin typeface="Playfair Display" panose="020B0604020202020204" charset="-52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64734" y="3297622"/>
            <a:ext cx="1636529" cy="164386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80"/>
                </a:lnSpc>
                <a:buClrTx/>
              </a:pPr>
              <a:r>
                <a:rPr lang="bg-BG" kern="1200" dirty="0" smtClean="0">
                  <a:latin typeface="Playfair Display" panose="020B0604020202020204" charset="-52"/>
                  <a:ea typeface="+mn-ea"/>
                  <a:cs typeface="+mn-cs"/>
                </a:rPr>
                <a:t>29,28</a:t>
              </a:r>
              <a:r>
                <a:rPr lang="en-US" kern="1200" dirty="0" smtClean="0">
                  <a:latin typeface="Playfair Display" panose="020B0604020202020204" charset="-52"/>
                  <a:ea typeface="+mn-ea"/>
                  <a:cs typeface="+mn-cs"/>
                </a:rPr>
                <a:t>%</a:t>
              </a:r>
              <a:endParaRPr lang="bg-BG" kern="1200" dirty="0" smtClean="0">
                <a:latin typeface="Playfair Display" panose="020B0604020202020204" charset="-52"/>
                <a:ea typeface="+mn-ea"/>
                <a:cs typeface="+mn-cs"/>
              </a:endParaRPr>
            </a:p>
            <a:p>
              <a:pPr algn="ctr" defTabSz="457200">
                <a:lnSpc>
                  <a:spcPts val="1680"/>
                </a:lnSpc>
                <a:buClrTx/>
              </a:pPr>
              <a:r>
                <a:rPr lang="bg-BG" sz="1050" kern="1200" dirty="0" smtClean="0">
                  <a:latin typeface="Playfair Display" panose="020B0604020202020204" charset="-52"/>
                  <a:ea typeface="+mn-ea"/>
                  <a:cs typeface="+mn-cs"/>
                </a:rPr>
                <a:t>(приходи от домакинства към 2020 г.)</a:t>
              </a:r>
              <a:endParaRPr lang="en-US" sz="1050" kern="1200" dirty="0">
                <a:latin typeface="Playfair Display" panose="020B0604020202020204" charset="-52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483278" y="638714"/>
            <a:ext cx="3180330" cy="1514486"/>
            <a:chOff x="0" y="-85725"/>
            <a:chExt cx="8480880" cy="403862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3486451"/>
              <a:ext cx="6838888" cy="466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>
                <a:lnSpc>
                  <a:spcPts val="1470"/>
                </a:lnSpc>
                <a:spcBef>
                  <a:spcPct val="0"/>
                </a:spcBef>
                <a:buClrTx/>
              </a:pPr>
              <a:endParaRPr lang="en-US" sz="1050" kern="1200" dirty="0"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8480880" cy="11490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spcBef>
                  <a:spcPct val="0"/>
                </a:spcBef>
                <a:buClrTx/>
              </a:pPr>
              <a:r>
                <a:rPr lang="bg-BG" b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layfair Display" panose="020B0604020202020204" charset="-52"/>
                  <a:ea typeface="+mn-ea"/>
                  <a:cs typeface="+mn-cs"/>
                </a:rPr>
                <a:t>ПОСТЪПЛЕНИЯ ОТ ТАКСА БИТОВИ ОТПАДЪЦИ 2016 – 2020 </a:t>
              </a:r>
              <a:r>
                <a:rPr lang="bg-BG" sz="900" b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layfair Display" panose="020B0604020202020204" charset="-52"/>
                  <a:ea typeface="+mn-ea"/>
                  <a:cs typeface="+mn-cs"/>
                </a:rPr>
                <a:t>Г</a:t>
              </a:r>
              <a:r>
                <a:rPr lang="bg-BG" sz="1200" b="1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layfair Display" panose="020B0604020202020204" charset="-52"/>
                  <a:ea typeface="+mn-ea"/>
                  <a:cs typeface="+mn-cs"/>
                </a:rPr>
                <a:t>. </a:t>
              </a:r>
              <a:endParaRPr lang="en-US" sz="1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Playfair Display" panose="020B0604020202020204" charset="-52"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169367"/>
              </p:ext>
            </p:extLst>
          </p:nvPr>
        </p:nvGraphicFramePr>
        <p:xfrm>
          <a:off x="374375" y="475046"/>
          <a:ext cx="4438930" cy="109261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940441">
                  <a:extLst>
                    <a:ext uri="{9D8B030D-6E8A-4147-A177-3AD203B41FA5}">
                      <a16:colId xmlns:a16="http://schemas.microsoft.com/office/drawing/2014/main" val="1548108135"/>
                    </a:ext>
                  </a:extLst>
                </a:gridCol>
                <a:gridCol w="558048">
                  <a:extLst>
                    <a:ext uri="{9D8B030D-6E8A-4147-A177-3AD203B41FA5}">
                      <a16:colId xmlns:a16="http://schemas.microsoft.com/office/drawing/2014/main" val="3879073767"/>
                    </a:ext>
                  </a:extLst>
                </a:gridCol>
                <a:gridCol w="486090">
                  <a:extLst>
                    <a:ext uri="{9D8B030D-6E8A-4147-A177-3AD203B41FA5}">
                      <a16:colId xmlns:a16="http://schemas.microsoft.com/office/drawing/2014/main" val="2624782140"/>
                    </a:ext>
                  </a:extLst>
                </a:gridCol>
                <a:gridCol w="485600">
                  <a:extLst>
                    <a:ext uri="{9D8B030D-6E8A-4147-A177-3AD203B41FA5}">
                      <a16:colId xmlns:a16="http://schemas.microsoft.com/office/drawing/2014/main" val="2126183824"/>
                    </a:ext>
                  </a:extLst>
                </a:gridCol>
                <a:gridCol w="485600">
                  <a:extLst>
                    <a:ext uri="{9D8B030D-6E8A-4147-A177-3AD203B41FA5}">
                      <a16:colId xmlns:a16="http://schemas.microsoft.com/office/drawing/2014/main" val="2742026201"/>
                    </a:ext>
                  </a:extLst>
                </a:gridCol>
                <a:gridCol w="483151">
                  <a:extLst>
                    <a:ext uri="{9D8B030D-6E8A-4147-A177-3AD203B41FA5}">
                      <a16:colId xmlns:a16="http://schemas.microsoft.com/office/drawing/2014/main" val="3322061341"/>
                    </a:ext>
                  </a:extLst>
                </a:gridCol>
              </a:tblGrid>
              <a:tr h="237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600" dirty="0" smtClean="0">
                          <a:effectLst/>
                          <a:latin typeface="Playfair Display" panose="020B0604020202020204" charset="-52"/>
                        </a:rPr>
                        <a:t>ГОДИНА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600" dirty="0">
                          <a:effectLst/>
                          <a:latin typeface="Playfair Display" panose="020B0604020202020204" charset="-52"/>
                        </a:rPr>
                        <a:t>2016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600">
                          <a:effectLst/>
                          <a:latin typeface="Playfair Display" panose="020B0604020202020204" charset="-52"/>
                        </a:rPr>
                        <a:t>2017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600">
                          <a:effectLst/>
                          <a:latin typeface="Playfair Display" panose="020B0604020202020204" charset="-52"/>
                        </a:rPr>
                        <a:t>2018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600">
                          <a:effectLst/>
                          <a:latin typeface="Playfair Display" panose="020B0604020202020204" charset="-52"/>
                        </a:rPr>
                        <a:t>2019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600">
                          <a:effectLst/>
                          <a:latin typeface="Playfair Display" panose="020B0604020202020204" charset="-52"/>
                        </a:rPr>
                        <a:t>2020</a:t>
                      </a:r>
                      <a:endParaRPr lang="en-GB" sz="8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extLst>
                  <a:ext uri="{0D108BD9-81ED-4DB2-BD59-A6C34878D82A}">
                    <a16:rowId xmlns:a16="http://schemas.microsoft.com/office/drawing/2014/main" val="2222291937"/>
                  </a:ext>
                </a:extLst>
              </a:tr>
              <a:tr h="3791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600" dirty="0" smtClean="0">
                          <a:effectLst/>
                          <a:latin typeface="Playfair Display" panose="020B0604020202020204" charset="-52"/>
                        </a:rPr>
                        <a:t>ДЯЛ НА ПРИХОДИТЕ ОТ ТАКСА БИТОВИ ОТПАДЪЦИ В ДОМАКИНСТВАТА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900" dirty="0">
                          <a:effectLst/>
                          <a:latin typeface="Playfair Display" panose="020B0604020202020204" charset="-52"/>
                        </a:rPr>
                        <a:t>31,80%</a:t>
                      </a:r>
                      <a:endParaRPr lang="en-GB" sz="9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900" dirty="0">
                          <a:effectLst/>
                          <a:latin typeface="Playfair Display" panose="020B0604020202020204" charset="-52"/>
                        </a:rPr>
                        <a:t>32,97%</a:t>
                      </a:r>
                      <a:endParaRPr lang="en-GB" sz="9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900">
                          <a:effectLst/>
                          <a:latin typeface="Playfair Display" panose="020B0604020202020204" charset="-52"/>
                        </a:rPr>
                        <a:t>31,01%</a:t>
                      </a:r>
                      <a:endParaRPr lang="en-GB" sz="9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900">
                          <a:effectLst/>
                          <a:latin typeface="Playfair Display" panose="020B0604020202020204" charset="-52"/>
                        </a:rPr>
                        <a:t>31,41 %</a:t>
                      </a:r>
                      <a:endParaRPr lang="en-GB" sz="9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900" dirty="0">
                          <a:effectLst/>
                          <a:latin typeface="Playfair Display" panose="020B0604020202020204" charset="-52"/>
                        </a:rPr>
                        <a:t>29,28 %</a:t>
                      </a:r>
                      <a:endParaRPr lang="en-GB" sz="9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extLst>
                  <a:ext uri="{0D108BD9-81ED-4DB2-BD59-A6C34878D82A}">
                    <a16:rowId xmlns:a16="http://schemas.microsoft.com/office/drawing/2014/main" val="337054396"/>
                  </a:ext>
                </a:extLst>
              </a:tr>
              <a:tr h="4756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bg-BG" sz="600" dirty="0" smtClean="0">
                          <a:effectLst/>
                          <a:latin typeface="Playfair Display" panose="020B0604020202020204" charset="-52"/>
                        </a:rPr>
                        <a:t>ДЯЛ НА ПРИХОДИТЕ ОТ ТАКСА БИТОВИ ОТПАДЪЦИ ОТ ЮРИДИЧЕСКИ ЛИЦА </a:t>
                      </a:r>
                      <a:endParaRPr lang="en-GB" sz="8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900" dirty="0">
                          <a:effectLst/>
                          <a:latin typeface="Playfair Display" panose="020B0604020202020204" charset="-52"/>
                        </a:rPr>
                        <a:t>68,20%</a:t>
                      </a:r>
                      <a:endParaRPr lang="en-GB" sz="9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900">
                          <a:effectLst/>
                          <a:latin typeface="Playfair Display" panose="020B0604020202020204" charset="-52"/>
                        </a:rPr>
                        <a:t>67,03%</a:t>
                      </a:r>
                      <a:endParaRPr lang="en-GB" sz="9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900" dirty="0">
                          <a:effectLst/>
                          <a:latin typeface="Playfair Display" panose="020B0604020202020204" charset="-52"/>
                        </a:rPr>
                        <a:t>68,99%</a:t>
                      </a:r>
                      <a:endParaRPr lang="en-GB" sz="9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900">
                          <a:effectLst/>
                          <a:latin typeface="Playfair Display" panose="020B0604020202020204" charset="-52"/>
                        </a:rPr>
                        <a:t>68,59%</a:t>
                      </a:r>
                      <a:endParaRPr lang="en-GB" sz="90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900" dirty="0">
                          <a:effectLst/>
                          <a:latin typeface="Playfair Display" panose="020B0604020202020204" charset="-52"/>
                        </a:rPr>
                        <a:t>70,72%</a:t>
                      </a:r>
                      <a:endParaRPr lang="en-GB" sz="90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7" marR="49007" marT="0" marB="0"/>
                </a:tc>
                <a:extLst>
                  <a:ext uri="{0D108BD9-81ED-4DB2-BD59-A6C34878D82A}">
                    <a16:rowId xmlns:a16="http://schemas.microsoft.com/office/drawing/2014/main" val="2723422246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002886" y="1599053"/>
            <a:ext cx="4141114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 smtClean="0">
                <a:latin typeface="Playfair Display" panose="020B0604020202020204" charset="-52"/>
              </a:rPr>
              <a:t>1.</a:t>
            </a:r>
          </a:p>
          <a:p>
            <a:pPr>
              <a:lnSpc>
                <a:spcPct val="150000"/>
              </a:lnSpc>
            </a:pPr>
            <a:r>
              <a:rPr lang="bg-BG" sz="1100" dirty="0" smtClean="0">
                <a:latin typeface="Playfair Display" panose="020B0604020202020204" charset="-52"/>
              </a:rPr>
              <a:t>Б</a:t>
            </a:r>
            <a:r>
              <a:rPr lang="ru-RU" sz="1100" dirty="0" smtClean="0">
                <a:latin typeface="Playfair Display" panose="020B0604020202020204" charset="-52"/>
              </a:rPr>
              <a:t>изнесът </a:t>
            </a:r>
            <a:r>
              <a:rPr lang="ru-RU" sz="1100" dirty="0">
                <a:latin typeface="Playfair Display" panose="020B0604020202020204" charset="-52"/>
              </a:rPr>
              <a:t>заплаща два пъти повече на 1 тон отпадъци спрямо населението, т.е. такса битови отпадъци не изпълнява ролята си на икономически инструмент</a:t>
            </a:r>
            <a:r>
              <a:rPr lang="ru-RU" sz="1100" dirty="0"/>
              <a:t>. </a:t>
            </a:r>
            <a:endParaRPr lang="en-GB" sz="1100" dirty="0"/>
          </a:p>
        </p:txBody>
      </p:sp>
      <p:sp>
        <p:nvSpPr>
          <p:cNvPr id="22" name="Rectangle 21"/>
          <p:cNvSpPr/>
          <p:nvPr/>
        </p:nvSpPr>
        <p:spPr>
          <a:xfrm>
            <a:off x="5002886" y="2943671"/>
            <a:ext cx="3856352" cy="1838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100" dirty="0" smtClean="0">
                <a:latin typeface="Playfair Display" panose="020B0604020202020204" charset="-52"/>
              </a:rPr>
              <a:t>2. </a:t>
            </a:r>
          </a:p>
          <a:p>
            <a:pPr algn="just">
              <a:lnSpc>
                <a:spcPct val="150000"/>
              </a:lnSpc>
            </a:pPr>
            <a:r>
              <a:rPr lang="ru-RU" sz="1100" dirty="0" smtClean="0">
                <a:latin typeface="Playfair Display" panose="020B0604020202020204" charset="-52"/>
              </a:rPr>
              <a:t>Следва </a:t>
            </a:r>
            <a:r>
              <a:rPr lang="ru-RU" sz="1100" dirty="0">
                <a:latin typeface="Playfair Display" panose="020B0604020202020204" charset="-52"/>
              </a:rPr>
              <a:t>да се спазва принципът „замърсителят плаща“, като количеството битови отпадъци да стане водеща основа за определяне на размера на таксата за битови отпадъци, чрез промени в НАРЕДБА за определяне и администриране на местни такси и цени на услуги, предоставяни от Столична община.</a:t>
            </a:r>
          </a:p>
        </p:txBody>
      </p:sp>
    </p:spTree>
    <p:extLst>
      <p:ext uri="{BB962C8B-B14F-4D97-AF65-F5344CB8AC3E}">
        <p14:creationId xmlns:p14="http://schemas.microsoft.com/office/powerpoint/2010/main" val="21334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211985" y="1529732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11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2"/>
            <a:ext cx="4769646" cy="153528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600"/>
              </a:spcAft>
            </a:pPr>
            <a:r>
              <a:rPr lang="ru-RU" sz="1600" dirty="0" smtClean="0">
                <a:latin typeface="Playfair Display Regular" panose="020B0604020202020204" charset="-52"/>
              </a:rPr>
              <a:t>Анализ на финансовите потоци в Столична община</a:t>
            </a:r>
            <a:endParaRPr sz="1600" dirty="0">
              <a:latin typeface="Playfair Display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629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6541" y="452534"/>
            <a:ext cx="8115300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150"/>
              </a:lnSpc>
              <a:buClrTx/>
            </a:pPr>
            <a:r>
              <a:rPr lang="bg-BG" b="1" kern="1200" dirty="0" smtClean="0">
                <a:latin typeface="Century Schoolbook" panose="02040604050505020304" pitchFamily="18" charset="0"/>
                <a:ea typeface="Yu Gothic Light" panose="020B0300000000000000" pitchFamily="34" charset="-128"/>
                <a:cs typeface="+mn-cs"/>
              </a:rPr>
              <a:t>АНАЛИЗИ НА СЪСТОЯНИЕТО НА УПРАВЛЕНИЕТО НА ОТПАДЪЦИТЕ</a:t>
            </a:r>
            <a:endParaRPr lang="en-US" b="1" kern="1200" dirty="0">
              <a:latin typeface="Century Schoolbook" panose="02040604050505020304" pitchFamily="18" charset="0"/>
              <a:ea typeface="Yu Gothic Light" panose="020B0300000000000000" pitchFamily="34" charset="-128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36105" y="1137450"/>
            <a:ext cx="3039771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 на състоянието относно отпадъците</a:t>
            </a:r>
            <a:r>
              <a:rPr lang="en-US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.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7781" y="1482050"/>
            <a:ext cx="3375345" cy="751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 и оценка на действащото национално законодателство по управление на отпадъците и стратегически документи/програмни документи в контекста на правата и задълженията на общините   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51859" y="2370395"/>
            <a:ext cx="324297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 и оценка на прилагането на законодателството по управление на отпадъците на местно ниво</a:t>
            </a:r>
            <a:r>
              <a:rPr lang="en-US" sz="1050" kern="1200" dirty="0" smtClean="0">
                <a:latin typeface="Lato"/>
                <a:ea typeface="+mn-ea"/>
                <a:cs typeface="+mn-cs"/>
              </a:rPr>
              <a:t>.</a:t>
            </a:r>
            <a:endParaRPr lang="en-US" sz="1050" kern="1200" dirty="0">
              <a:latin typeface="Lato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-570204" y="579228"/>
            <a:ext cx="1512568" cy="372160"/>
            <a:chOff x="0" y="0"/>
            <a:chExt cx="796743" cy="2330283"/>
          </a:xfrm>
          <a:solidFill>
            <a:schemeClr val="bg2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0" y="490538"/>
            <a:ext cx="2584183" cy="0"/>
          </a:xfrm>
          <a:prstGeom prst="line">
            <a:avLst/>
          </a:prstGeom>
          <a:ln w="47625" cap="flat">
            <a:solidFill>
              <a:schemeClr val="bg2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rot="5400000">
            <a:off x="4233464" y="2380989"/>
            <a:ext cx="518897" cy="0"/>
          </a:xfrm>
          <a:prstGeom prst="line">
            <a:avLst/>
          </a:prstGeom>
          <a:ln w="95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rot="5400000">
            <a:off x="4233464" y="3210125"/>
            <a:ext cx="518897" cy="0"/>
          </a:xfrm>
          <a:prstGeom prst="line">
            <a:avLst/>
          </a:prstGeom>
          <a:ln w="95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rot="5400000">
            <a:off x="4233464" y="3981788"/>
            <a:ext cx="518897" cy="0"/>
          </a:xfrm>
          <a:prstGeom prst="line">
            <a:avLst/>
          </a:prstGeom>
          <a:ln w="95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4306833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0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771841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306833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0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771841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306833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0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8771841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4306833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0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5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8771841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7" name="TextBox 5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" name="TextBox 17"/>
          <p:cNvSpPr txBox="1"/>
          <p:nvPr/>
        </p:nvSpPr>
        <p:spPr>
          <a:xfrm>
            <a:off x="886830" y="3039312"/>
            <a:ext cx="321541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 на дейността на СПТО за управление на отпадъците</a:t>
            </a:r>
            <a:r>
              <a:rPr lang="en-US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.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  <p:sp>
        <p:nvSpPr>
          <p:cNvPr id="60" name="TextBox 17"/>
          <p:cNvSpPr txBox="1"/>
          <p:nvPr/>
        </p:nvSpPr>
        <p:spPr>
          <a:xfrm>
            <a:off x="534772" y="3506005"/>
            <a:ext cx="356677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</a:t>
            </a:r>
            <a:r>
              <a:rPr lang="en-GB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 </a:t>
            </a: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и оценка на институционалния капацитет, в т.ч. прилагане на контролни функции съгласно националното законодателство и местните нормативни актове</a:t>
            </a:r>
            <a:r>
              <a:rPr lang="en-US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.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  <p:sp>
        <p:nvSpPr>
          <p:cNvPr id="62" name="TextBox 17"/>
          <p:cNvSpPr txBox="1"/>
          <p:nvPr/>
        </p:nvSpPr>
        <p:spPr>
          <a:xfrm>
            <a:off x="4890995" y="1190144"/>
            <a:ext cx="3738655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 и оценка на въведените схеми за управление на отпадъците на принципа на „Отговорност на производителя“ и „Замърсителя плаща“</a:t>
            </a:r>
            <a:r>
              <a:rPr lang="en-US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.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  <p:sp>
        <p:nvSpPr>
          <p:cNvPr id="63" name="TextBox 17"/>
          <p:cNvSpPr txBox="1"/>
          <p:nvPr/>
        </p:nvSpPr>
        <p:spPr>
          <a:xfrm>
            <a:off x="4890995" y="1871291"/>
            <a:ext cx="375868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 на</a:t>
            </a:r>
            <a:r>
              <a:rPr lang="en-US" sz="1050" kern="1200" dirty="0">
                <a:latin typeface="Playfair Display Regular" panose="020B0604020202020204" charset="-52"/>
                <a:ea typeface="+mn-ea"/>
                <a:cs typeface="+mn-cs"/>
              </a:rPr>
              <a:t> </a:t>
            </a: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инфраструктура и техническите възможности за третиране на отпадъците</a:t>
            </a:r>
            <a:r>
              <a:rPr lang="en-US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.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  <p:sp>
        <p:nvSpPr>
          <p:cNvPr id="64" name="TextBox 17"/>
          <p:cNvSpPr txBox="1"/>
          <p:nvPr/>
        </p:nvSpPr>
        <p:spPr>
          <a:xfrm>
            <a:off x="5108203" y="2396781"/>
            <a:ext cx="354147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 на приложените мерки и съществуващи практики по предотвратяване образуването на отпадъците </a:t>
            </a:r>
            <a:r>
              <a:rPr lang="en-US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.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  <p:sp>
        <p:nvSpPr>
          <p:cNvPr id="65" name="TextBox 17"/>
          <p:cNvSpPr txBox="1"/>
          <p:nvPr/>
        </p:nvSpPr>
        <p:spPr>
          <a:xfrm>
            <a:off x="5088177" y="3103941"/>
            <a:ext cx="354147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 икономическите инструменти и стимули в областта на управлението на отпадъците и ефективността от действието им</a:t>
            </a:r>
            <a:r>
              <a:rPr lang="en-US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.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  <p:sp>
        <p:nvSpPr>
          <p:cNvPr id="66" name="TextBox 17"/>
          <p:cNvSpPr txBox="1"/>
          <p:nvPr/>
        </p:nvSpPr>
        <p:spPr>
          <a:xfrm>
            <a:off x="213985" y="4373917"/>
            <a:ext cx="388982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</a:t>
            </a:r>
            <a:r>
              <a:rPr lang="en-GB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 </a:t>
            </a: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и информация за замърсени в миналото площадки за обезвреждане на отпадъци и осъществени мерки за тяхното възстановяване</a:t>
            </a:r>
            <a:r>
              <a:rPr lang="en-US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.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  <p:sp>
        <p:nvSpPr>
          <p:cNvPr id="67" name="TextBox 17"/>
          <p:cNvSpPr txBox="1"/>
          <p:nvPr/>
        </p:nvSpPr>
        <p:spPr>
          <a:xfrm>
            <a:off x="5108202" y="3821791"/>
            <a:ext cx="3541473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Анализ на финансовите потоци по управление на дейностите с отпадъци</a:t>
            </a:r>
            <a:r>
              <a:rPr lang="en-US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.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  <p:sp>
        <p:nvSpPr>
          <p:cNvPr id="68" name="TextBox 17"/>
          <p:cNvSpPr txBox="1"/>
          <p:nvPr/>
        </p:nvSpPr>
        <p:spPr>
          <a:xfrm>
            <a:off x="5088176" y="4337659"/>
            <a:ext cx="3541473" cy="17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Прогнози</a:t>
            </a:r>
            <a:r>
              <a:rPr lang="en-US" sz="1050" kern="1200" dirty="0" smtClean="0">
                <a:latin typeface="Playfair Display Regular" panose="020B0604020202020204" charset="-52"/>
                <a:ea typeface="+mn-ea"/>
                <a:cs typeface="+mn-cs"/>
              </a:rPr>
              <a:t>.</a:t>
            </a:r>
            <a:endParaRPr lang="en-US" sz="1050" kern="1200" dirty="0">
              <a:latin typeface="Playfair Display Regular" panose="020B060402020202020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64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3"/>
          <p:cNvSpPr txBox="1"/>
          <p:nvPr/>
        </p:nvSpPr>
        <p:spPr>
          <a:xfrm>
            <a:off x="2119276" y="208870"/>
            <a:ext cx="531022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spcBef>
                <a:spcPct val="0"/>
              </a:spcBef>
              <a:buClrTx/>
            </a:pPr>
            <a:r>
              <a:rPr lang="bg-BG" sz="1600" kern="1200" dirty="0" smtClean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  <a:ea typeface="+mn-ea"/>
                <a:cs typeface="+mn-cs"/>
              </a:rPr>
              <a:t>РАЗХОДИ ПО УПРАВЛЕНИЕ НА ОТПАДЪЦИТЕ В СТОЛИЧНА ОБЩИНА </a:t>
            </a:r>
            <a:endParaRPr lang="en-US" sz="1600" kern="1200" dirty="0">
              <a:solidFill>
                <a:schemeClr val="tx2">
                  <a:lumMod val="75000"/>
                </a:schemeClr>
              </a:solidFill>
              <a:latin typeface="Playfair Display" panose="020B0604020202020204" charset="-52"/>
              <a:ea typeface="+mn-ea"/>
              <a:cs typeface="+mn-cs"/>
            </a:endParaRPr>
          </a:p>
        </p:txBody>
      </p:sp>
      <p:grpSp>
        <p:nvGrpSpPr>
          <p:cNvPr id="100" name="Group 13">
            <a:extLst>
              <a:ext uri="{FF2B5EF4-FFF2-40B4-BE49-F238E27FC236}">
                <a16:creationId xmlns:a16="http://schemas.microsoft.com/office/drawing/2014/main" id="{CAC11D3F-4064-E44D-9D47-4FF7F474473C}"/>
              </a:ext>
            </a:extLst>
          </p:cNvPr>
          <p:cNvGrpSpPr/>
          <p:nvPr/>
        </p:nvGrpSpPr>
        <p:grpSpPr>
          <a:xfrm rot="-5400000">
            <a:off x="-570204" y="579228"/>
            <a:ext cx="1512568" cy="372160"/>
            <a:chOff x="0" y="0"/>
            <a:chExt cx="796743" cy="2330283"/>
          </a:xfrm>
          <a:solidFill>
            <a:srgbClr val="EAD5C0"/>
          </a:solidFill>
        </p:grpSpPr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5595598E-42AA-A745-8ED7-2A97DB3E0A31}"/>
                </a:ext>
              </a:extLst>
            </p:cNvPr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02" name="TextBox 15">
              <a:extLst>
                <a:ext uri="{FF2B5EF4-FFF2-40B4-BE49-F238E27FC236}">
                  <a16:creationId xmlns:a16="http://schemas.microsoft.com/office/drawing/2014/main" id="{4000CFF3-347A-D241-B19C-920125C5D5E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" name="AutoShape 16">
            <a:extLst>
              <a:ext uri="{FF2B5EF4-FFF2-40B4-BE49-F238E27FC236}">
                <a16:creationId xmlns:a16="http://schemas.microsoft.com/office/drawing/2014/main" id="{326DA8C5-E996-8540-880F-80A8B34FC45B}"/>
              </a:ext>
            </a:extLst>
          </p:cNvPr>
          <p:cNvSpPr/>
          <p:nvPr/>
        </p:nvSpPr>
        <p:spPr>
          <a:xfrm>
            <a:off x="1" y="742950"/>
            <a:ext cx="1960367" cy="0"/>
          </a:xfrm>
          <a:prstGeom prst="line">
            <a:avLst/>
          </a:prstGeom>
          <a:ln w="47625" cap="flat">
            <a:solidFill>
              <a:srgbClr val="C1824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4" name="AutoShape 16">
            <a:extLst>
              <a:ext uri="{FF2B5EF4-FFF2-40B4-BE49-F238E27FC236}">
                <a16:creationId xmlns:a16="http://schemas.microsoft.com/office/drawing/2014/main" id="{FFAA71FD-9D28-CF4E-B820-5A944FFA041A}"/>
              </a:ext>
            </a:extLst>
          </p:cNvPr>
          <p:cNvSpPr/>
          <p:nvPr/>
        </p:nvSpPr>
        <p:spPr>
          <a:xfrm>
            <a:off x="7183633" y="742950"/>
            <a:ext cx="1960367" cy="0"/>
          </a:xfrm>
          <a:prstGeom prst="line">
            <a:avLst/>
          </a:prstGeom>
          <a:ln w="47625" cap="flat">
            <a:solidFill>
              <a:srgbClr val="CE9B6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5" name="image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4437" y="1901491"/>
            <a:ext cx="4176380" cy="2400300"/>
          </a:xfrm>
          <a:prstGeom prst="rect">
            <a:avLst/>
          </a:prstGeom>
          <a:ln>
            <a:solidFill>
              <a:srgbClr val="663300"/>
            </a:solidFill>
          </a:ln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0652192"/>
              </p:ext>
            </p:extLst>
          </p:nvPr>
        </p:nvGraphicFramePr>
        <p:xfrm>
          <a:off x="4072299" y="1483726"/>
          <a:ext cx="5462588" cy="3635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77951" y="1174444"/>
            <a:ext cx="3649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dirty="0" smtClean="0">
                <a:latin typeface="Playfair Display" panose="020B0604020202020204" charset="-52"/>
              </a:rPr>
              <a:t>Структура на разходите в СО през 2020 г. </a:t>
            </a:r>
            <a:endParaRPr lang="en-GB" sz="1050" dirty="0">
              <a:latin typeface="Playfair Displ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640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439988"/>
              </p:ext>
            </p:extLst>
          </p:nvPr>
        </p:nvGraphicFramePr>
        <p:xfrm>
          <a:off x="233757" y="391887"/>
          <a:ext cx="3987610" cy="4380598"/>
        </p:xfrm>
        <a:graphic>
          <a:graphicData uri="http://schemas.openxmlformats.org/drawingml/2006/table">
            <a:tbl>
              <a:tblPr bandRow="1">
                <a:tableStyleId>{2146DF28-2150-43F1-838E-3EFDFE06A0C1}</a:tableStyleId>
              </a:tblPr>
              <a:tblGrid>
                <a:gridCol w="1378432">
                  <a:extLst>
                    <a:ext uri="{9D8B030D-6E8A-4147-A177-3AD203B41FA5}">
                      <a16:colId xmlns:a16="http://schemas.microsoft.com/office/drawing/2014/main" val="2231146884"/>
                    </a:ext>
                  </a:extLst>
                </a:gridCol>
                <a:gridCol w="574348">
                  <a:extLst>
                    <a:ext uri="{9D8B030D-6E8A-4147-A177-3AD203B41FA5}">
                      <a16:colId xmlns:a16="http://schemas.microsoft.com/office/drawing/2014/main" val="1596705162"/>
                    </a:ext>
                  </a:extLst>
                </a:gridCol>
                <a:gridCol w="467683">
                  <a:extLst>
                    <a:ext uri="{9D8B030D-6E8A-4147-A177-3AD203B41FA5}">
                      <a16:colId xmlns:a16="http://schemas.microsoft.com/office/drawing/2014/main" val="2648613301"/>
                    </a:ext>
                  </a:extLst>
                </a:gridCol>
                <a:gridCol w="500503">
                  <a:extLst>
                    <a:ext uri="{9D8B030D-6E8A-4147-A177-3AD203B41FA5}">
                      <a16:colId xmlns:a16="http://schemas.microsoft.com/office/drawing/2014/main" val="3211653699"/>
                    </a:ext>
                  </a:extLst>
                </a:gridCol>
                <a:gridCol w="533322">
                  <a:extLst>
                    <a:ext uri="{9D8B030D-6E8A-4147-A177-3AD203B41FA5}">
                      <a16:colId xmlns:a16="http://schemas.microsoft.com/office/drawing/2014/main" val="4182477765"/>
                    </a:ext>
                  </a:extLst>
                </a:gridCol>
                <a:gridCol w="533322">
                  <a:extLst>
                    <a:ext uri="{9D8B030D-6E8A-4147-A177-3AD203B41FA5}">
                      <a16:colId xmlns:a16="http://schemas.microsoft.com/office/drawing/2014/main" val="1076613012"/>
                    </a:ext>
                  </a:extLst>
                </a:gridCol>
              </a:tblGrid>
              <a:tr h="141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доходи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2016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2017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2018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2019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2020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765481498"/>
                  </a:ext>
                </a:extLst>
              </a:tr>
              <a:tr h="283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Среден доход на домакинствата   (лв.)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12112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12836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13450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14361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15088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4245697714"/>
                  </a:ext>
                </a:extLst>
              </a:tr>
              <a:tr h="283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Среден доход на едно лице   (лв.)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5167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5586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6013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6592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7002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282935544"/>
                  </a:ext>
                </a:extLst>
              </a:tr>
              <a:tr h="283525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Прагове на поносимост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225684"/>
                  </a:ext>
                </a:extLst>
              </a:tr>
              <a:tr h="283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1,2% от средния доход на населението (лв./домакинство)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145.34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154.03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161.40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172.33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181.06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3745893149"/>
                  </a:ext>
                </a:extLst>
              </a:tr>
              <a:tr h="283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1% от средния доход на населението  (лв./домакинство)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121.12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128.36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134.50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143.61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150.88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1811405897"/>
                  </a:ext>
                </a:extLst>
              </a:tr>
              <a:tr h="283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Среден размер на 1 домакинство (бр.членове)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2.22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2.20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2.2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2.2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2.2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4143035946"/>
                  </a:ext>
                </a:extLst>
              </a:tr>
              <a:tr h="350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1,2% от средния доход на населението -  (лв./член на домакинство)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65.47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70.01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73.36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78.33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82.30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45438673"/>
                  </a:ext>
                </a:extLst>
              </a:tr>
              <a:tr h="350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1% от средния доход на населението (лв./член на домакинство)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>
                          <a:effectLst/>
                        </a:rPr>
                        <a:t>54.56</a:t>
                      </a:r>
                      <a:endParaRPr lang="bg-BG" sz="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>
                          <a:effectLst/>
                        </a:rPr>
                        <a:t>58.35</a:t>
                      </a:r>
                      <a:endParaRPr lang="bg-BG" sz="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>
                          <a:effectLst/>
                        </a:rPr>
                        <a:t>61.14</a:t>
                      </a:r>
                      <a:endParaRPr lang="bg-BG" sz="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65.28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68.58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2390494882"/>
                  </a:ext>
                </a:extLst>
              </a:tr>
              <a:tr h="166334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Оценка на поносимостта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359912"/>
                  </a:ext>
                </a:extLst>
              </a:tr>
              <a:tr h="350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Общо разходи за управление на отпадъците без разходи за чистота (лв.)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112497295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106196770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112908888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127485776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131966644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2389245732"/>
                  </a:ext>
                </a:extLst>
              </a:tr>
              <a:tr h="283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Дял на домакинствата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31.80%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32.97%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31.01%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31.41%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29.28%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3554910552"/>
                  </a:ext>
                </a:extLst>
              </a:tr>
              <a:tr h="283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Платена такса от населението за управление на отпадъците (лв.)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35 774 710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35 016 534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35 009 781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40 039 788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38 634 554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3197889547"/>
                  </a:ext>
                </a:extLst>
              </a:tr>
              <a:tr h="283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Население (бр.)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1 323 637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1 325 429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1 328 120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>
                          <a:effectLst/>
                        </a:rPr>
                        <a:t>1 328 790</a:t>
                      </a:r>
                      <a:endParaRPr lang="bg-BG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1 308 412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2000080437"/>
                  </a:ext>
                </a:extLst>
              </a:tr>
              <a:tr h="350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dirty="0">
                          <a:effectLst/>
                        </a:rPr>
                        <a:t>Платена такса от населението за управление на отпадъците (лв./1 жител)</a:t>
                      </a:r>
                      <a:endParaRPr lang="bg-BG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27.03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26.42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26.36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30.13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700" b="1" dirty="0">
                          <a:effectLst/>
                        </a:rPr>
                        <a:t>29.53</a:t>
                      </a:r>
                      <a:endParaRPr lang="bg-BG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99" marR="27999" marT="0" marB="0" anchor="b"/>
                </a:tc>
                <a:extLst>
                  <a:ext uri="{0D108BD9-81ED-4DB2-BD59-A6C34878D82A}">
                    <a16:rowId xmlns:a16="http://schemas.microsoft.com/office/drawing/2014/main" val="860884894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674453"/>
              </p:ext>
            </p:extLst>
          </p:nvPr>
        </p:nvGraphicFramePr>
        <p:xfrm>
          <a:off x="4362308" y="10420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7005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580833" y="1597104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ru-RU" sz="2400" dirty="0"/>
              <a:t>ПРОГНОЗИ ЗА КОЛИЧЕСТВОТО И СЪСТАВА НА ОТПАДЪЦИТЕ ЗА ПЕРИОДА НА ДЕЙСТВИЕ НА ПРОГРАМАТА</a:t>
            </a:r>
            <a:br>
              <a:rPr lang="ru-RU" sz="2400" dirty="0"/>
            </a:br>
            <a:endParaRPr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67" y="997434"/>
            <a:ext cx="68281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13">
            <a:extLst>
              <a:ext uri="{FF2B5EF4-FFF2-40B4-BE49-F238E27FC236}">
                <a16:creationId xmlns:a16="http://schemas.microsoft.com/office/drawing/2014/main" id="{CAC11D3F-4064-E44D-9D47-4FF7F474473C}"/>
              </a:ext>
            </a:extLst>
          </p:cNvPr>
          <p:cNvGrpSpPr/>
          <p:nvPr/>
        </p:nvGrpSpPr>
        <p:grpSpPr>
          <a:xfrm rot="-5400000">
            <a:off x="-570204" y="579228"/>
            <a:ext cx="1512568" cy="372160"/>
            <a:chOff x="0" y="0"/>
            <a:chExt cx="796743" cy="2330283"/>
          </a:xfrm>
          <a:solidFill>
            <a:srgbClr val="EAD5C0"/>
          </a:solidFill>
        </p:grpSpPr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5595598E-42AA-A745-8ED7-2A97DB3E0A31}"/>
                </a:ext>
              </a:extLst>
            </p:cNvPr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02" name="TextBox 15">
              <a:extLst>
                <a:ext uri="{FF2B5EF4-FFF2-40B4-BE49-F238E27FC236}">
                  <a16:creationId xmlns:a16="http://schemas.microsoft.com/office/drawing/2014/main" id="{4000CFF3-347A-D241-B19C-920125C5D5E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3" name="AutoShape 16">
            <a:extLst>
              <a:ext uri="{FF2B5EF4-FFF2-40B4-BE49-F238E27FC236}">
                <a16:creationId xmlns:a16="http://schemas.microsoft.com/office/drawing/2014/main" id="{326DA8C5-E996-8540-880F-80A8B34FC45B}"/>
              </a:ext>
            </a:extLst>
          </p:cNvPr>
          <p:cNvSpPr/>
          <p:nvPr/>
        </p:nvSpPr>
        <p:spPr>
          <a:xfrm>
            <a:off x="1" y="742950"/>
            <a:ext cx="1960367" cy="0"/>
          </a:xfrm>
          <a:prstGeom prst="line">
            <a:avLst/>
          </a:prstGeom>
          <a:ln w="47625" cap="flat">
            <a:solidFill>
              <a:srgbClr val="C1824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4" name="AutoShape 16">
            <a:extLst>
              <a:ext uri="{FF2B5EF4-FFF2-40B4-BE49-F238E27FC236}">
                <a16:creationId xmlns:a16="http://schemas.microsoft.com/office/drawing/2014/main" id="{FFAA71FD-9D28-CF4E-B820-5A944FFA041A}"/>
              </a:ext>
            </a:extLst>
          </p:cNvPr>
          <p:cNvSpPr/>
          <p:nvPr/>
        </p:nvSpPr>
        <p:spPr>
          <a:xfrm>
            <a:off x="7183633" y="742950"/>
            <a:ext cx="1960367" cy="0"/>
          </a:xfrm>
          <a:prstGeom prst="line">
            <a:avLst/>
          </a:prstGeom>
          <a:ln w="47625" cap="flat">
            <a:solidFill>
              <a:srgbClr val="CE9B6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3"/>
          <p:cNvSpPr txBox="1"/>
          <p:nvPr/>
        </p:nvSpPr>
        <p:spPr>
          <a:xfrm>
            <a:off x="670848" y="798895"/>
            <a:ext cx="3326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100" dirty="0" smtClean="0">
                <a:latin typeface="Playfair Display" panose="020B0604020202020204" charset="-52"/>
              </a:rPr>
              <a:t>Прогнозни количества битови отпадъци, тона</a:t>
            </a:r>
            <a:endParaRPr lang="en-GB" sz="1100" dirty="0">
              <a:latin typeface="Playfair Display" panose="020B060402020202020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6872" y="1530817"/>
            <a:ext cx="4692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dirty="0" smtClean="0">
                <a:latin typeface="Playfair Display" panose="020B0604020202020204" charset="-52"/>
              </a:rPr>
              <a:t>Прогнозни количества рециклируеми отпадъци, тона</a:t>
            </a:r>
            <a:endParaRPr lang="en-GB" sz="1100" dirty="0">
              <a:latin typeface="Playfair Display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3883" y="442289"/>
            <a:ext cx="4661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</a:rPr>
              <a:t>ПРОГНОЗНИ КОЛИЧЕСТВА БИТОВИ ОТПАДЪЦИ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Playfair Display" panose="020B0604020202020204" charset="-52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70696"/>
              </p:ext>
            </p:extLst>
          </p:nvPr>
        </p:nvGraphicFramePr>
        <p:xfrm>
          <a:off x="68580" y="1060505"/>
          <a:ext cx="4305300" cy="2566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271485"/>
              </p:ext>
            </p:extLst>
          </p:nvPr>
        </p:nvGraphicFramePr>
        <p:xfrm>
          <a:off x="4454955" y="1792427"/>
          <a:ext cx="4547128" cy="2627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34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13">
            <a:extLst>
              <a:ext uri="{FF2B5EF4-FFF2-40B4-BE49-F238E27FC236}">
                <a16:creationId xmlns:a16="http://schemas.microsoft.com/office/drawing/2014/main" id="{CAC11D3F-4064-E44D-9D47-4FF7F474473C}"/>
              </a:ext>
            </a:extLst>
          </p:cNvPr>
          <p:cNvGrpSpPr/>
          <p:nvPr/>
        </p:nvGrpSpPr>
        <p:grpSpPr>
          <a:xfrm rot="-5400000">
            <a:off x="-570204" y="579228"/>
            <a:ext cx="1512568" cy="372160"/>
            <a:chOff x="0" y="0"/>
            <a:chExt cx="796743" cy="2330283"/>
          </a:xfrm>
          <a:solidFill>
            <a:srgbClr val="EAD5C0"/>
          </a:solidFill>
        </p:grpSpPr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5595598E-42AA-A745-8ED7-2A97DB3E0A31}"/>
                </a:ext>
              </a:extLst>
            </p:cNvPr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02" name="TextBox 15">
              <a:extLst>
                <a:ext uri="{FF2B5EF4-FFF2-40B4-BE49-F238E27FC236}">
                  <a16:creationId xmlns:a16="http://schemas.microsoft.com/office/drawing/2014/main" id="{4000CFF3-347A-D241-B19C-920125C5D5E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3" name="AutoShape 16">
            <a:extLst>
              <a:ext uri="{FF2B5EF4-FFF2-40B4-BE49-F238E27FC236}">
                <a16:creationId xmlns:a16="http://schemas.microsoft.com/office/drawing/2014/main" id="{326DA8C5-E996-8540-880F-80A8B34FC45B}"/>
              </a:ext>
            </a:extLst>
          </p:cNvPr>
          <p:cNvSpPr/>
          <p:nvPr/>
        </p:nvSpPr>
        <p:spPr>
          <a:xfrm>
            <a:off x="1" y="742950"/>
            <a:ext cx="1960367" cy="0"/>
          </a:xfrm>
          <a:prstGeom prst="line">
            <a:avLst/>
          </a:prstGeom>
          <a:ln w="47625" cap="flat">
            <a:solidFill>
              <a:srgbClr val="C1824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4" name="AutoShape 16">
            <a:extLst>
              <a:ext uri="{FF2B5EF4-FFF2-40B4-BE49-F238E27FC236}">
                <a16:creationId xmlns:a16="http://schemas.microsoft.com/office/drawing/2014/main" id="{FFAA71FD-9D28-CF4E-B820-5A944FFA041A}"/>
              </a:ext>
            </a:extLst>
          </p:cNvPr>
          <p:cNvSpPr/>
          <p:nvPr/>
        </p:nvSpPr>
        <p:spPr>
          <a:xfrm>
            <a:off x="7183633" y="742950"/>
            <a:ext cx="1960367" cy="0"/>
          </a:xfrm>
          <a:prstGeom prst="line">
            <a:avLst/>
          </a:prstGeom>
          <a:ln w="47625" cap="flat">
            <a:solidFill>
              <a:srgbClr val="CE9B6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3"/>
          <p:cNvSpPr txBox="1"/>
          <p:nvPr/>
        </p:nvSpPr>
        <p:spPr>
          <a:xfrm>
            <a:off x="281878" y="898216"/>
            <a:ext cx="38683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Прогнозни количества биоразградими отпадъци, тона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4852" y="1811535"/>
            <a:ext cx="4477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Прогнозни количества</a:t>
            </a:r>
            <a:r>
              <a:rPr kumimoji="0" lang="bg-BG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третирани в ИБТ Хан Богров, тона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6263" y="246117"/>
            <a:ext cx="4411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ПРОГНОЗНИ КОЛИЧЕСТВА</a:t>
            </a:r>
            <a:r>
              <a:rPr kumimoji="0" lang="en-GB" sz="1400" b="1" i="0" u="none" strike="noStrike" kern="0" cap="none" spc="0" normalizeH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</a:t>
            </a:r>
            <a:r>
              <a:rPr lang="bg-BG" b="1" dirty="0" smtClean="0">
                <a:solidFill>
                  <a:srgbClr val="1F497D">
                    <a:lumMod val="75000"/>
                  </a:srgbClr>
                </a:solidFill>
                <a:latin typeface="Playfair Display" panose="020B0604020202020204" charset="-52"/>
              </a:rPr>
              <a:t>БИОРАЗГРАДИМИ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130838"/>
              </p:ext>
            </p:extLst>
          </p:nvPr>
        </p:nvGraphicFramePr>
        <p:xfrm>
          <a:off x="58245" y="1166941"/>
          <a:ext cx="4315635" cy="2589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138688"/>
              </p:ext>
            </p:extLst>
          </p:nvPr>
        </p:nvGraphicFramePr>
        <p:xfrm>
          <a:off x="4485799" y="2134104"/>
          <a:ext cx="4658201" cy="262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848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13">
            <a:extLst>
              <a:ext uri="{FF2B5EF4-FFF2-40B4-BE49-F238E27FC236}">
                <a16:creationId xmlns:a16="http://schemas.microsoft.com/office/drawing/2014/main" id="{CAC11D3F-4064-E44D-9D47-4FF7F474473C}"/>
              </a:ext>
            </a:extLst>
          </p:cNvPr>
          <p:cNvGrpSpPr/>
          <p:nvPr/>
        </p:nvGrpSpPr>
        <p:grpSpPr>
          <a:xfrm rot="-5400000">
            <a:off x="-570204" y="579228"/>
            <a:ext cx="1512568" cy="372160"/>
            <a:chOff x="0" y="0"/>
            <a:chExt cx="796743" cy="2330283"/>
          </a:xfrm>
          <a:solidFill>
            <a:srgbClr val="EAD5C0"/>
          </a:solidFill>
        </p:grpSpPr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5595598E-42AA-A745-8ED7-2A97DB3E0A31}"/>
                </a:ext>
              </a:extLst>
            </p:cNvPr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02" name="TextBox 15">
              <a:extLst>
                <a:ext uri="{FF2B5EF4-FFF2-40B4-BE49-F238E27FC236}">
                  <a16:creationId xmlns:a16="http://schemas.microsoft.com/office/drawing/2014/main" id="{4000CFF3-347A-D241-B19C-920125C5D5E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3" name="AutoShape 16">
            <a:extLst>
              <a:ext uri="{FF2B5EF4-FFF2-40B4-BE49-F238E27FC236}">
                <a16:creationId xmlns:a16="http://schemas.microsoft.com/office/drawing/2014/main" id="{326DA8C5-E996-8540-880F-80A8B34FC45B}"/>
              </a:ext>
            </a:extLst>
          </p:cNvPr>
          <p:cNvSpPr/>
          <p:nvPr/>
        </p:nvSpPr>
        <p:spPr>
          <a:xfrm>
            <a:off x="1" y="742950"/>
            <a:ext cx="1960367" cy="0"/>
          </a:xfrm>
          <a:prstGeom prst="line">
            <a:avLst/>
          </a:prstGeom>
          <a:ln w="47625" cap="flat">
            <a:solidFill>
              <a:srgbClr val="C1824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4" name="AutoShape 16">
            <a:extLst>
              <a:ext uri="{FF2B5EF4-FFF2-40B4-BE49-F238E27FC236}">
                <a16:creationId xmlns:a16="http://schemas.microsoft.com/office/drawing/2014/main" id="{FFAA71FD-9D28-CF4E-B820-5A944FFA041A}"/>
              </a:ext>
            </a:extLst>
          </p:cNvPr>
          <p:cNvSpPr/>
          <p:nvPr/>
        </p:nvSpPr>
        <p:spPr>
          <a:xfrm>
            <a:off x="7183633" y="742950"/>
            <a:ext cx="1960367" cy="0"/>
          </a:xfrm>
          <a:prstGeom prst="line">
            <a:avLst/>
          </a:prstGeom>
          <a:ln w="47625" cap="flat">
            <a:solidFill>
              <a:srgbClr val="CE9B6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3"/>
          <p:cNvSpPr txBox="1"/>
          <p:nvPr/>
        </p:nvSpPr>
        <p:spPr>
          <a:xfrm>
            <a:off x="340113" y="905331"/>
            <a:ext cx="4235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Прогнозни количества</a:t>
            </a:r>
            <a:r>
              <a:rPr kumimoji="0" lang="bg-BG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едрогабаритни отпадъци (ЕГО), тона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4351" y="1550549"/>
            <a:ext cx="4477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Прогнозни количества</a:t>
            </a:r>
            <a:r>
              <a:rPr kumimoji="0" lang="bg-BG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строителни отпадъци (СО)</a:t>
            </a:r>
            <a:r>
              <a:rPr lang="bg-BG" sz="1100" dirty="0" smtClean="0">
                <a:latin typeface="Playfair Display" panose="020B0604020202020204" charset="-52"/>
              </a:rPr>
              <a:t>, тона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5519" y="312861"/>
            <a:ext cx="713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ПРОГНОЗНИ КОЛИЧЕСТВА </a:t>
            </a:r>
            <a:r>
              <a:rPr lang="bg-BG" b="1" dirty="0" smtClean="0">
                <a:solidFill>
                  <a:srgbClr val="1F497D">
                    <a:lumMod val="75000"/>
                  </a:srgbClr>
                </a:solidFill>
                <a:latin typeface="Playfair Display" panose="020B0604020202020204" charset="-52"/>
              </a:rPr>
              <a:t>ЕДРОГАБАРИТНИ И СТРОИТЕЛНИ ОТПАДЪЦИ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371285"/>
              </p:ext>
            </p:extLst>
          </p:nvPr>
        </p:nvGraphicFramePr>
        <p:xfrm>
          <a:off x="60960" y="1166941"/>
          <a:ext cx="4514608" cy="2726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325445"/>
              </p:ext>
            </p:extLst>
          </p:nvPr>
        </p:nvGraphicFramePr>
        <p:xfrm>
          <a:off x="4679775" y="1819274"/>
          <a:ext cx="4385920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33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2"/>
          <p:cNvSpPr txBox="1">
            <a:spLocks noGrp="1"/>
          </p:cNvSpPr>
          <p:nvPr>
            <p:ph type="title"/>
          </p:nvPr>
        </p:nvSpPr>
        <p:spPr>
          <a:xfrm>
            <a:off x="77103" y="2335791"/>
            <a:ext cx="1001038" cy="169068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SWOT </a:t>
            </a:r>
            <a:r>
              <a:rPr lang="bg-BG" sz="1800" dirty="0" smtClean="0"/>
              <a:t>АНАЛИЗ</a:t>
            </a:r>
            <a:endParaRPr sz="1800" dirty="0"/>
          </a:p>
        </p:txBody>
      </p:sp>
      <p:sp>
        <p:nvSpPr>
          <p:cNvPr id="510" name="Google Shape;510;p42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sp>
        <p:nvSpPr>
          <p:cNvPr id="511" name="Google Shape;511;p42"/>
          <p:cNvSpPr/>
          <p:nvPr/>
        </p:nvSpPr>
        <p:spPr>
          <a:xfrm>
            <a:off x="1135380" y="560234"/>
            <a:ext cx="4149105" cy="21941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1371600" bIns="91425" anchor="t" anchorCtr="0">
            <a:no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756F6F"/>
              </a:solidFill>
              <a:effectLst/>
              <a:uLnTx/>
              <a:uFillTx/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512" name="Google Shape;512;p42"/>
          <p:cNvSpPr/>
          <p:nvPr/>
        </p:nvSpPr>
        <p:spPr>
          <a:xfrm>
            <a:off x="5294330" y="560234"/>
            <a:ext cx="3643203" cy="224380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371600" tIns="91425" rIns="91425" bIns="91425" anchor="t" anchorCtr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endParaRPr kumimoji="0" lang="bg-BG" sz="800" b="0" i="0" u="none" strike="noStrike" kern="0" cap="none" spc="0" normalizeH="0" baseline="0" noProof="0" dirty="0">
              <a:ln w="0"/>
              <a:solidFill>
                <a:srgbClr val="AD9B9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ria Serif"/>
              <a:cs typeface="Calibri" panose="020F0502020204030204" pitchFamily="34" charset="0"/>
              <a:sym typeface="Inria Serif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bg-BG" sz="800" b="0" i="0" u="none" strike="noStrike" kern="0" cap="none" spc="0" normalizeH="0" baseline="0" noProof="0" dirty="0">
              <a:ln w="0"/>
              <a:solidFill>
                <a:srgbClr val="AD9B9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ria Serif"/>
              <a:cs typeface="Calibri" panose="020F0502020204030204" pitchFamily="34" charset="0"/>
              <a:sym typeface="Inria Serif"/>
            </a:endParaRPr>
          </a:p>
        </p:txBody>
      </p:sp>
      <p:sp>
        <p:nvSpPr>
          <p:cNvPr id="513" name="Google Shape;513;p42"/>
          <p:cNvSpPr/>
          <p:nvPr/>
        </p:nvSpPr>
        <p:spPr>
          <a:xfrm>
            <a:off x="1142089" y="2725879"/>
            <a:ext cx="4108606" cy="225695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1371600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F6F"/>
              </a:buClr>
              <a:buSzPts val="11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 w="0"/>
              <a:solidFill>
                <a:srgbClr val="756F6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ria Serif"/>
              <a:cs typeface="Calibri" panose="020F0502020204030204" pitchFamily="34" charset="0"/>
              <a:sym typeface="Inria Serif"/>
            </a:endParaRPr>
          </a:p>
        </p:txBody>
      </p:sp>
      <p:sp>
        <p:nvSpPr>
          <p:cNvPr id="514" name="Google Shape;514;p42"/>
          <p:cNvSpPr/>
          <p:nvPr/>
        </p:nvSpPr>
        <p:spPr>
          <a:xfrm>
            <a:off x="5257405" y="2811876"/>
            <a:ext cx="3680128" cy="217095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371600" tIns="91425" rIns="91425" bIns="91425" anchor="b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F6F"/>
              </a:buClr>
              <a:buSzPts val="1100"/>
              <a:buFont typeface="Arial"/>
              <a:buNone/>
              <a:tabLst/>
              <a:defRPr/>
            </a:pPr>
            <a:endParaRPr kumimoji="0" lang="bg-BG" sz="800" b="0" i="0" u="none" strike="noStrike" kern="0" cap="none" spc="0" normalizeH="0" baseline="0" noProof="0" dirty="0">
              <a:ln w="0"/>
              <a:solidFill>
                <a:srgbClr val="756F6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ria Serif"/>
              <a:cs typeface="Calibri" panose="020F0502020204030204" pitchFamily="34" charset="0"/>
              <a:sym typeface="Inria Serif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F6F"/>
              </a:buClr>
              <a:buSzPts val="1100"/>
              <a:buFont typeface="Arial"/>
              <a:buNone/>
              <a:tabLst/>
              <a:defRPr/>
            </a:pPr>
            <a:endParaRPr kumimoji="0" lang="bg-BG" sz="800" b="0" i="0" u="none" strike="noStrike" kern="0" cap="none" spc="0" normalizeH="0" baseline="0" noProof="0" dirty="0">
              <a:ln w="0"/>
              <a:solidFill>
                <a:srgbClr val="756F6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ria Serif"/>
              <a:cs typeface="Calibri" panose="020F0502020204030204" pitchFamily="34" charset="0"/>
              <a:sym typeface="Inria Serif"/>
            </a:endParaRPr>
          </a:p>
        </p:txBody>
      </p:sp>
      <p:sp>
        <p:nvSpPr>
          <p:cNvPr id="515" name="Google Shape;515;p42"/>
          <p:cNvSpPr/>
          <p:nvPr/>
        </p:nvSpPr>
        <p:spPr>
          <a:xfrm>
            <a:off x="4411999" y="1835483"/>
            <a:ext cx="1680758" cy="1761426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" name="Google Shape;516;p42"/>
          <p:cNvSpPr/>
          <p:nvPr/>
        </p:nvSpPr>
        <p:spPr>
          <a:xfrm rot="5400000">
            <a:off x="4424474" y="1913356"/>
            <a:ext cx="1760961" cy="1625647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" name="Google Shape;517;p42"/>
          <p:cNvSpPr/>
          <p:nvPr/>
        </p:nvSpPr>
        <p:spPr>
          <a:xfrm rot="10800000">
            <a:off x="4465067" y="1911970"/>
            <a:ext cx="1647508" cy="166655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42"/>
          <p:cNvSpPr/>
          <p:nvPr/>
        </p:nvSpPr>
        <p:spPr>
          <a:xfrm rot="-5400000">
            <a:off x="4446639" y="1922996"/>
            <a:ext cx="1621530" cy="1676484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42"/>
          <p:cNvSpPr/>
          <p:nvPr/>
        </p:nvSpPr>
        <p:spPr>
          <a:xfrm>
            <a:off x="4938618" y="2276944"/>
            <a:ext cx="220571" cy="33220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S</a:t>
            </a:r>
          </a:p>
        </p:txBody>
      </p:sp>
      <p:sp>
        <p:nvSpPr>
          <p:cNvPr id="520" name="Google Shape;520;p42"/>
          <p:cNvSpPr/>
          <p:nvPr/>
        </p:nvSpPr>
        <p:spPr>
          <a:xfrm>
            <a:off x="5432363" y="2301789"/>
            <a:ext cx="445662" cy="32090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W</a:t>
            </a:r>
          </a:p>
        </p:txBody>
      </p:sp>
      <p:sp>
        <p:nvSpPr>
          <p:cNvPr id="521" name="Google Shape;521;p42"/>
          <p:cNvSpPr/>
          <p:nvPr/>
        </p:nvSpPr>
        <p:spPr>
          <a:xfrm>
            <a:off x="4848110" y="2871153"/>
            <a:ext cx="319557" cy="3326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O</a:t>
            </a:r>
          </a:p>
        </p:txBody>
      </p:sp>
      <p:sp>
        <p:nvSpPr>
          <p:cNvPr id="522" name="Google Shape;522;p42"/>
          <p:cNvSpPr/>
          <p:nvPr/>
        </p:nvSpPr>
        <p:spPr>
          <a:xfrm>
            <a:off x="5494046" y="2877480"/>
            <a:ext cx="278878" cy="3200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78112" y="642406"/>
            <a:ext cx="36030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</a:rPr>
              <a:t>СЛАБИ СТРАНИ</a:t>
            </a:r>
          </a:p>
          <a:p>
            <a:pPr algn="ctr"/>
            <a:endParaRPr lang="bg-BG" sz="1000" b="1" dirty="0" smtClean="0">
              <a:solidFill>
                <a:schemeClr val="accent2">
                  <a:lumMod val="25000"/>
                </a:schemeClr>
              </a:solidFill>
              <a:latin typeface="Playfair Display" panose="020B0604020202020204" charset="-52"/>
            </a:endParaRPr>
          </a:p>
          <a:p>
            <a:pPr marL="171450" lvl="0" indent="-1714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bg-BG" sz="900" dirty="0" smtClean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Недостатъчна </a:t>
            </a:r>
            <a:r>
              <a:rPr lang="bg-BG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гъстота на разположените контейнери за разделно събиране  на отпадъци в някой градоустройствени единици на СО.</a:t>
            </a:r>
          </a:p>
          <a:p>
            <a:pPr marL="171450" lvl="0" indent="-1714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Недостатъчно развита система за събиране, транспортиране и третиране на  ЕГО</a:t>
            </a:r>
            <a:r>
              <a:rPr lang="ru-RU" sz="1000" dirty="0" smtClean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.</a:t>
            </a:r>
            <a:endParaRPr lang="ru-RU" sz="1000" dirty="0">
              <a:ln w="0"/>
              <a:solidFill>
                <a:schemeClr val="accent2">
                  <a:lumMod val="25000"/>
                </a:schemeClr>
              </a:solidFill>
              <a:latin typeface="Playfair Display" panose="020B0604020202020204" charset="-52"/>
              <a:ea typeface="Inria Serif"/>
              <a:cs typeface="Calibri" panose="020F0502020204030204" pitchFamily="34" charset="0"/>
              <a:sym typeface="Inria Serif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5313" y="2832514"/>
            <a:ext cx="3067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56F6F"/>
              </a:buClr>
              <a:buSzPts val="1100"/>
              <a:defRPr/>
            </a:pPr>
            <a:r>
              <a:rPr lang="bg-BG" sz="1000" b="1" dirty="0" smtClean="0">
                <a:ln w="0"/>
                <a:solidFill>
                  <a:schemeClr val="accent2">
                    <a:lumMod val="2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layfair Display" panose="020B0604020202020204" charset="-52"/>
                <a:ea typeface="Inria Serif"/>
                <a:cs typeface="Inria Serif"/>
                <a:sym typeface="Inria Serif"/>
              </a:rPr>
              <a:t>ЗАПЛАХИ</a:t>
            </a:r>
          </a:p>
          <a:p>
            <a:pPr lvl="0" algn="ctr">
              <a:buClr>
                <a:srgbClr val="756F6F"/>
              </a:buClr>
              <a:buSzPts val="1100"/>
              <a:defRPr/>
            </a:pPr>
            <a:endParaRPr lang="bg-BG" sz="1000" b="1" dirty="0">
              <a:ln w="0"/>
              <a:solidFill>
                <a:schemeClr val="accent2">
                  <a:lumMod val="2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Playfair Display" panose="020B0604020202020204" charset="-52"/>
              <a:ea typeface="Inria Serif"/>
              <a:cs typeface="Inria Serif"/>
              <a:sym typeface="Inria Serif"/>
            </a:endParaRPr>
          </a:p>
          <a:p>
            <a:pPr marL="171450" lvl="0" indent="-171450" algn="just">
              <a:buClr>
                <a:srgbClr val="756F6F"/>
              </a:buClr>
              <a:buSzPts val="1100"/>
              <a:buFont typeface="Wingdings" panose="05000000000000000000" pitchFamily="2" charset="2"/>
              <a:buChar char="ü"/>
              <a:defRPr/>
            </a:pPr>
            <a:r>
              <a:rPr lang="bg-BG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Гражданите и фирмите изхвърлят строителни отпадъци незаконно;</a:t>
            </a:r>
            <a:r>
              <a:rPr lang="ru-RU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 </a:t>
            </a:r>
            <a:endParaRPr lang="ru-RU" sz="900" dirty="0" smtClean="0">
              <a:ln w="0"/>
              <a:solidFill>
                <a:schemeClr val="accent2">
                  <a:lumMod val="25000"/>
                </a:schemeClr>
              </a:solidFill>
              <a:latin typeface="Playfair Display" panose="020B0604020202020204" charset="-52"/>
              <a:ea typeface="Inria Serif"/>
              <a:cs typeface="Calibri" panose="020F0502020204030204" pitchFamily="34" charset="0"/>
              <a:sym typeface="Inria Serif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1160" y="2745245"/>
            <a:ext cx="33406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756F6F"/>
              </a:buClr>
              <a:buSzPts val="1100"/>
              <a:defRPr/>
            </a:pPr>
            <a:r>
              <a:rPr lang="bg-BG" sz="1000" b="1" dirty="0" smtClean="0">
                <a:ln w="0"/>
                <a:solidFill>
                  <a:schemeClr val="accent2">
                    <a:lumMod val="2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layfair Display" panose="020B0604020202020204" charset="-52"/>
                <a:ea typeface="Inria Serif"/>
                <a:cs typeface="Inria Serif"/>
                <a:sym typeface="Inria Serif"/>
              </a:rPr>
              <a:t>ВЪЗМОЖНОСТИ</a:t>
            </a:r>
          </a:p>
          <a:p>
            <a:pPr lvl="0" algn="ctr">
              <a:buClr>
                <a:srgbClr val="756F6F"/>
              </a:buClr>
              <a:buSzPts val="1100"/>
              <a:defRPr/>
            </a:pPr>
            <a:endParaRPr lang="bg-BG" sz="1000" dirty="0">
              <a:ln w="0"/>
              <a:solidFill>
                <a:schemeClr val="accent2">
                  <a:lumMod val="2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Playfair Display" panose="020B0604020202020204" charset="-52"/>
              <a:ea typeface="Inria Serif"/>
              <a:cs typeface="Inria Serif"/>
              <a:sym typeface="Inria Serif"/>
            </a:endParaRPr>
          </a:p>
          <a:p>
            <a:pPr marL="171450" lvl="0" indent="-171450" algn="just">
              <a:buClr>
                <a:srgbClr val="756F6F"/>
              </a:buClr>
              <a:buSzPts val="1100"/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Увеличаване на количествата разделно събрани, масово разпространени -отпадъци от опаковки;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9949" y="2025470"/>
            <a:ext cx="2938649" cy="458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Нисък процент обхванати генератори на хранителни отпадъци</a:t>
            </a:r>
            <a:r>
              <a:rPr lang="ru-RU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.</a:t>
            </a:r>
            <a:endParaRPr lang="en-GB" dirty="0">
              <a:solidFill>
                <a:schemeClr val="accent2">
                  <a:lumMod val="25000"/>
                </a:schemeClr>
              </a:solidFill>
              <a:latin typeface="Playfair Display" panose="020B060402020202020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2363" y="3538347"/>
            <a:ext cx="354880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Clr>
                <a:srgbClr val="756F6F"/>
              </a:buClr>
              <a:buSzPts val="1100"/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Гражданите изхвърлят ЕГО, като не спазват утвърдения график и места за изхвърляне на ЕГО</a:t>
            </a:r>
          </a:p>
          <a:p>
            <a:pPr lvl="0" algn="just">
              <a:buClr>
                <a:srgbClr val="756F6F"/>
              </a:buClr>
              <a:buSzPts val="1100"/>
              <a:defRPr/>
            </a:pPr>
            <a:endParaRPr lang="ru-RU" sz="900" dirty="0">
              <a:ln w="0"/>
              <a:solidFill>
                <a:schemeClr val="accent2">
                  <a:lumMod val="25000"/>
                </a:schemeClr>
              </a:solidFill>
              <a:latin typeface="Playfair Display" panose="020B0604020202020204" charset="-52"/>
              <a:ea typeface="Inria Serif"/>
              <a:cs typeface="Calibri" panose="020F0502020204030204" pitchFamily="34" charset="0"/>
              <a:sym typeface="Inria Serif"/>
            </a:endParaRPr>
          </a:p>
          <a:p>
            <a:pPr marL="171450" lvl="0" indent="-171450" algn="just">
              <a:buClr>
                <a:srgbClr val="756F6F"/>
              </a:buClr>
              <a:buSzPts val="1100"/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Гражданите не изхвърлят разделно отпадъците, като смесват потоците;</a:t>
            </a:r>
          </a:p>
          <a:p>
            <a:pPr lvl="0" algn="just">
              <a:buClr>
                <a:srgbClr val="756F6F"/>
              </a:buClr>
              <a:buSzPts val="1100"/>
              <a:defRPr/>
            </a:pPr>
            <a:endParaRPr lang="ru-RU" sz="900" dirty="0">
              <a:ln w="0"/>
              <a:solidFill>
                <a:schemeClr val="accent2">
                  <a:lumMod val="25000"/>
                </a:schemeClr>
              </a:solidFill>
              <a:latin typeface="Playfair Display" panose="020B0604020202020204" charset="-52"/>
              <a:ea typeface="Inria Serif"/>
              <a:cs typeface="Calibri" panose="020F0502020204030204" pitchFamily="34" charset="0"/>
              <a:sym typeface="Inria Serif"/>
            </a:endParaRPr>
          </a:p>
          <a:p>
            <a:pPr marL="171450" lvl="0" indent="-171450" algn="just">
              <a:buClr>
                <a:srgbClr val="756F6F"/>
              </a:buClr>
              <a:buSzPts val="1100"/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Такса битови отпадъци на база принципа „замърсителя плаща“ ще наложи увеличение на таксата за гражданите и може да доведе до  по-ниска събираемост</a:t>
            </a:r>
            <a:endParaRPr lang="en-GB" sz="900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8141" y="645469"/>
            <a:ext cx="42133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bg-BG" sz="1000" b="1" dirty="0" smtClean="0">
                <a:ln w="0"/>
                <a:solidFill>
                  <a:schemeClr val="accent2">
                    <a:lumMod val="2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layfair Display" panose="020B0604020202020204" charset="-52"/>
                <a:ea typeface="Inria Serif"/>
                <a:cs typeface="Inria Serif"/>
                <a:sym typeface="Inria Serif"/>
              </a:rPr>
              <a:t>СИЛНИ СТРАНИ</a:t>
            </a:r>
            <a:endParaRPr lang="en-US" sz="1000" b="1" dirty="0" smtClean="0">
              <a:ln w="0"/>
              <a:solidFill>
                <a:schemeClr val="accent2">
                  <a:lumMod val="2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Playfair Display" panose="020B0604020202020204" charset="-52"/>
              <a:ea typeface="Inria Serif"/>
              <a:cs typeface="Inria Serif"/>
              <a:sym typeface="Inria Serif"/>
            </a:endParaRPr>
          </a:p>
          <a:p>
            <a:pPr lvl="0">
              <a:defRPr/>
            </a:pPr>
            <a:endParaRPr lang="en-US" sz="900" dirty="0">
              <a:ln w="0"/>
              <a:solidFill>
                <a:srgbClr val="756F6F"/>
              </a:solidFill>
              <a:latin typeface="Playfair Display" panose="020B0604020202020204" charset="-52"/>
              <a:ea typeface="Inria Serif"/>
              <a:cs typeface="Calibri" panose="020F0502020204030204" pitchFamily="34" charset="0"/>
              <a:sym typeface="Inria Serif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rgbClr val="756F6F">
                    <a:lumMod val="50000"/>
                  </a:srgb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СО е предприела всички необходими действия за закриване и рекултивация на общинските депа за отпадъци с преустановена експлоатация.</a:t>
            </a:r>
          </a:p>
          <a:p>
            <a:pPr lvl="0">
              <a:defRPr/>
            </a:pPr>
            <a:endParaRPr lang="en-US" sz="900" dirty="0">
              <a:ln w="0"/>
              <a:solidFill>
                <a:srgbClr val="756F6F">
                  <a:lumMod val="50000"/>
                </a:srgbClr>
              </a:solidFill>
              <a:latin typeface="Playfair Display" panose="020B0604020202020204" charset="-52"/>
              <a:ea typeface="Inria Serif"/>
              <a:cs typeface="Calibri" panose="020F0502020204030204" pitchFamily="34" charset="0"/>
              <a:sym typeface="Inria Serif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rgbClr val="756F6F">
                    <a:lumMod val="50000"/>
                  </a:srgb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Столична община </a:t>
            </a:r>
            <a:r>
              <a:rPr lang="bg-BG" sz="900" dirty="0">
                <a:ln w="0"/>
                <a:solidFill>
                  <a:srgbClr val="756F6F">
                    <a:lumMod val="50000"/>
                  </a:srgb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има </a:t>
            </a:r>
            <a:r>
              <a:rPr lang="ru-RU" sz="900" dirty="0">
                <a:ln w="0"/>
                <a:solidFill>
                  <a:srgbClr val="756F6F">
                    <a:lumMod val="50000"/>
                  </a:srgb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системи за разделно събиране, транспортиране, рециклиране и оползотворяване на отпадъци от опаковки, излязло от употреба електрическо и електронно оборудване, негодни за употреба батерии и акумулатори и др</a:t>
            </a:r>
            <a:r>
              <a:rPr lang="ru-RU" sz="900" dirty="0" smtClean="0">
                <a:ln w="0"/>
                <a:solidFill>
                  <a:srgbClr val="756F6F">
                    <a:lumMod val="50000"/>
                  </a:srgb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.</a:t>
            </a:r>
            <a:endParaRPr lang="ru-RU" sz="900" dirty="0">
              <a:ln w="0"/>
              <a:solidFill>
                <a:srgbClr val="756F6F">
                  <a:lumMod val="50000"/>
                </a:srgbClr>
              </a:solidFill>
              <a:latin typeface="Playfair Display" panose="020B0604020202020204" charset="-52"/>
              <a:ea typeface="Inria Serif"/>
              <a:cs typeface="Calibri" panose="020F0502020204030204" pitchFamily="34" charset="0"/>
              <a:sym typeface="Inria Serif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9634" y="2099456"/>
            <a:ext cx="325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rgbClr val="756F6F">
                    <a:lumMod val="50000"/>
                  </a:srgb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Функционира организирана система за разделно събиране на опасни битови отпадъци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670" y="3422353"/>
            <a:ext cx="4023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Clr>
                <a:srgbClr val="756F6F"/>
              </a:buClr>
              <a:buSzPts val="1100"/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Създаване на центрове за повторна употреба, подготовка за повторна употреба и/или създаване на площадки за разделно събрани отпадъци.</a:t>
            </a:r>
          </a:p>
          <a:p>
            <a:pPr marL="171450" lvl="0" indent="-171450" algn="just">
              <a:buClr>
                <a:srgbClr val="756F6F"/>
              </a:buClr>
              <a:buSzPts val="1100"/>
              <a:buFont typeface="Wingdings" panose="05000000000000000000" pitchFamily="2" charset="2"/>
              <a:buChar char="ü"/>
              <a:defRPr/>
            </a:pPr>
            <a:endParaRPr lang="ru-RU" sz="900" dirty="0">
              <a:ln w="0"/>
              <a:solidFill>
                <a:schemeClr val="accent2">
                  <a:lumMod val="25000"/>
                </a:schemeClr>
              </a:solidFill>
              <a:latin typeface="Playfair Display" panose="020B0604020202020204" charset="-52"/>
              <a:ea typeface="Inria Serif"/>
              <a:cs typeface="Calibri" panose="020F0502020204030204" pitchFamily="34" charset="0"/>
              <a:sym typeface="Inria Serif"/>
            </a:endParaRPr>
          </a:p>
          <a:p>
            <a:pPr marL="171450" lvl="0" indent="-171450" algn="just">
              <a:buClr>
                <a:srgbClr val="756F6F"/>
              </a:buClr>
              <a:buSzPts val="1100"/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Изграждане/обособяване на мобилни пунктове за безвъзмездно предаване на разделно събрани отпадъци от домакинствата;</a:t>
            </a:r>
          </a:p>
          <a:p>
            <a:pPr marL="171450" lvl="0" indent="-171450" algn="just">
              <a:buClr>
                <a:srgbClr val="756F6F"/>
              </a:buClr>
              <a:buSzPts val="1100"/>
              <a:buFont typeface="Wingdings" panose="05000000000000000000" pitchFamily="2" charset="2"/>
              <a:buChar char="ü"/>
              <a:defRPr/>
            </a:pPr>
            <a:endParaRPr lang="ru-RU" sz="900" dirty="0">
              <a:ln w="0"/>
              <a:solidFill>
                <a:schemeClr val="accent2">
                  <a:lumMod val="25000"/>
                </a:schemeClr>
              </a:solidFill>
              <a:latin typeface="Playfair Display" panose="020B0604020202020204" charset="-52"/>
              <a:ea typeface="Inria Serif"/>
              <a:cs typeface="Calibri" panose="020F0502020204030204" pitchFamily="34" charset="0"/>
              <a:sym typeface="Inria Serif"/>
            </a:endParaRPr>
          </a:p>
          <a:p>
            <a:pPr marL="171450" lvl="0" indent="-171450" algn="just">
              <a:buClr>
                <a:srgbClr val="756F6F"/>
              </a:buClr>
              <a:buSzPts val="1100"/>
              <a:buFont typeface="Wingdings" panose="05000000000000000000" pitchFamily="2" charset="2"/>
              <a:buChar char="ü"/>
              <a:defRPr/>
            </a:pPr>
            <a:r>
              <a:rPr lang="ru-RU" sz="900" dirty="0">
                <a:ln w="0"/>
                <a:solidFill>
                  <a:schemeClr val="accent2">
                    <a:lumMod val="25000"/>
                  </a:schemeClr>
                </a:solidFill>
                <a:latin typeface="Playfair Display" panose="020B0604020202020204" charset="-52"/>
                <a:ea typeface="Inria Serif"/>
                <a:cs typeface="Calibri" panose="020F0502020204030204" pitchFamily="34" charset="0"/>
                <a:sym typeface="Inria Serif"/>
              </a:rPr>
              <a:t>Предоставяне на съдове за домашно компостиране (компостери).</a:t>
            </a:r>
          </a:p>
        </p:txBody>
      </p:sp>
    </p:spTree>
    <p:extLst>
      <p:ext uri="{BB962C8B-B14F-4D97-AF65-F5344CB8AC3E}">
        <p14:creationId xmlns:p14="http://schemas.microsoft.com/office/powerpoint/2010/main" val="10714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211985" y="1529732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9479" y="1353740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ЦЕЛИ НА ПРОГРАМАТА ЗА УПРАВЛЕНИЕ НА ОТПАДЪЦИТЕ НА СТОЛИЧНА ОБЩИНА </a:t>
            </a:r>
            <a:endParaRPr lang="ru-RU" sz="2400" dirty="0"/>
          </a:p>
        </p:txBody>
      </p:sp>
      <p:grpSp>
        <p:nvGrpSpPr>
          <p:cNvPr id="5" name="Google Shape;1231;p50"/>
          <p:cNvGrpSpPr/>
          <p:nvPr/>
        </p:nvGrpSpPr>
        <p:grpSpPr>
          <a:xfrm>
            <a:off x="371217" y="3716755"/>
            <a:ext cx="827153" cy="945863"/>
            <a:chOff x="9901824" y="937343"/>
            <a:chExt cx="744273" cy="793950"/>
          </a:xfrm>
        </p:grpSpPr>
        <p:grpSp>
          <p:nvGrpSpPr>
            <p:cNvPr id="6" name="Google Shape;1232;p50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13" name="Google Shape;1233;p50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234;p50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235;p50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236;p50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237;p50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38;p50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239;p50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240;p50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241;p50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242;p50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" name="Google Shape;1243;p50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44;p50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45;p50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46;p50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47;p50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48;p50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1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EDF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g1c1439504ed_2_96"/>
          <p:cNvGrpSpPr/>
          <p:nvPr/>
        </p:nvGrpSpPr>
        <p:grpSpPr>
          <a:xfrm>
            <a:off x="314081" y="1473096"/>
            <a:ext cx="8515842" cy="3153583"/>
            <a:chOff x="18758" y="0"/>
            <a:chExt cx="22708913" cy="8409554"/>
          </a:xfrm>
        </p:grpSpPr>
        <p:grpSp>
          <p:nvGrpSpPr>
            <p:cNvPr id="471" name="Google Shape;471;g1c1439504ed_2_96"/>
            <p:cNvGrpSpPr/>
            <p:nvPr/>
          </p:nvGrpSpPr>
          <p:grpSpPr>
            <a:xfrm>
              <a:off x="18758" y="0"/>
              <a:ext cx="8372028" cy="8409554"/>
              <a:chOff x="1813" y="0"/>
              <a:chExt cx="809173" cy="812800"/>
            </a:xfrm>
          </p:grpSpPr>
          <p:sp>
            <p:nvSpPr>
              <p:cNvPr id="472" name="Google Shape;472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defTabSz="457200"/>
                <a:endParaRPr sz="700"/>
              </a:p>
            </p:txBody>
          </p:sp>
          <p:sp>
            <p:nvSpPr>
              <p:cNvPr id="473" name="Google Shape;473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 defTabSz="457200">
                  <a:lnSpc>
                    <a:spcPct val="186611"/>
                  </a:lnSpc>
                </a:pP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g1c1439504ed_2_96"/>
            <p:cNvGrpSpPr/>
            <p:nvPr/>
          </p:nvGrpSpPr>
          <p:grpSpPr>
            <a:xfrm>
              <a:off x="7187200" y="0"/>
              <a:ext cx="8372028" cy="8409554"/>
              <a:chOff x="1813" y="0"/>
              <a:chExt cx="809173" cy="812800"/>
            </a:xfrm>
          </p:grpSpPr>
          <p:sp>
            <p:nvSpPr>
              <p:cNvPr id="475" name="Google Shape;475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defTabSz="457200"/>
                <a:endParaRPr sz="700"/>
              </a:p>
            </p:txBody>
          </p:sp>
          <p:sp>
            <p:nvSpPr>
              <p:cNvPr id="476" name="Google Shape;476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 defTabSz="457200">
                  <a:lnSpc>
                    <a:spcPct val="186611"/>
                  </a:lnSpc>
                </a:pP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" name="Google Shape;477;g1c1439504ed_2_96"/>
            <p:cNvGrpSpPr/>
            <p:nvPr/>
          </p:nvGrpSpPr>
          <p:grpSpPr>
            <a:xfrm>
              <a:off x="14355643" y="0"/>
              <a:ext cx="8372028" cy="8409554"/>
              <a:chOff x="1813" y="0"/>
              <a:chExt cx="809173" cy="812800"/>
            </a:xfrm>
          </p:grpSpPr>
          <p:sp>
            <p:nvSpPr>
              <p:cNvPr id="478" name="Google Shape;478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defTabSz="457200"/>
                <a:endParaRPr sz="700"/>
              </a:p>
            </p:txBody>
          </p:sp>
          <p:sp>
            <p:nvSpPr>
              <p:cNvPr id="479" name="Google Shape;479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 defTabSz="457200">
                  <a:lnSpc>
                    <a:spcPct val="186611"/>
                  </a:lnSpc>
                </a:pP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" name="Google Shape;433;g1c1439504ed_0_367"/>
          <p:cNvSpPr txBox="1"/>
          <p:nvPr/>
        </p:nvSpPr>
        <p:spPr>
          <a:xfrm>
            <a:off x="602695" y="305379"/>
            <a:ext cx="8112489" cy="64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6000"/>
              </a:lnSpc>
            </a:pPr>
            <a:r>
              <a:rPr lang="ru-RU" sz="1200" b="1" dirty="0" smtClean="0">
                <a:latin typeface="Playfair Display" panose="020B0604020202020204" charset="-52"/>
              </a:rPr>
              <a:t>ГЕНЕРАЛНА </a:t>
            </a:r>
            <a:r>
              <a:rPr lang="bg-BG" sz="1200" b="1" dirty="0" smtClean="0">
                <a:latin typeface="Playfair Display" panose="020B0604020202020204" charset="-52"/>
              </a:rPr>
              <a:t>СТРАТЕГИЧЕСКА </a:t>
            </a:r>
            <a:r>
              <a:rPr lang="ru-RU" sz="1200" b="1" dirty="0" smtClean="0">
                <a:latin typeface="Playfair Display" panose="020B0604020202020204" charset="-52"/>
              </a:rPr>
              <a:t>ЦЕЛ: </a:t>
            </a:r>
            <a:endParaRPr lang="en-US" sz="1200" b="1" dirty="0" smtClean="0">
              <a:latin typeface="Playfair Display" panose="020B0604020202020204" charset="-52"/>
            </a:endParaRPr>
          </a:p>
          <a:p>
            <a:pPr algn="ctr" defTabSz="457200">
              <a:lnSpc>
                <a:spcPct val="116000"/>
              </a:lnSpc>
            </a:pPr>
            <a:r>
              <a:rPr lang="ru-RU" sz="1200" dirty="0" smtClean="0">
                <a:latin typeface="Playfair Display" panose="020B0604020202020204" charset="-52"/>
              </a:rPr>
              <a:t>„</a:t>
            </a:r>
            <a:r>
              <a:rPr lang="ru-RU" sz="1200" dirty="0" smtClean="0">
                <a:solidFill>
                  <a:schemeClr val="tx1"/>
                </a:solidFill>
                <a:latin typeface="Playfair Display" panose="020B0604020202020204" charset="-52"/>
              </a:rPr>
              <a:t>НАСЕЛЕНИЕ И БИЗНЕС НА СТОЛИЧНА ОБЩИНА, КОИТО ПОДОБРЯВАТ ПРИЛАГАНЕТО НА  ЙЕРАРХИЯТА НА УПРАВЛЕНИЕ НА ОТПАДЪЦИТЕ ВЪВ ВСИЧКИ ПРОЦЕСИ И НИВА“</a:t>
            </a:r>
            <a:endParaRPr lang="ru-RU" sz="1200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16" name="Google Shape;438;g1c1439504ed_0_367"/>
          <p:cNvSpPr txBox="1"/>
          <p:nvPr/>
        </p:nvSpPr>
        <p:spPr>
          <a:xfrm>
            <a:off x="508875" y="2068821"/>
            <a:ext cx="274953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 defTabSz="457200"/>
            <a:r>
              <a:rPr lang="bg-BG" sz="1050" b="1" dirty="0" smtClean="0">
                <a:solidFill>
                  <a:srgbClr val="2E3F42"/>
                </a:solidFill>
                <a:latin typeface="Playfair Display" panose="020B0604020202020204" charset="-52"/>
                <a:cs typeface="Cormorant Garamond"/>
                <a:sym typeface="Cormorant Garamond"/>
              </a:rPr>
              <a:t>СТРАТЕГИЧЕСКА ЦЕЛ </a:t>
            </a:r>
            <a:r>
              <a:rPr lang="bg-BG" b="1" dirty="0" smtClean="0">
                <a:solidFill>
                  <a:srgbClr val="2E3F42"/>
                </a:solidFill>
                <a:latin typeface="Playfair Display" panose="020B0604020202020204" charset="-52"/>
                <a:cs typeface="Cormorant Garamond"/>
                <a:sym typeface="Cormorant Garamond"/>
              </a:rPr>
              <a:t>1</a:t>
            </a:r>
            <a:endParaRPr dirty="0">
              <a:latin typeface="Playfair Display" panose="020B0604020202020204" charset="-52"/>
            </a:endParaRPr>
          </a:p>
        </p:txBody>
      </p:sp>
      <p:sp>
        <p:nvSpPr>
          <p:cNvPr id="17" name="Google Shape;435;g1c1439504ed_0_367"/>
          <p:cNvSpPr txBox="1"/>
          <p:nvPr/>
        </p:nvSpPr>
        <p:spPr>
          <a:xfrm>
            <a:off x="3426002" y="2068821"/>
            <a:ext cx="2292000" cy="24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6004"/>
              </a:lnSpc>
            </a:pPr>
            <a:r>
              <a:rPr lang="bg-BG" sz="1050" b="1" dirty="0" smtClean="0">
                <a:solidFill>
                  <a:srgbClr val="2E3F42"/>
                </a:solidFill>
                <a:latin typeface="Playfair Display" panose="020B0604020202020204" charset="-52"/>
                <a:cs typeface="Cormorant Garamond"/>
                <a:sym typeface="Cormorant Garamond"/>
              </a:rPr>
              <a:t>СТРАТЕГИЧЕСКА ЦЕЛ </a:t>
            </a:r>
            <a:r>
              <a:rPr lang="bg-BG" b="1" dirty="0" smtClean="0">
                <a:solidFill>
                  <a:srgbClr val="2E3F42"/>
                </a:solidFill>
                <a:latin typeface="Playfair Display" panose="020B0604020202020204" charset="-52"/>
                <a:cs typeface="Cormorant Garamond"/>
                <a:sym typeface="Cormorant Garamond"/>
              </a:rPr>
              <a:t>2</a:t>
            </a:r>
            <a:endParaRPr dirty="0">
              <a:latin typeface="Playfair Display" panose="020B0604020202020204" charset="-52"/>
            </a:endParaRPr>
          </a:p>
        </p:txBody>
      </p:sp>
      <p:sp>
        <p:nvSpPr>
          <p:cNvPr id="18" name="Google Shape;441;g1c1439504ed_0_367"/>
          <p:cNvSpPr txBox="1"/>
          <p:nvPr/>
        </p:nvSpPr>
        <p:spPr>
          <a:xfrm>
            <a:off x="6276898" y="2068821"/>
            <a:ext cx="2292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/>
            <a:r>
              <a:rPr lang="bg-BG" sz="1050" b="1" dirty="0" smtClean="0">
                <a:solidFill>
                  <a:srgbClr val="2E3F42"/>
                </a:solidFill>
                <a:latin typeface="Playfair Display" panose="020B0604020202020204" charset="-52"/>
                <a:cs typeface="Cormorant Garamond"/>
                <a:sym typeface="Cormorant Garamond"/>
              </a:rPr>
              <a:t>СТРАТЕГИЧЕСКА ЦЕЛ </a:t>
            </a:r>
            <a:r>
              <a:rPr lang="bg-BG" b="1" dirty="0" smtClean="0">
                <a:solidFill>
                  <a:srgbClr val="2E3F42"/>
                </a:solidFill>
                <a:latin typeface="Playfair Display" panose="020B0604020202020204" charset="-52"/>
                <a:cs typeface="Cormorant Garamond"/>
                <a:sym typeface="Cormorant Garamond"/>
              </a:rPr>
              <a:t>3</a:t>
            </a:r>
            <a:endParaRPr dirty="0">
              <a:latin typeface="Playfair Display" panose="020B0604020202020204" charset="-52"/>
            </a:endParaRPr>
          </a:p>
        </p:txBody>
      </p:sp>
      <p:sp>
        <p:nvSpPr>
          <p:cNvPr id="19" name="Google Shape;439;g1c1439504ed_0_367"/>
          <p:cNvSpPr txBox="1"/>
          <p:nvPr/>
        </p:nvSpPr>
        <p:spPr>
          <a:xfrm>
            <a:off x="737643" y="2639766"/>
            <a:ext cx="2292000" cy="1167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38000"/>
              </a:lnSpc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Playfair Display" panose="020B0604020202020204" charset="-52"/>
              </a:rPr>
              <a:t>Намаляване на вредното въздействие на отпадъците чрез предотвратяване образуването им и насърчаване на повторното им </a:t>
            </a: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Playfair Display" panose="020B0604020202020204" charset="-52"/>
              </a:rPr>
              <a:t>използване.</a:t>
            </a:r>
            <a:endParaRPr sz="1100" dirty="0">
              <a:solidFill>
                <a:schemeClr val="bg2">
                  <a:lumMod val="50000"/>
                </a:schemeClr>
              </a:solidFill>
              <a:latin typeface="Playfair Display" panose="020B0604020202020204" charset="-52"/>
            </a:endParaRPr>
          </a:p>
        </p:txBody>
      </p:sp>
      <p:sp>
        <p:nvSpPr>
          <p:cNvPr id="20" name="Google Shape;436;g1c1439504ed_0_367"/>
          <p:cNvSpPr txBox="1"/>
          <p:nvPr/>
        </p:nvSpPr>
        <p:spPr>
          <a:xfrm>
            <a:off x="3486040" y="2745681"/>
            <a:ext cx="2292000" cy="700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38000"/>
              </a:lnSpc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Playfair Display" panose="020B0604020202020204" charset="-52"/>
              </a:rPr>
              <a:t>Увеличаване на количествата на рециклираните и оползотворени </a:t>
            </a: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Playfair Display" panose="020B0604020202020204" charset="-52"/>
              </a:rPr>
              <a:t>отпадъци.</a:t>
            </a:r>
            <a:endParaRPr sz="1100" dirty="0">
              <a:solidFill>
                <a:schemeClr val="bg2">
                  <a:lumMod val="50000"/>
                </a:schemeClr>
              </a:solidFill>
              <a:latin typeface="Playfair Display" panose="020B0604020202020204" charset="-52"/>
            </a:endParaRPr>
          </a:p>
        </p:txBody>
      </p:sp>
      <p:sp>
        <p:nvSpPr>
          <p:cNvPr id="21" name="Google Shape;442;g1c1439504ed_0_367"/>
          <p:cNvSpPr txBox="1"/>
          <p:nvPr/>
        </p:nvSpPr>
        <p:spPr>
          <a:xfrm>
            <a:off x="6141757" y="2769122"/>
            <a:ext cx="2443747" cy="71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38000"/>
              </a:lnSpc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Playfair Display" panose="020B0604020202020204" charset="-52"/>
                <a:ea typeface="Lato"/>
                <a:cs typeface="Lato"/>
                <a:sym typeface="Lato"/>
              </a:rPr>
              <a:t>Намаляване на количествата и на риска от депонираните битови </a:t>
            </a: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Playfair Display" panose="020B0604020202020204" charset="-52"/>
                <a:ea typeface="Lato"/>
                <a:cs typeface="Lato"/>
                <a:sym typeface="Lato"/>
              </a:rPr>
              <a:t>отпадъци.</a:t>
            </a:r>
            <a:endParaRPr sz="1100" dirty="0">
              <a:solidFill>
                <a:schemeClr val="bg2">
                  <a:lumMod val="50000"/>
                </a:schemeClr>
              </a:solidFill>
              <a:latin typeface="Playfair Displ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3222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207" t="5278" r="25704" b="33281"/>
          <a:stretch/>
        </p:blipFill>
        <p:spPr>
          <a:xfrm>
            <a:off x="0" y="1159329"/>
            <a:ext cx="9144000" cy="2770414"/>
          </a:xfrm>
          <a:prstGeom prst="rect">
            <a:avLst/>
          </a:prstGeom>
        </p:spPr>
      </p:pic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1621970" y="1412422"/>
            <a:ext cx="6281057" cy="113211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663300"/>
                </a:solidFill>
              </a:rPr>
              <a:t>ПРОГРАМИ С МЕРКИ ЗА ДОСТИГАНЕ НА ЦЕЛИТЕ </a:t>
            </a:r>
            <a:endParaRPr lang="ru-RU" sz="24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9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333537" y="1594966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chemeClr val="lt1"/>
                </a:solidFill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1</a:t>
            </a:r>
            <a:endParaRPr sz="9600" b="1" dirty="0">
              <a:solidFill>
                <a:schemeClr val="lt1"/>
              </a:solidFill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3"/>
            <a:ext cx="4746000" cy="6001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bg-BG" sz="1600" b="1" dirty="0" smtClean="0">
                <a:latin typeface="Playfair Display Regular" panose="020B0604020202020204" charset="-52"/>
              </a:rPr>
              <a:t>Анализ на битови отпадъци (БО), строителни отпадъци (СО) и утайки от ПСОВ на територията на Столична община </a:t>
            </a:r>
            <a:endParaRPr sz="1600" b="1" dirty="0">
              <a:latin typeface="Playfair Display Regular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 rot="-5400000">
            <a:off x="-570204" y="579228"/>
            <a:ext cx="1512568" cy="372160"/>
            <a:chOff x="0" y="0"/>
            <a:chExt cx="796743" cy="2330283"/>
          </a:xfrm>
          <a:solidFill>
            <a:schemeClr val="bg2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0" y="490538"/>
            <a:ext cx="2584183" cy="0"/>
          </a:xfrm>
          <a:prstGeom prst="line">
            <a:avLst/>
          </a:prstGeom>
          <a:ln w="47625" cap="flat">
            <a:solidFill>
              <a:schemeClr val="bg2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0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771841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0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771841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0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8771841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0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5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8771841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7" name="TextBox 5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353454" y="238158"/>
            <a:ext cx="503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dirty="0">
                <a:solidFill>
                  <a:schemeClr val="tx2">
                    <a:lumMod val="50000"/>
                  </a:schemeClr>
                </a:solidFill>
                <a:latin typeface="Playfair Display" panose="020B0604020202020204" charset="-52"/>
              </a:rPr>
              <a:t>ПОДПРОГРАМА ЗА ПРЕДОТВРАТЯВАНЕ ОБРАЗУВАНЕТО НА ОТПАДЪЦИ</a:t>
            </a:r>
            <a:endParaRPr lang="en-GB" b="1" dirty="0">
              <a:solidFill>
                <a:schemeClr val="tx2">
                  <a:lumMod val="50000"/>
                </a:schemeClr>
              </a:solidFill>
              <a:latin typeface="Playfair Display" panose="020B0604020202020204" charset="-5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9081" y="1052920"/>
            <a:ext cx="8400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Playfair Display" panose="020B0604020202020204" charset="-52"/>
              </a:rPr>
              <a:t>O</a:t>
            </a:r>
            <a:r>
              <a:rPr lang="bg-BG" sz="1100" dirty="0" smtClean="0">
                <a:latin typeface="Playfair Display" panose="020B0604020202020204" charset="-52"/>
              </a:rPr>
              <a:t>бщо 26 мерки, от които: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100" dirty="0" smtClean="0">
                <a:latin typeface="Playfair Display" panose="020B0604020202020204" charset="-52"/>
              </a:rPr>
              <a:t>Инвестиционни мерки: 9 бр.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100" dirty="0" smtClean="0">
                <a:latin typeface="Playfair Display" panose="020B0604020202020204" charset="-52"/>
              </a:rPr>
              <a:t>Информационни мерки: 7 бр.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100" dirty="0">
                <a:latin typeface="Playfair Display" panose="020B0604020202020204" charset="-52"/>
              </a:rPr>
              <a:t>А</a:t>
            </a:r>
            <a:r>
              <a:rPr lang="bg-BG" sz="1100" dirty="0" smtClean="0">
                <a:latin typeface="Playfair Display" panose="020B0604020202020204" charset="-52"/>
              </a:rPr>
              <a:t>дминистративни мерки: 10 бр.   </a:t>
            </a:r>
            <a:endParaRPr lang="en-GB" sz="1100" dirty="0">
              <a:latin typeface="Playfair Display" panose="020B0604020202020204" charset="-5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49071" y="2101318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ИНФОРМАЦИОННИ МЕРКИ</a:t>
            </a:r>
            <a:r>
              <a:rPr lang="bg-BG" sz="1000" dirty="0" smtClean="0">
                <a:solidFill>
                  <a:schemeClr val="tx1"/>
                </a:solidFill>
                <a:latin typeface="Playfair Display" panose="020B0604020202020204" charset="-52"/>
              </a:rPr>
              <a:t>:</a:t>
            </a:r>
            <a:endParaRPr lang="en-GB" sz="1000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59356" y="1748818"/>
            <a:ext cx="2161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АДМИНИСТРАТИВНИ МЕРКИ:</a:t>
            </a:r>
            <a:endParaRPr lang="en-GB" sz="1000" b="1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22502" y="978639"/>
            <a:ext cx="2012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ИНВЕСТИЦИОННИ МЕРКИ:</a:t>
            </a:r>
            <a:endParaRPr lang="en-GB" sz="1000" b="1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70881" y="2403979"/>
            <a:ext cx="2418981" cy="55899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bg-BG" sz="1000" dirty="0" smtClean="0">
                <a:latin typeface="Playfair Display" panose="020B0604020202020204" charset="-52"/>
              </a:rPr>
              <a:t>1. </a:t>
            </a:r>
          </a:p>
          <a:p>
            <a:r>
              <a:rPr lang="bg-BG" sz="1000" dirty="0" smtClean="0">
                <a:latin typeface="Playfair Display" panose="020B0604020202020204" charset="-52"/>
              </a:rPr>
              <a:t>Организиране на информационни кампании</a:t>
            </a:r>
            <a:r>
              <a:rPr lang="ru-RU" sz="1000" dirty="0" smtClean="0">
                <a:latin typeface="Playfair Display" panose="020B0604020202020204" charset="-52"/>
              </a:rPr>
              <a:t>/семинари/работни </a:t>
            </a:r>
            <a:r>
              <a:rPr lang="ru-RU" sz="1000" dirty="0">
                <a:latin typeface="Playfair Display" panose="020B0604020202020204" charset="-52"/>
              </a:rPr>
              <a:t>групи; фестивали, медийни </a:t>
            </a:r>
            <a:r>
              <a:rPr lang="ru-RU" sz="1000" dirty="0" smtClean="0">
                <a:latin typeface="Playfair Display" panose="020B0604020202020204" charset="-52"/>
              </a:rPr>
              <a:t>събития </a:t>
            </a:r>
            <a:r>
              <a:rPr lang="bg-BG" sz="1000" dirty="0" smtClean="0">
                <a:latin typeface="Playfair Display" panose="020B0604020202020204" charset="-52"/>
              </a:rPr>
              <a:t> сред население, бизнес, училища  и др.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70881" y="3270727"/>
            <a:ext cx="2418981" cy="55899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GB" sz="1000" dirty="0">
                <a:latin typeface="Playfair Display" panose="020B0604020202020204" charset="-52"/>
              </a:rPr>
              <a:t>2</a:t>
            </a:r>
            <a:r>
              <a:rPr lang="bg-BG" sz="1000" dirty="0" smtClean="0">
                <a:latin typeface="Playfair Display" panose="020B0604020202020204" charset="-52"/>
              </a:rPr>
              <a:t>. 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Организиране на кампании/базари </a:t>
            </a:r>
            <a:r>
              <a:rPr lang="ru-RU" sz="1000" dirty="0">
                <a:latin typeface="Playfair Display" panose="020B0604020202020204" charset="-52"/>
              </a:rPr>
              <a:t>за размяна/събиране на </a:t>
            </a:r>
            <a:r>
              <a:rPr lang="ru-RU" sz="1000" dirty="0" smtClean="0">
                <a:latin typeface="Playfair Display" panose="020B0604020202020204" charset="-52"/>
              </a:rPr>
              <a:t>дрехи, </a:t>
            </a:r>
            <a:r>
              <a:rPr lang="bg-BG" sz="1000" dirty="0" smtClean="0">
                <a:latin typeface="Playfair Display" panose="020B0604020202020204" charset="-52"/>
              </a:rPr>
              <a:t>хартия</a:t>
            </a:r>
            <a:r>
              <a:rPr lang="ru-RU" sz="1000" dirty="0" smtClean="0">
                <a:latin typeface="Playfair Display" panose="020B0604020202020204" charset="-52"/>
              </a:rPr>
              <a:t> </a:t>
            </a:r>
            <a:r>
              <a:rPr lang="ru-RU" sz="1000" dirty="0">
                <a:latin typeface="Playfair Display" panose="020B0604020202020204" charset="-52"/>
              </a:rPr>
              <a:t>и др.</a:t>
            </a:r>
          </a:p>
          <a:p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0926" y="4007625"/>
            <a:ext cx="2348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000" dirty="0" smtClean="0">
                <a:latin typeface="Playfair Display" panose="020B0604020202020204" charset="-52"/>
              </a:rPr>
              <a:t>3. </a:t>
            </a:r>
          </a:p>
          <a:p>
            <a:r>
              <a:rPr lang="bg-BG" sz="1000" dirty="0" smtClean="0">
                <a:latin typeface="Playfair Display" panose="020B0604020202020204" charset="-52"/>
              </a:rPr>
              <a:t>Сътрудничество с НПО и др. 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359356" y="2035302"/>
            <a:ext cx="2418981" cy="55899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/>
            <a:r>
              <a:rPr lang="bg-BG" sz="1000" dirty="0" smtClean="0">
                <a:latin typeface="Playfair Display" panose="020B0604020202020204" charset="-52"/>
              </a:rPr>
              <a:t>1. </a:t>
            </a:r>
          </a:p>
          <a:p>
            <a:pPr lvl="0"/>
            <a:r>
              <a:rPr lang="bg-BG" sz="1000" dirty="0" smtClean="0">
                <a:latin typeface="Playfair Display" panose="020B0604020202020204" charset="-52"/>
              </a:rPr>
              <a:t>Промяна в местната </a:t>
            </a:r>
            <a:r>
              <a:rPr lang="bg-BG" sz="1000" dirty="0">
                <a:latin typeface="Playfair Display" panose="020B0604020202020204" charset="-52"/>
              </a:rPr>
              <a:t>нормативната </a:t>
            </a:r>
            <a:r>
              <a:rPr lang="bg-BG" sz="1000" dirty="0" smtClean="0">
                <a:latin typeface="Playfair Display" panose="020B0604020202020204" charset="-52"/>
              </a:rPr>
              <a:t>уредба.</a:t>
            </a:r>
            <a:endParaRPr lang="bg-BG" sz="1000" dirty="0">
              <a:latin typeface="Playfair Display" panose="020B0604020202020204" charset="-52"/>
            </a:endParaRPr>
          </a:p>
          <a:p>
            <a:endParaRPr lang="bg-BG" sz="1000" dirty="0" smtClean="0">
              <a:latin typeface="Playfair Display" panose="020B0604020202020204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9356" y="2766979"/>
            <a:ext cx="2418981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1050" dirty="0" smtClean="0">
                <a:latin typeface="Playfair Display" panose="020B0604020202020204" charset="-52"/>
              </a:rPr>
              <a:t>2.</a:t>
            </a:r>
          </a:p>
          <a:p>
            <a:pPr lvl="0"/>
            <a:r>
              <a:rPr lang="bg-BG" sz="1000" dirty="0" smtClean="0">
                <a:latin typeface="Playfair Display" panose="020B0604020202020204" charset="-52"/>
              </a:rPr>
              <a:t>Електронно администриране за определяне на такса ТБО.</a:t>
            </a:r>
            <a:endParaRPr lang="bg-BG" sz="1000" dirty="0">
              <a:latin typeface="Playfair Display" panose="020B0604020202020204" charset="-52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359356" y="3430544"/>
            <a:ext cx="229827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1050" dirty="0">
                <a:latin typeface="Playfair Display" panose="020B0604020202020204" charset="-52"/>
              </a:rPr>
              <a:t>3</a:t>
            </a:r>
            <a:r>
              <a:rPr lang="bg-BG" sz="1050" dirty="0" smtClean="0">
                <a:latin typeface="Playfair Display" panose="020B0604020202020204" charset="-52"/>
              </a:rPr>
              <a:t>.</a:t>
            </a:r>
          </a:p>
          <a:p>
            <a:pPr lvl="0"/>
            <a:r>
              <a:rPr lang="bg-BG" sz="1000" dirty="0" smtClean="0">
                <a:latin typeface="Playfair Display" panose="020B0604020202020204" charset="-52"/>
              </a:rPr>
              <a:t>Изготвяне на предварителни проучвания за ПОО.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9356" y="4082422"/>
            <a:ext cx="21195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1000" dirty="0" smtClean="0">
                <a:latin typeface="Playfair Display" panose="020B0604020202020204" charset="-52"/>
              </a:rPr>
              <a:t>4.</a:t>
            </a:r>
          </a:p>
          <a:p>
            <a:pPr lvl="0"/>
            <a:r>
              <a:rPr lang="bg-BG" sz="1000" dirty="0">
                <a:latin typeface="Playfair Display" panose="020B0604020202020204" charset="-52"/>
              </a:rPr>
              <a:t>В</a:t>
            </a:r>
            <a:r>
              <a:rPr lang="bg-BG" sz="1000" dirty="0" smtClean="0">
                <a:latin typeface="Playfair Display" panose="020B0604020202020204" charset="-52"/>
              </a:rPr>
              <a:t>ъведжане </a:t>
            </a:r>
            <a:r>
              <a:rPr lang="bg-BG" sz="1000" dirty="0">
                <a:latin typeface="Playfair Display" panose="020B0604020202020204" charset="-52"/>
              </a:rPr>
              <a:t>на пилотни модели за </a:t>
            </a:r>
            <a:r>
              <a:rPr lang="bg-BG" sz="1000" dirty="0" smtClean="0">
                <a:latin typeface="Playfair Display" panose="020B0604020202020204" charset="-52"/>
              </a:rPr>
              <a:t>ПОО.</a:t>
            </a:r>
            <a:endParaRPr lang="bg-BG" sz="1000" dirty="0">
              <a:latin typeface="Playfair Display" panose="020B060402020202020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1113" y="1270091"/>
            <a:ext cx="249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dirty="0" smtClean="0">
                <a:latin typeface="Playfair Display" panose="020B0604020202020204" charset="-52"/>
              </a:rPr>
              <a:t>1.</a:t>
            </a:r>
          </a:p>
          <a:p>
            <a:r>
              <a:rPr lang="bg-BG" sz="1000" dirty="0" smtClean="0">
                <a:latin typeface="Playfair Display" panose="020B0604020202020204" charset="-52"/>
              </a:rPr>
              <a:t>Предоставяне на съдове/компостери за домашно компостиране на домакинствата.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281113" y="1922609"/>
            <a:ext cx="24997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1000" dirty="0">
                <a:latin typeface="Playfair Display" panose="020B0604020202020204" charset="-52"/>
              </a:rPr>
              <a:t>2</a:t>
            </a:r>
            <a:r>
              <a:rPr lang="bg-BG" sz="1000" dirty="0" smtClean="0">
                <a:latin typeface="Playfair Display" panose="020B0604020202020204" charset="-52"/>
              </a:rPr>
              <a:t>.</a:t>
            </a:r>
          </a:p>
          <a:p>
            <a:pPr algn="just"/>
            <a:r>
              <a:rPr lang="bg-BG" sz="1000" dirty="0" smtClean="0">
                <a:latin typeface="Playfair Display" panose="020B0604020202020204" charset="-52"/>
              </a:rPr>
              <a:t>Организиране на еко паркове за размяна на употребявани стоки.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281113" y="2562841"/>
            <a:ext cx="250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1000" dirty="0" smtClean="0">
                <a:latin typeface="Playfair Display" panose="020B0604020202020204" charset="-52"/>
              </a:rPr>
              <a:t>3.</a:t>
            </a:r>
          </a:p>
          <a:p>
            <a:pPr algn="just"/>
            <a:r>
              <a:rPr lang="bg-BG" sz="1000" dirty="0" smtClean="0">
                <a:latin typeface="Playfair Display" panose="020B0604020202020204" charset="-52"/>
              </a:rPr>
              <a:t>Обособяване на места за ремонт и/или поправка на употребявани стоки.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281113" y="3336426"/>
            <a:ext cx="2506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1000" dirty="0">
                <a:latin typeface="Playfair Display" panose="020B0604020202020204" charset="-52"/>
              </a:rPr>
              <a:t>4</a:t>
            </a:r>
            <a:r>
              <a:rPr lang="bg-BG" sz="1000" dirty="0" smtClean="0">
                <a:latin typeface="Playfair Display" panose="020B0604020202020204" charset="-52"/>
              </a:rPr>
              <a:t>.</a:t>
            </a:r>
          </a:p>
          <a:p>
            <a:pPr algn="just"/>
            <a:r>
              <a:rPr lang="bg-BG" sz="1000" dirty="0" smtClean="0">
                <a:latin typeface="Playfair Display" panose="020B0604020202020204" charset="-52"/>
              </a:rPr>
              <a:t>Развитие и модернизиране на системата за разделно събиране и оползотворяване на </a:t>
            </a:r>
            <a:r>
              <a:rPr lang="bg-BG" sz="1000" dirty="0" err="1" smtClean="0">
                <a:latin typeface="Playfair Display" panose="020B0604020202020204" charset="-52"/>
              </a:rPr>
              <a:t>БрО</a:t>
            </a:r>
            <a:r>
              <a:rPr lang="bg-BG" sz="1000" dirty="0" smtClean="0">
                <a:latin typeface="Playfair Display" panose="020B0604020202020204" charset="-52"/>
              </a:rPr>
              <a:t>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281113" y="4108113"/>
            <a:ext cx="2506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1000" dirty="0" smtClean="0">
                <a:latin typeface="Playfair Display" panose="020B0604020202020204" charset="-52"/>
              </a:rPr>
              <a:t>5.</a:t>
            </a:r>
          </a:p>
          <a:p>
            <a:pPr algn="just"/>
            <a:r>
              <a:rPr lang="bg-BG" sz="1000" dirty="0" smtClean="0">
                <a:latin typeface="Playfair Display" panose="020B0604020202020204" charset="-52"/>
              </a:rPr>
              <a:t>Разработване на мобилно </a:t>
            </a:r>
            <a:r>
              <a:rPr lang="en-GB" sz="1000" dirty="0" smtClean="0">
                <a:latin typeface="Playfair Display" panose="020B0604020202020204" charset="-52"/>
              </a:rPr>
              <a:t>GPS </a:t>
            </a:r>
            <a:r>
              <a:rPr lang="bg-BG" sz="1000" dirty="0" smtClean="0">
                <a:latin typeface="Playfair Display" panose="020B0604020202020204" charset="-52"/>
              </a:rPr>
              <a:t>приложение за локализиране на съдове, площадки за предаване на отпадъци, ремонтни работилници и др. </a:t>
            </a:r>
          </a:p>
        </p:txBody>
      </p:sp>
    </p:spTree>
    <p:extLst>
      <p:ext uri="{BB962C8B-B14F-4D97-AF65-F5344CB8AC3E}">
        <p14:creationId xmlns:p14="http://schemas.microsoft.com/office/powerpoint/2010/main" val="41036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7400" y="53340"/>
            <a:ext cx="885000" cy="5090162"/>
            <a:chOff x="0" y="0"/>
            <a:chExt cx="796743" cy="2330283"/>
          </a:xfrm>
          <a:solidFill>
            <a:srgbClr val="F2E4D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rot="5399999">
            <a:off x="6456921" y="2054133"/>
            <a:ext cx="4121410" cy="0"/>
          </a:xfrm>
          <a:prstGeom prst="line">
            <a:avLst/>
          </a:prstGeom>
          <a:ln w="47625" cap="flat">
            <a:solidFill>
              <a:srgbClr val="D7AE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399999">
            <a:off x="-11888" y="4629170"/>
            <a:ext cx="1028663" cy="0"/>
          </a:xfrm>
          <a:prstGeom prst="line">
            <a:avLst/>
          </a:prstGeom>
          <a:ln w="47625" cap="flat">
            <a:solidFill>
              <a:srgbClr val="CE9B6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Rectangle 6"/>
          <p:cNvSpPr/>
          <p:nvPr/>
        </p:nvSpPr>
        <p:spPr>
          <a:xfrm>
            <a:off x="1980042" y="187425"/>
            <a:ext cx="4572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tabLst>
                <a:tab pos="596265" algn="l"/>
              </a:tabLst>
            </a:pPr>
            <a:r>
              <a:rPr lang="bg-BG" b="1" dirty="0">
                <a:solidFill>
                  <a:schemeClr val="tx2">
                    <a:lumMod val="50000"/>
                  </a:schemeClr>
                </a:solidFill>
                <a:latin typeface="Playfair Display" panose="020B0604020202020204" charset="-52"/>
                <a:ea typeface="Palatino Linotype" panose="02040502050505030304" pitchFamily="18" charset="0"/>
                <a:cs typeface="Palatino Linotype" panose="02040502050505030304" pitchFamily="18" charset="0"/>
              </a:rPr>
              <a:t>ПОДПРОГРАМА ЗА ПРЕДОТВРАТЯВАНЕ ОБРАЗУВАНЕТО НА ХРАНИТЕЛНИ ОТПАДЪЦИ</a:t>
            </a:r>
            <a:endParaRPr lang="en-GB" sz="1100" dirty="0">
              <a:solidFill>
                <a:schemeClr val="tx2">
                  <a:lumMod val="50000"/>
                </a:schemeClr>
              </a:solidFill>
              <a:effectLst/>
              <a:latin typeface="Playfair Display" panose="020B0604020202020204" charset="-52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697" y="1021080"/>
            <a:ext cx="3959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000" dirty="0">
                <a:latin typeface="Playfair Display" panose="020B0604020202020204" charset="-52"/>
              </a:rPr>
              <a:t>О</a:t>
            </a:r>
            <a:r>
              <a:rPr lang="bg-BG" sz="1000" dirty="0" smtClean="0">
                <a:latin typeface="Playfair Display" panose="020B0604020202020204" charset="-52"/>
              </a:rPr>
              <a:t>бщо 8 </a:t>
            </a:r>
            <a:r>
              <a:rPr lang="bg-BG" sz="1000" dirty="0">
                <a:latin typeface="Playfair Display" panose="020B0604020202020204" charset="-52"/>
              </a:rPr>
              <a:t>мерки, от които: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00" dirty="0">
                <a:latin typeface="Playfair Display" panose="020B0604020202020204" charset="-52"/>
              </a:rPr>
              <a:t>Инвестиционни мерки: </a:t>
            </a:r>
            <a:r>
              <a:rPr lang="bg-BG" sz="1000" dirty="0" smtClean="0">
                <a:latin typeface="Playfair Display" panose="020B0604020202020204" charset="-52"/>
              </a:rPr>
              <a:t>3 </a:t>
            </a:r>
            <a:r>
              <a:rPr lang="bg-BG" sz="1000" dirty="0">
                <a:latin typeface="Playfair Display" panose="020B0604020202020204" charset="-52"/>
              </a:rPr>
              <a:t>бр.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00" dirty="0">
                <a:latin typeface="Playfair Display" panose="020B0604020202020204" charset="-52"/>
              </a:rPr>
              <a:t>Информационни мерки: </a:t>
            </a:r>
            <a:r>
              <a:rPr lang="bg-BG" sz="1000" dirty="0" smtClean="0">
                <a:latin typeface="Playfair Display" panose="020B0604020202020204" charset="-52"/>
              </a:rPr>
              <a:t>1 </a:t>
            </a:r>
            <a:r>
              <a:rPr lang="bg-BG" sz="1000" dirty="0">
                <a:latin typeface="Playfair Display" panose="020B0604020202020204" charset="-52"/>
              </a:rPr>
              <a:t>бр.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00" dirty="0">
                <a:latin typeface="Playfair Display" panose="020B0604020202020204" charset="-52"/>
              </a:rPr>
              <a:t>Административни мерки: 4</a:t>
            </a:r>
            <a:r>
              <a:rPr lang="bg-BG" sz="1000" dirty="0" smtClean="0">
                <a:latin typeface="Playfair Display" panose="020B0604020202020204" charset="-52"/>
              </a:rPr>
              <a:t> </a:t>
            </a:r>
            <a:r>
              <a:rPr lang="bg-BG" sz="1000" dirty="0">
                <a:latin typeface="Playfair Display" panose="020B0604020202020204" charset="-52"/>
              </a:rPr>
              <a:t>бр.   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377" y="2685330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ИНФОРМАЦИОННИ МЕРКИ</a:t>
            </a:r>
            <a:r>
              <a:rPr lang="bg-BG" sz="1000" dirty="0" smtClean="0">
                <a:solidFill>
                  <a:schemeClr val="tx1"/>
                </a:solidFill>
                <a:latin typeface="Playfair Display" panose="020B0604020202020204" charset="-52"/>
              </a:rPr>
              <a:t>:</a:t>
            </a:r>
            <a:endParaRPr lang="en-GB" sz="1000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377" y="3002839"/>
            <a:ext cx="25043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Playfair Display" panose="020B0604020202020204" charset="-52"/>
              </a:rPr>
              <a:t>1. </a:t>
            </a:r>
            <a:endParaRPr lang="ru-RU" sz="1000" dirty="0">
              <a:latin typeface="Playfair Display" panose="020B0604020202020204" charset="-52"/>
            </a:endParaRPr>
          </a:p>
          <a:p>
            <a:r>
              <a:rPr lang="ru-RU" sz="1000" dirty="0" smtClean="0">
                <a:latin typeface="Playfair Display" panose="020B0604020202020204" charset="-52"/>
              </a:rPr>
              <a:t>Информационни/ образователни кампнии за предотвратяване </a:t>
            </a:r>
            <a:r>
              <a:rPr lang="ru-RU" sz="1000" dirty="0">
                <a:latin typeface="Playfair Display" panose="020B0604020202020204" charset="-52"/>
              </a:rPr>
              <a:t>образуването на хранителните </a:t>
            </a:r>
            <a:r>
              <a:rPr lang="ru-RU" sz="1000" dirty="0" smtClean="0">
                <a:latin typeface="Playfair Display" panose="020B0604020202020204" charset="-52"/>
              </a:rPr>
              <a:t>отпадъци;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71458" y="961154"/>
            <a:ext cx="2161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АДМИНИСТРАТИВНИ МЕРКИ:</a:t>
            </a:r>
            <a:endParaRPr lang="en-GB" sz="1000" b="1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0227" y="1786250"/>
            <a:ext cx="2012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ИНВЕСТИЦИОННИ МЕРКИ:</a:t>
            </a:r>
            <a:endParaRPr lang="en-GB" sz="1000" b="1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29713" y="2066510"/>
            <a:ext cx="2457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1.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Разширяване </a:t>
            </a:r>
            <a:r>
              <a:rPr lang="ru-RU" sz="1000" dirty="0">
                <a:latin typeface="Playfair Display" panose="020B0604020202020204" charset="-52"/>
              </a:rPr>
              <a:t>на системата за разделно събиране на хранителни отпадъци чрез включването на домакинства, заведения за обществено </a:t>
            </a:r>
            <a:r>
              <a:rPr lang="ru-RU" sz="1000" dirty="0" smtClean="0">
                <a:latin typeface="Playfair Display" panose="020B0604020202020204" charset="-52"/>
              </a:rPr>
              <a:t>хранене</a:t>
            </a:r>
            <a:r>
              <a:rPr lang="bg-BG" sz="1000" dirty="0">
                <a:latin typeface="Playfair Display" panose="020B0604020202020204" charset="-52"/>
              </a:rPr>
              <a:t> </a:t>
            </a:r>
            <a:r>
              <a:rPr lang="bg-BG" sz="1000" dirty="0" smtClean="0">
                <a:latin typeface="Playfair Display" panose="020B0604020202020204" charset="-52"/>
              </a:rPr>
              <a:t>и др.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50227" y="3107676"/>
            <a:ext cx="232834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Playfair Display" panose="020B0604020202020204" charset="-52"/>
              </a:rPr>
              <a:t>2.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Подготовка </a:t>
            </a:r>
            <a:r>
              <a:rPr lang="ru-RU" sz="1000" dirty="0">
                <a:latin typeface="Playfair Display" panose="020B0604020202020204" charset="-52"/>
              </a:rPr>
              <a:t>и изпълнение на демонстрационни </a:t>
            </a:r>
            <a:r>
              <a:rPr lang="ru-RU" sz="1000" dirty="0" smtClean="0">
                <a:latin typeface="Playfair Display" panose="020B0604020202020204" charset="-52"/>
              </a:rPr>
              <a:t>проекти за ПО на хранителни отпадъци.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0227" y="3823257"/>
            <a:ext cx="2328347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 smtClean="0">
                <a:latin typeface="Playfair Display" panose="020B0604020202020204" charset="-52"/>
              </a:rPr>
              <a:t>3.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Разширяване </a:t>
            </a:r>
            <a:r>
              <a:rPr lang="ru-RU" sz="1000" dirty="0">
                <a:latin typeface="Playfair Display" panose="020B0604020202020204" charset="-52"/>
              </a:rPr>
              <a:t>на системата от „Зелени острови“  за разделно събиране на хранителни отпадъците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32853" y="1293977"/>
            <a:ext cx="29946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 smtClean="0">
                <a:latin typeface="Playfair Display" panose="020B0604020202020204" charset="-52"/>
              </a:rPr>
              <a:t>1.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Изготвяне на </a:t>
            </a:r>
            <a:r>
              <a:rPr lang="ru-RU" sz="1000" dirty="0">
                <a:latin typeface="Playfair Display" panose="020B0604020202020204" charset="-52"/>
              </a:rPr>
              <a:t>планове </a:t>
            </a:r>
            <a:r>
              <a:rPr lang="ru-RU" sz="1000" dirty="0" smtClean="0">
                <a:latin typeface="Playfair Display" panose="020B0604020202020204" charset="-52"/>
              </a:rPr>
              <a:t>за предотвратяване образуването на </a:t>
            </a:r>
            <a:r>
              <a:rPr lang="ru-RU" sz="1000" dirty="0">
                <a:latin typeface="Playfair Display" panose="020B0604020202020204" charset="-52"/>
              </a:rPr>
              <a:t>хранителни отпадъци в </a:t>
            </a:r>
            <a:r>
              <a:rPr lang="ru-RU" sz="1000" dirty="0" smtClean="0">
                <a:latin typeface="Playfair Display" panose="020B0604020202020204" charset="-52"/>
              </a:rPr>
              <a:t>общински</a:t>
            </a:r>
            <a:r>
              <a:rPr lang="en-US" sz="1000" dirty="0" smtClean="0">
                <a:latin typeface="Playfair Display" panose="020B0604020202020204" charset="-52"/>
              </a:rPr>
              <a:t>, </a:t>
            </a:r>
            <a:r>
              <a:rPr lang="ru-RU" sz="1000" dirty="0" smtClean="0">
                <a:latin typeface="Playfair Display" panose="020B0604020202020204" charset="-52"/>
              </a:rPr>
              <a:t>социални</a:t>
            </a:r>
            <a:r>
              <a:rPr lang="ru-RU" sz="1000" dirty="0">
                <a:latin typeface="Playfair Display" panose="020B0604020202020204" charset="-52"/>
              </a:rPr>
              <a:t>, </a:t>
            </a:r>
            <a:r>
              <a:rPr lang="ru-RU" sz="1000" dirty="0" smtClean="0">
                <a:latin typeface="Playfair Display" panose="020B0604020202020204" charset="-52"/>
              </a:rPr>
              <a:t>здравни</a:t>
            </a:r>
            <a:r>
              <a:rPr lang="en-US" sz="1000" dirty="0" smtClean="0">
                <a:latin typeface="Playfair Display" panose="020B0604020202020204" charset="-52"/>
              </a:rPr>
              <a:t> </a:t>
            </a:r>
            <a:r>
              <a:rPr lang="bg-BG" sz="1000" dirty="0" smtClean="0">
                <a:latin typeface="Playfair Display" panose="020B0604020202020204" charset="-52"/>
              </a:rPr>
              <a:t>и др. заведения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5121" y="2067506"/>
            <a:ext cx="2947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Playfair Display" panose="020B0604020202020204" charset="-52"/>
              </a:rPr>
              <a:t>2. 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Разработване </a:t>
            </a:r>
            <a:r>
              <a:rPr lang="ru-RU" sz="1000" dirty="0">
                <a:latin typeface="Playfair Display" panose="020B0604020202020204" charset="-52"/>
              </a:rPr>
              <a:t>на механизъм за контрол и възможност за прилагане на санкции от страна на общинските </a:t>
            </a:r>
            <a:r>
              <a:rPr lang="ru-RU" sz="1000" dirty="0" smtClean="0">
                <a:latin typeface="Playfair Display" panose="020B0604020202020204" charset="-52"/>
              </a:rPr>
              <a:t>пазари.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71458" y="2864796"/>
            <a:ext cx="2874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3</a:t>
            </a:r>
            <a:r>
              <a:rPr lang="en-US" sz="1000" dirty="0" smtClean="0">
                <a:latin typeface="Playfair Display" panose="020B0604020202020204" charset="-52"/>
              </a:rPr>
              <a:t>.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Разработване </a:t>
            </a:r>
            <a:r>
              <a:rPr lang="ru-RU" sz="1000" dirty="0">
                <a:latin typeface="Playfair Display" panose="020B0604020202020204" charset="-52"/>
              </a:rPr>
              <a:t>на практически наръчници, за повишаване на осведомеността на </a:t>
            </a:r>
            <a:r>
              <a:rPr lang="ru-RU" sz="1000" dirty="0" smtClean="0">
                <a:latin typeface="Playfair Display" panose="020B0604020202020204" charset="-52"/>
              </a:rPr>
              <a:t>населението.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67314" y="3662086"/>
            <a:ext cx="28522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Playfair Display" panose="020B0604020202020204" charset="-52"/>
              </a:rPr>
              <a:t>4. </a:t>
            </a:r>
          </a:p>
          <a:p>
            <a:r>
              <a:rPr lang="ru-RU" sz="900" dirty="0" smtClean="0">
                <a:latin typeface="Playfair Display" panose="020B0604020202020204" charset="-52"/>
              </a:rPr>
              <a:t>Анализ </a:t>
            </a:r>
            <a:r>
              <a:rPr lang="ru-RU" sz="900" dirty="0">
                <a:latin typeface="Playfair Display" panose="020B0604020202020204" charset="-52"/>
              </a:rPr>
              <a:t>на резултатите от изпълнение      на проект „Подобряване на управлението на отпадъците на територията на Столична община чрез реализиране на пилотен проект за три общински схеми за разделно събиране и рециклиране на хранителните </a:t>
            </a:r>
            <a:r>
              <a:rPr lang="ru-RU" sz="900" dirty="0" smtClean="0">
                <a:latin typeface="Playfair Display" panose="020B0604020202020204" charset="-52"/>
              </a:rPr>
              <a:t>отпадъци.</a:t>
            </a:r>
            <a:endParaRPr lang="en-GB" sz="900" dirty="0">
              <a:latin typeface="Playfair Displ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184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 rot="-5400000">
            <a:off x="-570204" y="579228"/>
            <a:ext cx="1512568" cy="372160"/>
            <a:chOff x="0" y="0"/>
            <a:chExt cx="796743" cy="2330283"/>
          </a:xfrm>
          <a:solidFill>
            <a:schemeClr val="bg2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0" y="490538"/>
            <a:ext cx="2584183" cy="0"/>
          </a:xfrm>
          <a:prstGeom prst="line">
            <a:avLst/>
          </a:prstGeom>
          <a:ln w="47625" cap="flat">
            <a:solidFill>
              <a:schemeClr val="bg2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0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771841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0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771841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0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8771841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0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5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8771841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7" name="TextBox 5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584183" y="83820"/>
            <a:ext cx="6262112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tabLst>
                <a:tab pos="596265" algn="l"/>
              </a:tabLst>
            </a:pPr>
            <a:r>
              <a:rPr lang="bg-BG" b="1" dirty="0">
                <a:solidFill>
                  <a:schemeClr val="tx2">
                    <a:lumMod val="50000"/>
                  </a:schemeClr>
                </a:solidFill>
                <a:latin typeface="Playfair Display" panose="020B0604020202020204" charset="-52"/>
                <a:ea typeface="MS Gothic" panose="020B0609070205080204" pitchFamily="49" charset="-128"/>
                <a:cs typeface="Palatino Linotype" panose="02040502050505030304" pitchFamily="18" charset="0"/>
              </a:rPr>
              <a:t>ПРОГРАМА ЗА ДОСТИГАНЕ НА ЦЕЛИТЕ ЗА ПОДГОТОВКА ЗА ПОВТОРНА УПОТРЕБА И ЗА РЕЦИКЛИРАНЕ НА БИТОВИТЕ ОТПАДЪЦИ</a:t>
            </a:r>
            <a:endParaRPr lang="en-GB" sz="1100" dirty="0">
              <a:solidFill>
                <a:schemeClr val="tx2">
                  <a:lumMod val="50000"/>
                </a:schemeClr>
              </a:solidFill>
              <a:effectLst/>
              <a:latin typeface="Playfair Display" panose="020B0604020202020204" charset="-52"/>
              <a:ea typeface="MS Gothic" panose="020B0609070205080204" pitchFamily="49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7288" y="88989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000" dirty="0">
                <a:latin typeface="Playfair Display" panose="020B0604020202020204" charset="-52"/>
              </a:rPr>
              <a:t>Общо </a:t>
            </a:r>
            <a:r>
              <a:rPr lang="en-US" sz="1000" dirty="0" smtClean="0">
                <a:latin typeface="Playfair Display" panose="020B0604020202020204" charset="-52"/>
              </a:rPr>
              <a:t>1</a:t>
            </a:r>
            <a:r>
              <a:rPr lang="bg-BG" sz="1000" dirty="0" smtClean="0">
                <a:latin typeface="Playfair Display" panose="020B0604020202020204" charset="-52"/>
              </a:rPr>
              <a:t>8 мерки от </a:t>
            </a:r>
            <a:r>
              <a:rPr lang="bg-BG" sz="1000" dirty="0">
                <a:latin typeface="Playfair Display" panose="020B0604020202020204" charset="-52"/>
              </a:rPr>
              <a:t>които: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00" dirty="0">
                <a:latin typeface="Playfair Display" panose="020B0604020202020204" charset="-52"/>
              </a:rPr>
              <a:t>Инвестиционни мерки: </a:t>
            </a:r>
            <a:r>
              <a:rPr lang="en-US" sz="1000" dirty="0" smtClean="0">
                <a:latin typeface="Playfair Display" panose="020B0604020202020204" charset="-52"/>
              </a:rPr>
              <a:t>7</a:t>
            </a:r>
            <a:r>
              <a:rPr lang="bg-BG" sz="1000" dirty="0" smtClean="0">
                <a:latin typeface="Playfair Display" panose="020B0604020202020204" charset="-52"/>
              </a:rPr>
              <a:t> </a:t>
            </a:r>
            <a:r>
              <a:rPr lang="bg-BG" sz="1000" dirty="0">
                <a:latin typeface="Playfair Display" panose="020B0604020202020204" charset="-52"/>
              </a:rPr>
              <a:t>бр.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00" dirty="0">
                <a:latin typeface="Playfair Display" panose="020B0604020202020204" charset="-52"/>
              </a:rPr>
              <a:t>Информационни мерки: </a:t>
            </a:r>
            <a:r>
              <a:rPr lang="en-US" sz="1000" dirty="0" smtClean="0">
                <a:latin typeface="Playfair Display" panose="020B0604020202020204" charset="-52"/>
              </a:rPr>
              <a:t>4</a:t>
            </a:r>
            <a:r>
              <a:rPr lang="bg-BG" sz="1000" dirty="0" smtClean="0">
                <a:latin typeface="Playfair Display" panose="020B0604020202020204" charset="-52"/>
              </a:rPr>
              <a:t> </a:t>
            </a:r>
            <a:r>
              <a:rPr lang="bg-BG" sz="1000" dirty="0">
                <a:latin typeface="Playfair Display" panose="020B0604020202020204" charset="-52"/>
              </a:rPr>
              <a:t>бр.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00" dirty="0">
                <a:latin typeface="Playfair Display" panose="020B0604020202020204" charset="-52"/>
              </a:rPr>
              <a:t>Административни мерки: </a:t>
            </a:r>
            <a:r>
              <a:rPr lang="en-US" sz="1000" dirty="0" smtClean="0">
                <a:latin typeface="Playfair Display" panose="020B0604020202020204" charset="-52"/>
              </a:rPr>
              <a:t>7</a:t>
            </a:r>
            <a:r>
              <a:rPr lang="bg-BG" sz="1000" dirty="0" smtClean="0">
                <a:latin typeface="Playfair Display" panose="020B0604020202020204" charset="-52"/>
              </a:rPr>
              <a:t> </a:t>
            </a:r>
            <a:r>
              <a:rPr lang="bg-BG" sz="1000" dirty="0">
                <a:latin typeface="Playfair Display" panose="020B0604020202020204" charset="-52"/>
              </a:rPr>
              <a:t>бр.   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6869" y="2107166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ИНФОРМАЦИОННИ МЕРКИ</a:t>
            </a:r>
            <a:r>
              <a:rPr lang="bg-BG" sz="1000" dirty="0" smtClean="0">
                <a:solidFill>
                  <a:schemeClr val="tx1"/>
                </a:solidFill>
                <a:latin typeface="Playfair Display" panose="020B0604020202020204" charset="-52"/>
              </a:rPr>
              <a:t>:</a:t>
            </a:r>
            <a:endParaRPr lang="en-GB" sz="1000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792" y="2392162"/>
            <a:ext cx="257258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latin typeface="Playfair Display" panose="020B0604020202020204" charset="-52"/>
              </a:rPr>
              <a:t>1</a:t>
            </a:r>
            <a:r>
              <a:rPr lang="en-US" sz="1000" dirty="0" smtClean="0">
                <a:latin typeface="Playfair Display" panose="020B0604020202020204" charset="-52"/>
              </a:rPr>
              <a:t>. </a:t>
            </a:r>
            <a:r>
              <a:rPr lang="bg-BG" sz="1000" dirty="0" smtClean="0">
                <a:latin typeface="Playfair Display" panose="020B0604020202020204" charset="-52"/>
              </a:rPr>
              <a:t>И</a:t>
            </a:r>
            <a:r>
              <a:rPr lang="ru-RU" sz="1000" dirty="0" smtClean="0">
                <a:latin typeface="Playfair Display" panose="020B0604020202020204" charset="-52"/>
              </a:rPr>
              <a:t>нформиране на </a:t>
            </a:r>
            <a:r>
              <a:rPr lang="ru-RU" sz="1000" dirty="0">
                <a:latin typeface="Playfair Display" panose="020B0604020202020204" charset="-52"/>
              </a:rPr>
              <a:t>населението за </a:t>
            </a:r>
            <a:r>
              <a:rPr lang="ru-RU" sz="1000" dirty="0" smtClean="0">
                <a:latin typeface="Playfair Display" panose="020B0604020202020204" charset="-52"/>
              </a:rPr>
              <a:t> </a:t>
            </a:r>
            <a:r>
              <a:rPr lang="ru-RU" sz="1000" dirty="0">
                <a:latin typeface="Playfair Display" panose="020B0604020202020204" charset="-52"/>
              </a:rPr>
              <a:t>местата за предаване и площадките за безвъзмездно предаване на разделно събрани </a:t>
            </a:r>
            <a:r>
              <a:rPr lang="ru-RU" sz="1000" dirty="0" smtClean="0">
                <a:latin typeface="Playfair Display" panose="020B0604020202020204" charset="-52"/>
              </a:rPr>
              <a:t>отпадъци.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795" y="3185293"/>
            <a:ext cx="2558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 </a:t>
            </a:r>
            <a:r>
              <a:rPr lang="en-GB" sz="1000" dirty="0" smtClean="0">
                <a:latin typeface="Playfair Display" panose="020B0604020202020204" charset="-52"/>
              </a:rPr>
              <a:t>2. </a:t>
            </a:r>
            <a:r>
              <a:rPr lang="ru-RU" sz="1000" dirty="0">
                <a:latin typeface="Playfair Display" panose="020B0604020202020204" charset="-52"/>
              </a:rPr>
              <a:t>П</a:t>
            </a:r>
            <a:r>
              <a:rPr lang="ru-RU" sz="1000" dirty="0" smtClean="0">
                <a:latin typeface="Playfair Display" panose="020B0604020202020204" charset="-52"/>
              </a:rPr>
              <a:t>редоставяне </a:t>
            </a:r>
            <a:r>
              <a:rPr lang="ru-RU" sz="1000" dirty="0">
                <a:latin typeface="Playfair Display" panose="020B0604020202020204" charset="-52"/>
              </a:rPr>
              <a:t>на информация на юридическите лица </a:t>
            </a:r>
            <a:r>
              <a:rPr lang="ru-RU" sz="1000" dirty="0" smtClean="0">
                <a:latin typeface="Playfair Display" panose="020B0604020202020204" charset="-52"/>
              </a:rPr>
              <a:t>за </a:t>
            </a:r>
            <a:r>
              <a:rPr lang="ru-RU" sz="1000" dirty="0">
                <a:latin typeface="Playfair Display" panose="020B0604020202020204" charset="-52"/>
              </a:rPr>
              <a:t>начина и правилата за управление на различните потоци </a:t>
            </a:r>
            <a:r>
              <a:rPr lang="ru-RU" sz="1000" dirty="0" smtClean="0">
                <a:latin typeface="Playfair Display" panose="020B0604020202020204" charset="-52"/>
              </a:rPr>
              <a:t>отпадъци.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795" y="3995467"/>
            <a:ext cx="24391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Playfair Display" panose="020B0604020202020204" charset="-52"/>
              </a:rPr>
              <a:t>3. </a:t>
            </a:r>
            <a:r>
              <a:rPr lang="ru-RU" sz="1000" dirty="0" smtClean="0">
                <a:latin typeface="Playfair Display" panose="020B0604020202020204" charset="-52"/>
              </a:rPr>
              <a:t>Разработване</a:t>
            </a:r>
            <a:r>
              <a:rPr lang="ru-RU" sz="1000" dirty="0">
                <a:latin typeface="Playfair Display" panose="020B0604020202020204" charset="-52"/>
              </a:rPr>
              <a:t>, внедряване и популяризиране на система за бонус </a:t>
            </a:r>
            <a:r>
              <a:rPr lang="ru-RU" sz="1000" dirty="0" smtClean="0">
                <a:latin typeface="Playfair Display" panose="020B0604020202020204" charset="-52"/>
              </a:rPr>
              <a:t>точки.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47198" y="1641135"/>
            <a:ext cx="2012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ИНВЕСТИЦИОННИ МЕРКИ:</a:t>
            </a:r>
            <a:endParaRPr lang="en-GB" sz="1000" b="1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67170" y="2055831"/>
            <a:ext cx="2841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Playfair Display" panose="020B0604020202020204" charset="-52"/>
              </a:rPr>
              <a:t>1. </a:t>
            </a:r>
            <a:r>
              <a:rPr lang="ru-RU" sz="1000" dirty="0" smtClean="0">
                <a:latin typeface="Playfair Display" panose="020B0604020202020204" charset="-52"/>
              </a:rPr>
              <a:t>Изграждане </a:t>
            </a:r>
            <a:r>
              <a:rPr lang="ru-RU" sz="1000" dirty="0">
                <a:latin typeface="Playfair Display" panose="020B0604020202020204" charset="-52"/>
              </a:rPr>
              <a:t>на нови и/или разширяване на съществуващите системи за разделно събиране </a:t>
            </a:r>
            <a:r>
              <a:rPr lang="ru-RU" sz="1000" dirty="0" smtClean="0">
                <a:latin typeface="Playfair Display" panose="020B0604020202020204" charset="-52"/>
              </a:rPr>
              <a:t>на</a:t>
            </a:r>
            <a:r>
              <a:rPr lang="bg-BG" sz="1000" dirty="0">
                <a:latin typeface="Playfair Display" panose="020B0604020202020204" charset="-52"/>
              </a:rPr>
              <a:t> </a:t>
            </a:r>
            <a:r>
              <a:rPr lang="bg-BG" sz="1000" dirty="0" smtClean="0">
                <a:latin typeface="Playfair Display" panose="020B0604020202020204" charset="-52"/>
              </a:rPr>
              <a:t>БО.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7934" y="2697958"/>
            <a:ext cx="2659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2. Изграждане на </a:t>
            </a:r>
            <a:r>
              <a:rPr lang="ru-RU" sz="1000" dirty="0">
                <a:latin typeface="Playfair Display" panose="020B0604020202020204" charset="-52"/>
              </a:rPr>
              <a:t>центрове за извършване на дейности по повторна употреба, подготовка за повторна </a:t>
            </a:r>
            <a:r>
              <a:rPr lang="ru-RU" sz="1000" dirty="0" smtClean="0">
                <a:latin typeface="Playfair Display" panose="020B0604020202020204" charset="-52"/>
              </a:rPr>
              <a:t>употреба.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67170" y="3476662"/>
            <a:ext cx="2899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3. Разширяване </a:t>
            </a:r>
            <a:r>
              <a:rPr lang="ru-RU" sz="1000" dirty="0">
                <a:latin typeface="Playfair Display" panose="020B0604020202020204" charset="-52"/>
              </a:rPr>
              <a:t>на системата от „Зелени острови</a:t>
            </a:r>
            <a:r>
              <a:rPr lang="ru-RU" sz="1000" dirty="0" smtClean="0">
                <a:latin typeface="Playfair Display" panose="020B0604020202020204" charset="-52"/>
              </a:rPr>
              <a:t>“.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7934" y="3967502"/>
            <a:ext cx="27145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4. Подновяване</a:t>
            </a:r>
            <a:r>
              <a:rPr lang="ru-RU" sz="1000" dirty="0">
                <a:latin typeface="Playfair Display" panose="020B0604020202020204" charset="-52"/>
              </a:rPr>
              <a:t>, оптимизиране и адаптиране на съществуващите инсталации за третиране на </a:t>
            </a:r>
            <a:r>
              <a:rPr lang="ru-RU" sz="1000" dirty="0" smtClean="0">
                <a:latin typeface="Playfair Display" panose="020B0604020202020204" charset="-52"/>
              </a:rPr>
              <a:t>отпадъците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48551" y="1323789"/>
            <a:ext cx="2161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АДМИНИСТРАТИВНИ МЕРКИ:</a:t>
            </a:r>
            <a:endParaRPr lang="en-GB" sz="1000" b="1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66225" y="1761736"/>
            <a:ext cx="2735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1. Прилагане </a:t>
            </a:r>
            <a:r>
              <a:rPr lang="ru-RU" sz="1000" dirty="0">
                <a:latin typeface="Playfair Display" panose="020B0604020202020204" charset="-52"/>
              </a:rPr>
              <a:t>от общината на  изисквания на ЗМДТ относно формиране на </a:t>
            </a:r>
            <a:r>
              <a:rPr lang="ru-RU" sz="1000" dirty="0" smtClean="0">
                <a:latin typeface="Playfair Display" panose="020B0604020202020204" charset="-52"/>
              </a:rPr>
              <a:t>такса БО.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66225" y="2257932"/>
            <a:ext cx="33240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2. Прилагане </a:t>
            </a:r>
            <a:r>
              <a:rPr lang="ru-RU" sz="1000" dirty="0">
                <a:latin typeface="Playfair Display" panose="020B0604020202020204" charset="-52"/>
              </a:rPr>
              <a:t>на финансови стимули към гражданите, прилагащи разделно събиране на </a:t>
            </a:r>
            <a:r>
              <a:rPr lang="ru-RU" sz="1000" dirty="0" smtClean="0">
                <a:latin typeface="Playfair Display" panose="020B0604020202020204" charset="-52"/>
              </a:rPr>
              <a:t>отпадъци.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77837" y="2869566"/>
            <a:ext cx="29025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3. Проучване </a:t>
            </a:r>
            <a:r>
              <a:rPr lang="ru-RU" sz="1000" dirty="0">
                <a:latin typeface="Playfair Display" panose="020B0604020202020204" charset="-52"/>
              </a:rPr>
              <a:t>на възможностите на общината за въвеждане на кръгови модели, които да подкрепят кръгова </a:t>
            </a:r>
            <a:r>
              <a:rPr lang="ru-RU" sz="1000" dirty="0" smtClean="0">
                <a:latin typeface="Playfair Display" panose="020B0604020202020204" charset="-52"/>
              </a:rPr>
              <a:t>икономика.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95396" y="3515500"/>
            <a:ext cx="2718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4. Разработване </a:t>
            </a:r>
            <a:r>
              <a:rPr lang="ru-RU" sz="1000" dirty="0">
                <a:latin typeface="Playfair Display" panose="020B0604020202020204" charset="-52"/>
              </a:rPr>
              <a:t>на общинска програма за кръгова </a:t>
            </a:r>
            <a:r>
              <a:rPr lang="ru-RU" sz="1000" dirty="0" smtClean="0">
                <a:latin typeface="Playfair Display" panose="020B0604020202020204" charset="-52"/>
              </a:rPr>
              <a:t>икономика.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11977" y="4049582"/>
            <a:ext cx="2834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5. Извършване  </a:t>
            </a:r>
            <a:r>
              <a:rPr lang="ru-RU" sz="1000" dirty="0">
                <a:latin typeface="Playfair Display" panose="020B0604020202020204" charset="-52"/>
              </a:rPr>
              <a:t>на морфологичен </a:t>
            </a:r>
            <a:r>
              <a:rPr lang="ru-RU" sz="1000" dirty="0" smtClean="0">
                <a:latin typeface="Playfair Display" panose="020B0604020202020204" charset="-52"/>
              </a:rPr>
              <a:t>анализ на БО</a:t>
            </a:r>
            <a:endParaRPr lang="en-GB" sz="1000" dirty="0">
              <a:latin typeface="Playfair Displ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918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7400" y="53340"/>
            <a:ext cx="885000" cy="5090162"/>
            <a:chOff x="0" y="0"/>
            <a:chExt cx="796743" cy="2330283"/>
          </a:xfrm>
          <a:solidFill>
            <a:srgbClr val="F2E4D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rot="5399999">
            <a:off x="6421495" y="2060705"/>
            <a:ext cx="4121410" cy="0"/>
          </a:xfrm>
          <a:prstGeom prst="line">
            <a:avLst/>
          </a:prstGeom>
          <a:ln w="47625" cap="flat">
            <a:solidFill>
              <a:srgbClr val="D7AE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399999">
            <a:off x="-11888" y="4629170"/>
            <a:ext cx="1028663" cy="0"/>
          </a:xfrm>
          <a:prstGeom prst="line">
            <a:avLst/>
          </a:prstGeom>
          <a:ln w="47625" cap="flat">
            <a:solidFill>
              <a:srgbClr val="CE9B6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Rectangle 11"/>
          <p:cNvSpPr/>
          <p:nvPr/>
        </p:nvSpPr>
        <p:spPr>
          <a:xfrm>
            <a:off x="0" y="149212"/>
            <a:ext cx="826008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tabLst>
                <a:tab pos="596265" algn="l"/>
              </a:tabLst>
            </a:pPr>
            <a:r>
              <a:rPr lang="bg-BG" sz="1200" b="1" dirty="0">
                <a:solidFill>
                  <a:schemeClr val="tx2">
                    <a:lumMod val="50000"/>
                  </a:schemeClr>
                </a:solidFill>
                <a:latin typeface="Playfair Display" panose="020B0604020202020204" charset="-52"/>
                <a:ea typeface="MS Gothic" panose="020B0609070205080204" pitchFamily="49" charset="-128"/>
                <a:cs typeface="Palatino Linotype" panose="02040502050505030304" pitchFamily="18" charset="0"/>
              </a:rPr>
              <a:t>ПРОГРАМА ЗА ДОСТИГАНЕ НА ЦЕЛИТЕ ЗА РЕЦИКЛИРАНЕ И ОПОЛЗОТВОРЯВАНЕ НА СТРОИТЕЛНИ ОТПАДЪЦИ И ОТПАДЪЦИ ОТ СТРОИТЕЛСТВО И РАЗРУШАВАНЕ</a:t>
            </a:r>
            <a:endParaRPr lang="en-GB" sz="1200" dirty="0">
              <a:solidFill>
                <a:schemeClr val="tx2">
                  <a:lumMod val="50000"/>
                </a:schemeClr>
              </a:solidFill>
              <a:effectLst/>
              <a:latin typeface="Playfair Display" panose="020B0604020202020204" charset="-52"/>
              <a:ea typeface="MS Gothic" panose="020B0609070205080204" pitchFamily="49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5740" y="98217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050" dirty="0">
                <a:latin typeface="Playfair Display" panose="020B0604020202020204" charset="-52"/>
              </a:rPr>
              <a:t>Общо </a:t>
            </a:r>
            <a:r>
              <a:rPr lang="en-US" sz="1050" dirty="0" smtClean="0">
                <a:latin typeface="Playfair Display" panose="020B0604020202020204" charset="-52"/>
              </a:rPr>
              <a:t>1</a:t>
            </a:r>
            <a:r>
              <a:rPr lang="bg-BG" sz="1050" dirty="0" smtClean="0">
                <a:latin typeface="Playfair Display" panose="020B0604020202020204" charset="-52"/>
              </a:rPr>
              <a:t>1 </a:t>
            </a:r>
            <a:r>
              <a:rPr lang="bg-BG" sz="1050" dirty="0">
                <a:latin typeface="Playfair Display" panose="020B0604020202020204" charset="-52"/>
              </a:rPr>
              <a:t>мерки, от които: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50" dirty="0">
                <a:latin typeface="Playfair Display" panose="020B0604020202020204" charset="-52"/>
              </a:rPr>
              <a:t>Инвестиционни мерки: </a:t>
            </a:r>
            <a:r>
              <a:rPr lang="bg-BG" sz="1050" dirty="0" smtClean="0">
                <a:latin typeface="Playfair Display" panose="020B0604020202020204" charset="-52"/>
              </a:rPr>
              <a:t>3 </a:t>
            </a:r>
            <a:r>
              <a:rPr lang="bg-BG" sz="1050" dirty="0">
                <a:latin typeface="Playfair Display" panose="020B0604020202020204" charset="-52"/>
              </a:rPr>
              <a:t>бр.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50" dirty="0">
                <a:latin typeface="Playfair Display" panose="020B0604020202020204" charset="-52"/>
              </a:rPr>
              <a:t>Информационни мерки: </a:t>
            </a:r>
            <a:r>
              <a:rPr lang="bg-BG" sz="1050" dirty="0" smtClean="0">
                <a:latin typeface="Playfair Display" panose="020B0604020202020204" charset="-52"/>
              </a:rPr>
              <a:t>1 </a:t>
            </a:r>
            <a:r>
              <a:rPr lang="bg-BG" sz="1050" dirty="0">
                <a:latin typeface="Playfair Display" panose="020B0604020202020204" charset="-52"/>
              </a:rPr>
              <a:t>бр.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50" dirty="0">
                <a:latin typeface="Playfair Display" panose="020B0604020202020204" charset="-52"/>
              </a:rPr>
              <a:t>Административни мерки: </a:t>
            </a:r>
            <a:r>
              <a:rPr lang="bg-BG" sz="1050" dirty="0" smtClean="0">
                <a:latin typeface="Playfair Display" panose="020B0604020202020204" charset="-52"/>
              </a:rPr>
              <a:t>7 </a:t>
            </a:r>
            <a:r>
              <a:rPr lang="bg-BG" sz="1050" dirty="0">
                <a:latin typeface="Playfair Display" panose="020B0604020202020204" charset="-52"/>
              </a:rPr>
              <a:t>бр.   </a:t>
            </a:r>
            <a:endParaRPr lang="en-GB" sz="1050" dirty="0">
              <a:latin typeface="Playfair Display" panose="020B060402020202020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751" y="2198751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ИНФОРМАЦИОННИ МЕРКИ</a:t>
            </a:r>
            <a:r>
              <a:rPr lang="bg-BG" sz="1000" dirty="0" smtClean="0">
                <a:solidFill>
                  <a:schemeClr val="tx1"/>
                </a:solidFill>
                <a:latin typeface="Playfair Display" panose="020B0604020202020204" charset="-52"/>
              </a:rPr>
              <a:t>:</a:t>
            </a:r>
            <a:endParaRPr lang="en-GB" sz="1000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0986" y="2464297"/>
            <a:ext cx="2476993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Playfair Display" panose="020B0604020202020204" charset="-52"/>
              </a:rPr>
              <a:t>1. </a:t>
            </a:r>
          </a:p>
          <a:p>
            <a:r>
              <a:rPr lang="ru-RU" sz="1000" dirty="0">
                <a:latin typeface="Playfair Display" panose="020B0604020202020204" charset="-52"/>
              </a:rPr>
              <a:t>П</a:t>
            </a:r>
            <a:r>
              <a:rPr lang="ru-RU" sz="1000" dirty="0" smtClean="0">
                <a:latin typeface="Playfair Display" panose="020B0604020202020204" charset="-52"/>
              </a:rPr>
              <a:t>редоставяне </a:t>
            </a:r>
            <a:r>
              <a:rPr lang="ru-RU" sz="1000" dirty="0">
                <a:latin typeface="Playfair Display" panose="020B0604020202020204" charset="-52"/>
              </a:rPr>
              <a:t>на информация </a:t>
            </a:r>
            <a:r>
              <a:rPr lang="ru-RU" sz="1000" dirty="0" smtClean="0">
                <a:latin typeface="Playfair Display" panose="020B0604020202020204" charset="-52"/>
              </a:rPr>
              <a:t>чрез </a:t>
            </a:r>
            <a:r>
              <a:rPr lang="ru-RU" sz="1000" dirty="0">
                <a:latin typeface="Playfair Display" panose="020B0604020202020204" charset="-52"/>
              </a:rPr>
              <a:t>интернет страницата на общината, GPS базирани приложения и др. за местата и видовете строителни отпадъци, които могат да бъдат </a:t>
            </a:r>
            <a:r>
              <a:rPr lang="ru-RU" sz="1000" dirty="0" smtClean="0">
                <a:latin typeface="Playfair Display" panose="020B0604020202020204" charset="-52"/>
              </a:rPr>
              <a:t>предавани. 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3995" y="1790520"/>
            <a:ext cx="2012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ИНВЕСТИЦИОННИ МЕРКИ:</a:t>
            </a:r>
            <a:endParaRPr lang="en-GB" sz="1000" b="1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58421" y="2126554"/>
            <a:ext cx="251986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Playfair Display" panose="020B0604020202020204" charset="-52"/>
              </a:rPr>
              <a:t>1.</a:t>
            </a:r>
          </a:p>
          <a:p>
            <a:r>
              <a:rPr lang="ru-RU" sz="1050" dirty="0" smtClean="0">
                <a:latin typeface="Playfair Display" panose="020B0604020202020204" charset="-52"/>
              </a:rPr>
              <a:t>Обособяване </a:t>
            </a:r>
            <a:r>
              <a:rPr lang="ru-RU" sz="1050" dirty="0">
                <a:latin typeface="Playfair Display" panose="020B0604020202020204" charset="-52"/>
              </a:rPr>
              <a:t>и/или изграждане на площадки </a:t>
            </a:r>
            <a:r>
              <a:rPr lang="ru-RU" sz="1050" dirty="0" smtClean="0">
                <a:latin typeface="Playfair Display" panose="020B0604020202020204" charset="-52"/>
              </a:rPr>
              <a:t>за СО.</a:t>
            </a:r>
            <a:endParaRPr lang="en-GB" sz="1050" dirty="0">
              <a:latin typeface="Playfair Display" panose="020B0604020202020204" charset="-5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65299" y="2792702"/>
            <a:ext cx="267965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Playfair Display" panose="020B0604020202020204" charset="-52"/>
              </a:rPr>
              <a:t>2.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Внедряване  </a:t>
            </a:r>
            <a:r>
              <a:rPr lang="ru-RU" sz="1000" dirty="0">
                <a:latin typeface="Playfair Display" panose="020B0604020202020204" charset="-52"/>
              </a:rPr>
              <a:t>на цялостна система за третиране на </a:t>
            </a:r>
            <a:r>
              <a:rPr lang="ru-RU" sz="1000" dirty="0" smtClean="0">
                <a:latin typeface="Playfair Display" panose="020B0604020202020204" charset="-52"/>
              </a:rPr>
              <a:t>ОСР. 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65299" y="3439660"/>
            <a:ext cx="25832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Playfair Display" panose="020B0604020202020204" charset="-52"/>
              </a:rPr>
              <a:t>3. 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Оползотворяване </a:t>
            </a:r>
            <a:r>
              <a:rPr lang="ru-RU" sz="1000" dirty="0">
                <a:latin typeface="Playfair Display" panose="020B0604020202020204" charset="-52"/>
              </a:rPr>
              <a:t>на строителни отпадъци чрез рекултивация на нарушени </a:t>
            </a:r>
            <a:r>
              <a:rPr lang="ru-RU" sz="1000" dirty="0" smtClean="0">
                <a:latin typeface="Playfair Display" panose="020B0604020202020204" charset="-52"/>
              </a:rPr>
              <a:t>терени. 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9391" y="1651548"/>
            <a:ext cx="2161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000" b="1" dirty="0" smtClean="0">
                <a:solidFill>
                  <a:schemeClr val="tx1"/>
                </a:solidFill>
                <a:latin typeface="Playfair Display" panose="020B0604020202020204" charset="-52"/>
              </a:rPr>
              <a:t>АДМИНИСТРАТИВНИ МЕРКИ:</a:t>
            </a:r>
            <a:endParaRPr lang="en-GB" sz="1000" b="1" dirty="0">
              <a:solidFill>
                <a:schemeClr val="tx1"/>
              </a:solidFill>
              <a:latin typeface="Playfair Display" panose="020B0604020202020204" charset="-5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53988" y="2044862"/>
            <a:ext cx="27355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1.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Въвеждане </a:t>
            </a:r>
            <a:r>
              <a:rPr lang="ru-RU" sz="1000" dirty="0">
                <a:latin typeface="Playfair Display" panose="020B0604020202020204" charset="-52"/>
              </a:rPr>
              <a:t>на механизми за ефективен контрол </a:t>
            </a:r>
            <a:r>
              <a:rPr lang="ru-RU" sz="1000" dirty="0" smtClean="0">
                <a:latin typeface="Playfair Display" panose="020B0604020202020204" charset="-52"/>
              </a:rPr>
              <a:t>относно СО.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53636" y="2691830"/>
            <a:ext cx="24526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000" dirty="0" smtClean="0">
                <a:latin typeface="Playfair Display" panose="020B0604020202020204" charset="-52"/>
              </a:rPr>
              <a:t>2. </a:t>
            </a:r>
          </a:p>
          <a:p>
            <a:r>
              <a:rPr lang="bg-BG" sz="1000" dirty="0" smtClean="0">
                <a:latin typeface="Playfair Display" panose="020B0604020202020204" charset="-52"/>
              </a:rPr>
              <a:t>Провеждане </a:t>
            </a:r>
            <a:r>
              <a:rPr lang="bg-BG" sz="1000" dirty="0">
                <a:latin typeface="Playfair Display" panose="020B0604020202020204" charset="-52"/>
              </a:rPr>
              <a:t>на обществени </a:t>
            </a:r>
            <a:r>
              <a:rPr lang="bg-BG" sz="1000" dirty="0" smtClean="0">
                <a:latin typeface="Playfair Display" panose="020B0604020202020204" charset="-52"/>
              </a:rPr>
              <a:t>поръчки с изискването за влагане на рециклирани строителни материали. 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636" y="3492686"/>
            <a:ext cx="25137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3. 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Водене </a:t>
            </a:r>
            <a:r>
              <a:rPr lang="ru-RU" sz="1000" dirty="0">
                <a:latin typeface="Playfair Display" panose="020B0604020202020204" charset="-52"/>
              </a:rPr>
              <a:t>на отчетност за количествата на вложените рециклирани материали в строителството за общински </a:t>
            </a:r>
            <a:r>
              <a:rPr lang="ru-RU" sz="1000" dirty="0" smtClean="0">
                <a:latin typeface="Playfair Display" panose="020B0604020202020204" charset="-52"/>
              </a:rPr>
              <a:t>обекти.</a:t>
            </a:r>
            <a:endParaRPr lang="en-GB" sz="1000" dirty="0">
              <a:latin typeface="Playfair Displ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5829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7400" y="53340"/>
            <a:ext cx="885000" cy="5090162"/>
            <a:chOff x="0" y="0"/>
            <a:chExt cx="796743" cy="2330283"/>
          </a:xfrm>
          <a:solidFill>
            <a:srgbClr val="F2E4D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rot="5399999">
            <a:off x="6456921" y="2054133"/>
            <a:ext cx="4121410" cy="0"/>
          </a:xfrm>
          <a:prstGeom prst="line">
            <a:avLst/>
          </a:prstGeom>
          <a:ln w="47625" cap="flat">
            <a:solidFill>
              <a:srgbClr val="D7AE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399999">
            <a:off x="-11888" y="4629170"/>
            <a:ext cx="1028663" cy="0"/>
          </a:xfrm>
          <a:prstGeom prst="line">
            <a:avLst/>
          </a:prstGeom>
          <a:ln w="47625" cap="flat">
            <a:solidFill>
              <a:srgbClr val="CE9B6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0"/>
          <p:cNvSpPr txBox="1"/>
          <p:nvPr/>
        </p:nvSpPr>
        <p:spPr>
          <a:xfrm>
            <a:off x="5281865" y="1534160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ИНФОРМАЦИОННИ МЕРКИ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: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4662" y="2390527"/>
            <a:ext cx="2012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ИНВЕСТИЦИОННИ МЕРКИ: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8758" y="277863"/>
            <a:ext cx="5268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Playfair Display" panose="020B0604020202020204" charset="-52"/>
              </a:rPr>
              <a:t>ПРОГРАМА ЗА ДОСТИГАНЕ НА ЦЕЛИТЕ ЗА РЕЦИКЛИРАНЕ И ОПОЛЗОТВОРЯВАНЕ НА МРО</a:t>
            </a:r>
            <a:endParaRPr lang="en-GB" sz="1200" b="1" dirty="0">
              <a:solidFill>
                <a:schemeClr val="tx2">
                  <a:lumMod val="50000"/>
                </a:schemeClr>
              </a:solidFill>
              <a:latin typeface="Playfair Display" panose="020B0604020202020204" charset="-5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1594" y="1140658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050" dirty="0">
                <a:latin typeface="Playfair Display" panose="020B0604020202020204" charset="-52"/>
              </a:rPr>
              <a:t>Общо </a:t>
            </a:r>
            <a:r>
              <a:rPr lang="en-US" sz="1050" dirty="0" smtClean="0">
                <a:latin typeface="Playfair Display" panose="020B0604020202020204" charset="-52"/>
              </a:rPr>
              <a:t>4 </a:t>
            </a:r>
            <a:r>
              <a:rPr lang="bg-BG" sz="1050" dirty="0" smtClean="0">
                <a:latin typeface="Playfair Display" panose="020B0604020202020204" charset="-52"/>
              </a:rPr>
              <a:t>мерки</a:t>
            </a:r>
            <a:r>
              <a:rPr lang="bg-BG" sz="1050" dirty="0">
                <a:latin typeface="Playfair Display" panose="020B0604020202020204" charset="-52"/>
              </a:rPr>
              <a:t>, от които: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50" dirty="0">
                <a:latin typeface="Playfair Display" panose="020B0604020202020204" charset="-52"/>
              </a:rPr>
              <a:t>Инвестиционни мерки: </a:t>
            </a:r>
            <a:r>
              <a:rPr lang="en-GB" sz="1050" dirty="0">
                <a:latin typeface="Playfair Display" panose="020B0604020202020204" charset="-52"/>
              </a:rPr>
              <a:t>1</a:t>
            </a:r>
            <a:r>
              <a:rPr lang="bg-BG" sz="1050" dirty="0" smtClean="0">
                <a:latin typeface="Playfair Display" panose="020B0604020202020204" charset="-52"/>
              </a:rPr>
              <a:t> </a:t>
            </a:r>
            <a:r>
              <a:rPr lang="bg-BG" sz="1050" dirty="0">
                <a:latin typeface="Playfair Display" panose="020B0604020202020204" charset="-52"/>
              </a:rPr>
              <a:t>бр.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50" dirty="0">
                <a:latin typeface="Playfair Display" panose="020B0604020202020204" charset="-52"/>
              </a:rPr>
              <a:t>Информационни мерки: </a:t>
            </a:r>
            <a:r>
              <a:rPr lang="en-GB" sz="1050" dirty="0" smtClean="0">
                <a:latin typeface="Playfair Display" panose="020B0604020202020204" charset="-52"/>
              </a:rPr>
              <a:t>3 </a:t>
            </a:r>
            <a:r>
              <a:rPr lang="bg-BG" sz="1050" dirty="0" smtClean="0">
                <a:latin typeface="Playfair Display" panose="020B0604020202020204" charset="-52"/>
              </a:rPr>
              <a:t>бр</a:t>
            </a:r>
            <a:r>
              <a:rPr lang="bg-BG" sz="1050" dirty="0">
                <a:latin typeface="Playfair Display" panose="020B0604020202020204" charset="-52"/>
              </a:rPr>
              <a:t>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3020" y="2636748"/>
            <a:ext cx="37694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Playfair Display" panose="020B0604020202020204" charset="-52"/>
              </a:rPr>
              <a:t>1. </a:t>
            </a:r>
          </a:p>
          <a:p>
            <a:pPr algn="just"/>
            <a:r>
              <a:rPr lang="ru-RU" sz="1000" dirty="0" smtClean="0">
                <a:latin typeface="Playfair Display" panose="020B0604020202020204" charset="-52"/>
              </a:rPr>
              <a:t>Еко </a:t>
            </a:r>
            <a:r>
              <a:rPr lang="ru-RU" sz="1000" dirty="0">
                <a:latin typeface="Playfair Display" panose="020B0604020202020204" charset="-52"/>
              </a:rPr>
              <a:t>инвестиции чрез партньорства в по-добро управление на отпадъците в контекста на кръговата и ниско въглеродна икономика и ресурсната ефективност, чрез осигуряване на индустриални терени за рециклиране на МРО.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78070" y="1717739"/>
            <a:ext cx="3641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Playfair Display" panose="020B0604020202020204" charset="-52"/>
              </a:rPr>
              <a:t>1. 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информационни </a:t>
            </a:r>
            <a:r>
              <a:rPr lang="ru-RU" sz="1000" dirty="0">
                <a:latin typeface="Playfair Display" panose="020B0604020202020204" charset="-52"/>
              </a:rPr>
              <a:t>кампании </a:t>
            </a:r>
            <a:r>
              <a:rPr lang="bg-BG" sz="1000" dirty="0" smtClean="0">
                <a:latin typeface="Playfair Display" panose="020B0604020202020204" charset="-52"/>
              </a:rPr>
              <a:t>сред общински пазари </a:t>
            </a:r>
            <a:r>
              <a:rPr lang="ru-RU" sz="1000" dirty="0" smtClean="0">
                <a:latin typeface="Playfair Display" panose="020B0604020202020204" charset="-52"/>
              </a:rPr>
              <a:t>за </a:t>
            </a:r>
            <a:r>
              <a:rPr lang="ru-RU" sz="1000" dirty="0">
                <a:latin typeface="Playfair Display" panose="020B0604020202020204" charset="-52"/>
              </a:rPr>
              <a:t>предотвратяване на образуването на отпадъци, например за ограничаване на пластмасовите торбички 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17728" y="2609204"/>
            <a:ext cx="3562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2.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Реализиране </a:t>
            </a:r>
            <a:r>
              <a:rPr lang="ru-RU" sz="1000" dirty="0">
                <a:latin typeface="Playfair Display" panose="020B0604020202020204" charset="-52"/>
              </a:rPr>
              <a:t>на проекти за повишаване на </a:t>
            </a:r>
            <a:r>
              <a:rPr lang="ru-RU" sz="1000" dirty="0" smtClean="0">
                <a:latin typeface="Playfair Display" panose="020B0604020202020204" charset="-52"/>
              </a:rPr>
              <a:t>осведомеността върху представители на местния бизнес.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40981" y="3406952"/>
            <a:ext cx="3515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3.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Съвместно </a:t>
            </a:r>
            <a:r>
              <a:rPr lang="ru-RU" sz="1000" dirty="0">
                <a:latin typeface="Playfair Display" panose="020B0604020202020204" charset="-52"/>
              </a:rPr>
              <a:t>изпълнение на информационни кампании с Организациите по Оползотворяване на масово разпространени </a:t>
            </a:r>
            <a:r>
              <a:rPr lang="ru-RU" sz="1000" dirty="0" smtClean="0">
                <a:latin typeface="Playfair Display" panose="020B0604020202020204" charset="-52"/>
              </a:rPr>
              <a:t>отпадъци.</a:t>
            </a:r>
            <a:endParaRPr lang="en-GB" sz="1000" dirty="0">
              <a:latin typeface="Playfair Displ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591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 rot="-5400000">
            <a:off x="-570204" y="579228"/>
            <a:ext cx="1512568" cy="372160"/>
            <a:chOff x="0" y="0"/>
            <a:chExt cx="796743" cy="2330283"/>
          </a:xfrm>
          <a:solidFill>
            <a:schemeClr val="bg2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0" y="490538"/>
            <a:ext cx="2584183" cy="0"/>
          </a:xfrm>
          <a:prstGeom prst="line">
            <a:avLst/>
          </a:prstGeom>
          <a:ln w="47625" cap="flat">
            <a:solidFill>
              <a:schemeClr val="bg2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0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771841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0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771841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0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8771841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0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5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8771841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7" name="TextBox 5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87288" y="88989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Общо </a:t>
            </a:r>
            <a:r>
              <a:rPr lang="bg-BG" sz="1000" dirty="0">
                <a:latin typeface="Playfair Display" panose="020B0604020202020204" charset="-52"/>
              </a:rPr>
              <a:t>9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мерки от 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които: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Информационни 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мерки: </a:t>
            </a:r>
            <a:r>
              <a:rPr lang="bg-BG" sz="1000" dirty="0">
                <a:latin typeface="Playfair Display" panose="020B0604020202020204" charset="-52"/>
              </a:rPr>
              <a:t>3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бр.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Административни мерки: </a:t>
            </a:r>
            <a:r>
              <a:rPr lang="bg-BG" sz="1000" dirty="0">
                <a:latin typeface="Playfair Display" panose="020B0604020202020204" charset="-52"/>
              </a:rPr>
              <a:t>6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бр. 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4517" y="1737027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ИНФОРМАЦИОННИ МЕРКИ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: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30180" y="1320785"/>
            <a:ext cx="2161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АДМИНИСТРАТИВНИ МЕРКИ: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3954" y="177454"/>
            <a:ext cx="553982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tabLst>
                <a:tab pos="596265" algn="l"/>
              </a:tabLst>
            </a:pPr>
            <a:r>
              <a:rPr lang="bg-BG" b="1" dirty="0">
                <a:solidFill>
                  <a:schemeClr val="tx2">
                    <a:lumMod val="50000"/>
                  </a:schemeClr>
                </a:solidFill>
                <a:latin typeface="Playfair Display" panose="020B0604020202020204" charset="-52"/>
                <a:ea typeface="Palatino Linotype" panose="02040502050505030304" pitchFamily="18" charset="0"/>
                <a:cs typeface="Palatino Linotype" panose="02040502050505030304" pitchFamily="18" charset="0"/>
              </a:rPr>
              <a:t>ПОДПРОГРАМА ЗА УПРАВЛЕНИЕ НА ОПАКОВКИТЕ И ОТПАДЪЦИТЕ ОТ ОПАКОВКИ</a:t>
            </a:r>
            <a:endParaRPr lang="en-GB" sz="1100" dirty="0">
              <a:solidFill>
                <a:schemeClr val="tx2">
                  <a:lumMod val="50000"/>
                </a:schemeClr>
              </a:solidFill>
              <a:effectLst/>
              <a:latin typeface="Playfair Display" panose="020B0604020202020204" charset="-52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612" y="2091284"/>
            <a:ext cx="3701153" cy="71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1.</a:t>
            </a:r>
          </a:p>
          <a:p>
            <a:pPr algn="just"/>
            <a:r>
              <a:rPr lang="ru-RU" sz="1000" dirty="0" smtClean="0">
                <a:latin typeface="Playfair Display" panose="020B0604020202020204" charset="-52"/>
              </a:rPr>
              <a:t>Организиране </a:t>
            </a:r>
            <a:r>
              <a:rPr lang="ru-RU" sz="1000" dirty="0">
                <a:latin typeface="Playfair Display" panose="020B0604020202020204" charset="-52"/>
              </a:rPr>
              <a:t>на кръгла маса между общинските структури и ОО за </a:t>
            </a:r>
            <a:r>
              <a:rPr lang="ru-RU" sz="1000" dirty="0" smtClean="0">
                <a:latin typeface="Playfair Display" panose="020B0604020202020204" charset="-52"/>
              </a:rPr>
              <a:t>разширяване </a:t>
            </a:r>
            <a:r>
              <a:rPr lang="ru-RU" sz="1000" dirty="0">
                <a:latin typeface="Playfair Display" panose="020B0604020202020204" charset="-52"/>
              </a:rPr>
              <a:t>на системите за разделно събиране на отпадъците от </a:t>
            </a:r>
            <a:r>
              <a:rPr lang="ru-RU" sz="1000" dirty="0" smtClean="0">
                <a:latin typeface="Playfair Display" panose="020B0604020202020204" charset="-52"/>
              </a:rPr>
              <a:t>опаковки.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5612" y="2961902"/>
            <a:ext cx="38261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2.</a:t>
            </a:r>
          </a:p>
          <a:p>
            <a:pPr algn="just"/>
            <a:r>
              <a:rPr lang="ru-RU" sz="1000" dirty="0" smtClean="0">
                <a:latin typeface="Playfair Display" panose="020B0604020202020204" charset="-52"/>
              </a:rPr>
              <a:t>Съвместни </a:t>
            </a:r>
            <a:r>
              <a:rPr lang="ru-RU" sz="1000" dirty="0">
                <a:latin typeface="Playfair Display" panose="020B0604020202020204" charset="-52"/>
              </a:rPr>
              <a:t>кампании с организацията по </a:t>
            </a:r>
            <a:r>
              <a:rPr lang="ru-RU" sz="1000" dirty="0" smtClean="0">
                <a:latin typeface="Playfair Display" panose="020B0604020202020204" charset="-52"/>
              </a:rPr>
              <a:t>оползотворяване на ОО.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5612" y="3670676"/>
            <a:ext cx="3701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3.</a:t>
            </a:r>
          </a:p>
          <a:p>
            <a:pPr algn="just"/>
            <a:r>
              <a:rPr lang="ru-RU" sz="1000" dirty="0" smtClean="0">
                <a:latin typeface="Playfair Display" panose="020B0604020202020204" charset="-52"/>
              </a:rPr>
              <a:t>Популяризиране </a:t>
            </a:r>
            <a:r>
              <a:rPr lang="ru-RU" sz="1000" dirty="0">
                <a:latin typeface="Playfair Display" panose="020B0604020202020204" charset="-52"/>
              </a:rPr>
              <a:t>използването на собствени съдове от крайните потребители </a:t>
            </a:r>
            <a:r>
              <a:rPr lang="ru-RU" sz="1000" dirty="0" smtClean="0">
                <a:latin typeface="Playfair Display" panose="020B0604020202020204" charset="-52"/>
              </a:rPr>
              <a:t>чрез </a:t>
            </a:r>
            <a:r>
              <a:rPr lang="ru-RU" sz="1000" dirty="0">
                <a:latin typeface="Playfair Display" panose="020B0604020202020204" charset="-52"/>
              </a:rPr>
              <a:t>привличане на търговци, които продават храни и напитки.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81560" y="1568486"/>
            <a:ext cx="40057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Playfair Display" panose="020B0604020202020204" charset="-52"/>
              </a:rPr>
              <a:t>1.</a:t>
            </a:r>
          </a:p>
          <a:p>
            <a:r>
              <a:rPr lang="ru-RU" sz="1000" dirty="0" smtClean="0">
                <a:latin typeface="Playfair Display" panose="020B0604020202020204" charset="-52"/>
              </a:rPr>
              <a:t>Актуализиране </a:t>
            </a:r>
            <a:r>
              <a:rPr lang="ru-RU" sz="1000" dirty="0">
                <a:latin typeface="Playfair Display" panose="020B0604020202020204" charset="-52"/>
              </a:rPr>
              <a:t>и поддържане на </a:t>
            </a:r>
            <a:r>
              <a:rPr lang="ru-RU" sz="1000" dirty="0" smtClean="0">
                <a:latin typeface="Playfair Display" panose="020B0604020202020204" charset="-52"/>
              </a:rPr>
              <a:t>електронна </a:t>
            </a:r>
            <a:r>
              <a:rPr lang="ru-RU" sz="1000" dirty="0">
                <a:latin typeface="Playfair Display" panose="020B0604020202020204" charset="-52"/>
              </a:rPr>
              <a:t>информация  за обществеността за разделно събиране на МРО;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81560" y="2187706"/>
            <a:ext cx="4058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Playfair Display" panose="020B0604020202020204" charset="-52"/>
              </a:rPr>
              <a:t>2.</a:t>
            </a:r>
          </a:p>
          <a:p>
            <a:pPr algn="just"/>
            <a:r>
              <a:rPr lang="ru-RU" sz="1000" dirty="0" smtClean="0">
                <a:latin typeface="Playfair Display" panose="020B0604020202020204" charset="-52"/>
              </a:rPr>
              <a:t>Преразглеждане </a:t>
            </a:r>
            <a:r>
              <a:rPr lang="ru-RU" sz="1000" dirty="0">
                <a:latin typeface="Playfair Display" panose="020B0604020202020204" charset="-52"/>
              </a:rPr>
              <a:t>на </a:t>
            </a:r>
            <a:r>
              <a:rPr lang="ru-RU" sz="1000" dirty="0" smtClean="0">
                <a:latin typeface="Playfair Display" panose="020B0604020202020204" charset="-52"/>
              </a:rPr>
              <a:t>постигнатите  резултати </a:t>
            </a:r>
            <a:r>
              <a:rPr lang="ru-RU" sz="1000" dirty="0">
                <a:latin typeface="Playfair Display" panose="020B0604020202020204" charset="-52"/>
              </a:rPr>
              <a:t>и при необходимост поставяне на нови извиквания в договора </a:t>
            </a:r>
            <a:r>
              <a:rPr lang="ru-RU" sz="1000" dirty="0" smtClean="0">
                <a:latin typeface="Playfair Display" panose="020B0604020202020204" charset="-52"/>
              </a:rPr>
              <a:t>с ОООп.</a:t>
            </a:r>
            <a:endParaRPr lang="ru-RU" sz="1000" dirty="0">
              <a:latin typeface="Playfair Display" panose="020B0604020202020204" charset="-5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02246" y="3012296"/>
            <a:ext cx="4037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Playfair Display" panose="020B0604020202020204" charset="-52"/>
              </a:rPr>
              <a:t>3.</a:t>
            </a:r>
          </a:p>
          <a:p>
            <a:pPr algn="just"/>
            <a:r>
              <a:rPr lang="ru-RU" sz="1000" dirty="0" smtClean="0">
                <a:latin typeface="Playfair Display" panose="020B0604020202020204" charset="-52"/>
              </a:rPr>
              <a:t>Осъществяване </a:t>
            </a:r>
            <a:r>
              <a:rPr lang="ru-RU" sz="1000" dirty="0">
                <a:latin typeface="Playfair Display" panose="020B0604020202020204" charset="-52"/>
              </a:rPr>
              <a:t>на проверки и контрол за изпълнение на изискванията от търговски </a:t>
            </a:r>
            <a:r>
              <a:rPr lang="ru-RU" sz="1000" dirty="0" smtClean="0">
                <a:latin typeface="Playfair Display" panose="020B0604020202020204" charset="-52"/>
              </a:rPr>
              <a:t>обекти да събират разделно отпадъците си опаковки.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836307" y="3865289"/>
            <a:ext cx="3969595" cy="572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Playfair Display" panose="020B0604020202020204" charset="-52"/>
              </a:rPr>
              <a:t>4.</a:t>
            </a:r>
          </a:p>
          <a:p>
            <a:pPr algn="just"/>
            <a:r>
              <a:rPr lang="ru-RU" sz="1000" dirty="0" smtClean="0">
                <a:latin typeface="Playfair Display" panose="020B0604020202020204" charset="-52"/>
              </a:rPr>
              <a:t>Минимизиране </a:t>
            </a:r>
            <a:r>
              <a:rPr lang="ru-RU" sz="1000" dirty="0">
                <a:latin typeface="Playfair Display" panose="020B0604020202020204" charset="-52"/>
              </a:rPr>
              <a:t>поставянето на вендинг </a:t>
            </a:r>
            <a:r>
              <a:rPr lang="ru-RU" sz="1000" dirty="0" smtClean="0">
                <a:latin typeface="Playfair Display" panose="020B0604020202020204" charset="-52"/>
              </a:rPr>
              <a:t>машини в административни сгради на Столична община. </a:t>
            </a:r>
            <a:endParaRPr lang="en-GB" sz="1000" dirty="0">
              <a:latin typeface="Playfair Displ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350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 rot="-5400000">
            <a:off x="-570204" y="579228"/>
            <a:ext cx="1512568" cy="372160"/>
            <a:chOff x="0" y="0"/>
            <a:chExt cx="796743" cy="2330283"/>
          </a:xfrm>
          <a:solidFill>
            <a:schemeClr val="bg2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6743" cy="2330283"/>
            </a:xfrm>
            <a:custGeom>
              <a:avLst/>
              <a:gdLst/>
              <a:ahLst/>
              <a:cxnLst/>
              <a:rect l="l" t="t" r="r" b="b"/>
              <a:pathLst>
                <a:path w="796743" h="2330283">
                  <a:moveTo>
                    <a:pt x="0" y="0"/>
                  </a:moveTo>
                  <a:lnTo>
                    <a:pt x="796743" y="0"/>
                  </a:lnTo>
                  <a:lnTo>
                    <a:pt x="796743" y="2330283"/>
                  </a:lnTo>
                  <a:lnTo>
                    <a:pt x="0" y="2330283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0" y="490538"/>
            <a:ext cx="2584183" cy="0"/>
          </a:xfrm>
          <a:prstGeom prst="line">
            <a:avLst/>
          </a:prstGeom>
          <a:ln w="47625" cap="flat">
            <a:solidFill>
              <a:schemeClr val="bg2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0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771841" y="1795559"/>
            <a:ext cx="372160" cy="372160"/>
            <a:chOff x="0" y="0"/>
            <a:chExt cx="812800" cy="812800"/>
          </a:xfrm>
          <a:solidFill>
            <a:schemeClr val="bg2">
              <a:lumMod val="75000"/>
            </a:schemeClr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0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771841" y="2580899"/>
            <a:ext cx="372160" cy="372160"/>
            <a:chOff x="0" y="0"/>
            <a:chExt cx="812800" cy="812800"/>
          </a:xfrm>
          <a:solidFill>
            <a:schemeClr val="bg2"/>
          </a:solidFill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0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8771841" y="3366239"/>
            <a:ext cx="372160" cy="372160"/>
            <a:chOff x="0" y="0"/>
            <a:chExt cx="812800" cy="812800"/>
          </a:xfrm>
          <a:solidFill>
            <a:srgbClr val="F4F3EC"/>
          </a:solidFill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0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4" name="TextBox 5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8771841" y="4151579"/>
            <a:ext cx="372160" cy="372160"/>
            <a:chOff x="0" y="0"/>
            <a:chExt cx="812800" cy="812800"/>
          </a:xfrm>
          <a:solidFill>
            <a:srgbClr val="F9F9F5"/>
          </a:solidFill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57" name="TextBox 5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87288" y="88989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Общо 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8 мерки от 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които: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Инвестиционни</a:t>
            </a:r>
            <a:r>
              <a:rPr kumimoji="0" lang="bg-BG" sz="1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мерки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: 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7 бр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Информационни</a:t>
            </a:r>
            <a:r>
              <a:rPr kumimoji="0" lang="bg-BG" sz="1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мерки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: 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1 бр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.  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33763" y="2706838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ИНФОРМАЦИОННИ МЕРКИ</a:t>
            </a: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: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85850" y="1013507"/>
            <a:ext cx="2012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ИНВЕСТИЦИОННИ</a:t>
            </a:r>
            <a:r>
              <a:rPr kumimoji="0" lang="bg-BG" sz="1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 </a:t>
            </a:r>
            <a:r>
              <a:rPr kumimoji="0" lang="bg-BG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-52"/>
                <a:cs typeface="Arial"/>
                <a:sym typeface="Arial"/>
              </a:rPr>
              <a:t>МЕРКИ: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20B0604020202020204" charset="-52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2684" y="162213"/>
            <a:ext cx="588263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tabLst>
                <a:tab pos="596265" algn="l"/>
              </a:tabLst>
            </a:pPr>
            <a:r>
              <a:rPr lang="bg-BG" b="1" dirty="0">
                <a:solidFill>
                  <a:schemeClr val="tx2">
                    <a:lumMod val="50000"/>
                  </a:schemeClr>
                </a:solidFill>
                <a:latin typeface="Playfair Display" panose="020B0604020202020204" charset="-52"/>
                <a:ea typeface="Palatino Linotype" panose="02040502050505030304" pitchFamily="18" charset="0"/>
                <a:cs typeface="Palatino Linotype" panose="02040502050505030304" pitchFamily="18" charset="0"/>
              </a:rPr>
              <a:t>ПРОГРАМА ЗА НАМАЛЯВАНЕ НА КОЛИЧЕСТВАТА И НА РИСКА ОТ ДЕПОНИРАНИТЕ БИТОВИ ОТПАДЪЦИ</a:t>
            </a:r>
            <a:endParaRPr lang="en-GB" sz="1100" dirty="0">
              <a:solidFill>
                <a:schemeClr val="tx2">
                  <a:lumMod val="50000"/>
                </a:schemeClr>
              </a:solidFill>
              <a:effectLst/>
              <a:latin typeface="Playfair Display" panose="020B0604020202020204" charset="-52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288" y="2986129"/>
            <a:ext cx="3003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Playfair Display" panose="020B0604020202020204" charset="-52"/>
              </a:rPr>
              <a:t>1.</a:t>
            </a:r>
          </a:p>
          <a:p>
            <a:pPr algn="just"/>
            <a:r>
              <a:rPr lang="ru-RU" sz="1000" dirty="0" smtClean="0">
                <a:latin typeface="Playfair Display" panose="020B0604020202020204" charset="-52"/>
              </a:rPr>
              <a:t>Провеждане </a:t>
            </a:r>
            <a:r>
              <a:rPr lang="ru-RU" sz="1000" dirty="0">
                <a:latin typeface="Playfair Display" panose="020B0604020202020204" charset="-52"/>
              </a:rPr>
              <a:t>на кампании за пролетно и есенно почистване на населените места в </a:t>
            </a:r>
            <a:r>
              <a:rPr lang="ru-RU" sz="1000" dirty="0" smtClean="0">
                <a:latin typeface="Playfair Display" panose="020B0604020202020204" charset="-52"/>
              </a:rPr>
              <a:t>общината.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0752" y="1250506"/>
            <a:ext cx="44371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>
              <a:latin typeface="Playfair Display" panose="020B0604020202020204" charset="-52"/>
            </a:endParaRPr>
          </a:p>
          <a:p>
            <a:r>
              <a:rPr lang="en-GB" sz="1000" dirty="0" smtClean="0">
                <a:latin typeface="Playfair Display" panose="020B0604020202020204" charset="-52"/>
              </a:rPr>
              <a:t>1. </a:t>
            </a:r>
            <a:r>
              <a:rPr lang="ru-RU" sz="1000" dirty="0" smtClean="0">
                <a:latin typeface="Playfair Display" panose="020B0604020202020204" charset="-52"/>
              </a:rPr>
              <a:t>Изграждане </a:t>
            </a:r>
            <a:r>
              <a:rPr lang="ru-RU" sz="1000" dirty="0">
                <a:latin typeface="Playfair Display" panose="020B0604020202020204" charset="-52"/>
              </a:rPr>
              <a:t>на клетка №3 и клетка №4 на депо за неопасни отпадъци „Садината“;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0751" y="174351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1000" dirty="0" smtClean="0">
              <a:latin typeface="Playfair Display" panose="020B0604020202020204" charset="-52"/>
            </a:endParaRPr>
          </a:p>
          <a:p>
            <a:pPr algn="just"/>
            <a:r>
              <a:rPr lang="en-GB" sz="1000" dirty="0" smtClean="0">
                <a:latin typeface="Playfair Display" panose="020B0604020202020204" charset="-52"/>
              </a:rPr>
              <a:t>2. </a:t>
            </a:r>
            <a:r>
              <a:rPr lang="ru-RU" sz="1000" dirty="0" smtClean="0">
                <a:latin typeface="Playfair Display" panose="020B0604020202020204" charset="-52"/>
              </a:rPr>
              <a:t>Изграждане </a:t>
            </a:r>
            <a:r>
              <a:rPr lang="ru-RU" sz="1000" dirty="0">
                <a:latin typeface="Playfair Display" panose="020B0604020202020204" charset="-52"/>
              </a:rPr>
              <a:t>на фаза III по Проект №DIR -592113-1-9 “Интегрирана система от съоръжения за третиране на битови отпадъци на Столична </a:t>
            </a:r>
            <a:r>
              <a:rPr lang="ru-RU" sz="1000" dirty="0" smtClean="0">
                <a:latin typeface="Playfair Display" panose="020B0604020202020204" charset="-52"/>
              </a:rPr>
              <a:t>община.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0751" y="240964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000" dirty="0" smtClean="0">
              <a:latin typeface="Playfair Display" panose="020B0604020202020204" charset="-52"/>
            </a:endParaRPr>
          </a:p>
          <a:p>
            <a:r>
              <a:rPr lang="en-GB" sz="1000" dirty="0" smtClean="0">
                <a:latin typeface="Playfair Display" panose="020B0604020202020204" charset="-52"/>
              </a:rPr>
              <a:t>3. </a:t>
            </a:r>
            <a:r>
              <a:rPr lang="ru-RU" sz="1000" dirty="0" smtClean="0">
                <a:latin typeface="Playfair Display" panose="020B0604020202020204" charset="-52"/>
              </a:rPr>
              <a:t>Надграждане </a:t>
            </a:r>
            <a:r>
              <a:rPr lang="ru-RU" sz="1000" dirty="0">
                <a:latin typeface="Playfair Display" panose="020B0604020202020204" charset="-52"/>
              </a:rPr>
              <a:t>на ИСУО чрез включване на модули за отчитане на количества отпадъци, постъпили на площадки, мобилни пунктове и </a:t>
            </a:r>
            <a:r>
              <a:rPr lang="ru-RU" sz="1000" dirty="0" smtClean="0">
                <a:latin typeface="Playfair Display" panose="020B0604020202020204" charset="-52"/>
              </a:rPr>
              <a:t>центрове и др. 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56377" y="3121092"/>
            <a:ext cx="4571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>
              <a:latin typeface="Playfair Display" panose="020B0604020202020204" charset="-52"/>
            </a:endParaRPr>
          </a:p>
          <a:p>
            <a:pPr algn="just"/>
            <a:r>
              <a:rPr lang="en-GB" sz="1000" dirty="0" smtClean="0">
                <a:latin typeface="Playfair Display" panose="020B0604020202020204" charset="-52"/>
              </a:rPr>
              <a:t>4. </a:t>
            </a:r>
            <a:r>
              <a:rPr lang="ru-RU" sz="1000" dirty="0" smtClean="0">
                <a:latin typeface="Playfair Display" panose="020B0604020202020204" charset="-52"/>
              </a:rPr>
              <a:t>Рекултивация </a:t>
            </a:r>
            <a:r>
              <a:rPr lang="ru-RU" sz="1000" dirty="0">
                <a:latin typeface="Playfair Display" panose="020B0604020202020204" charset="-52"/>
              </a:rPr>
              <a:t>на депа и замърсени терени</a:t>
            </a:r>
            <a:r>
              <a:rPr lang="ru-RU" sz="1000" dirty="0" smtClean="0">
                <a:latin typeface="Playfair Display" panose="020B0604020202020204" charset="-52"/>
              </a:rPr>
              <a:t>; Мониторинг и следексплоатационни грижи 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1999" y="3654907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1000" dirty="0" smtClean="0">
              <a:latin typeface="Playfair Display" panose="020B0604020202020204" charset="-52"/>
            </a:endParaRPr>
          </a:p>
          <a:p>
            <a:pPr algn="just"/>
            <a:r>
              <a:rPr lang="en-GB" sz="1000" dirty="0" smtClean="0">
                <a:latin typeface="Playfair Display" panose="020B0604020202020204" charset="-52"/>
              </a:rPr>
              <a:t>5. </a:t>
            </a:r>
            <a:r>
              <a:rPr lang="ru-RU" sz="1000" dirty="0" smtClean="0">
                <a:latin typeface="Playfair Display" panose="020B0604020202020204" charset="-52"/>
              </a:rPr>
              <a:t>Почистване </a:t>
            </a:r>
            <a:r>
              <a:rPr lang="ru-RU" sz="1000" dirty="0">
                <a:latin typeface="Playfair Display" panose="020B0604020202020204" charset="-52"/>
              </a:rPr>
              <a:t>на локално образувани натрупвания на отпадъци на нерегламентирани за целта </a:t>
            </a:r>
            <a:r>
              <a:rPr lang="ru-RU" sz="1000" dirty="0" smtClean="0">
                <a:latin typeface="Playfair Display" panose="020B0604020202020204" charset="-52"/>
              </a:rPr>
              <a:t>места.</a:t>
            </a:r>
            <a:endParaRPr lang="en-GB" sz="1000" dirty="0">
              <a:latin typeface="Playfair Display" panose="020B0604020202020204" charset="-5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0" y="434985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 smtClean="0">
                <a:latin typeface="Playfair Display" panose="020B0604020202020204" charset="-52"/>
              </a:rPr>
              <a:t>6. </a:t>
            </a:r>
            <a:r>
              <a:rPr lang="ru-RU" sz="1000" dirty="0" smtClean="0">
                <a:latin typeface="Playfair Display" panose="020B0604020202020204" charset="-52"/>
              </a:rPr>
              <a:t>Разширяване </a:t>
            </a:r>
            <a:r>
              <a:rPr lang="ru-RU" sz="1000" dirty="0">
                <a:latin typeface="Playfair Display" panose="020B0604020202020204" charset="-52"/>
              </a:rPr>
              <a:t>на общинска система за разделно събиране на опасните отпадъци от бита.</a:t>
            </a:r>
            <a:endParaRPr lang="en-GB" sz="1000" dirty="0">
              <a:latin typeface="Playfair Displ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830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688300" y="4687750"/>
            <a:ext cx="455700" cy="4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7420" y="708660"/>
            <a:ext cx="5019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b="1" dirty="0" smtClean="0">
                <a:solidFill>
                  <a:schemeClr val="tx2">
                    <a:lumMod val="10000"/>
                  </a:schemeClr>
                </a:solidFill>
                <a:latin typeface="Playfair Display" panose="020B0604020202020204" charset="-52"/>
              </a:rPr>
              <a:t>ИНДИКАТИВЕН БЮДЖЕТ ЗА ИЗПЪЛНЕНИЕ НА ПРОГРАМАТА </a:t>
            </a:r>
            <a:endParaRPr lang="en-GB" sz="1200" b="1" dirty="0">
              <a:solidFill>
                <a:schemeClr val="tx2">
                  <a:lumMod val="10000"/>
                </a:schemeClr>
              </a:solidFill>
              <a:latin typeface="Playfair Display" panose="020B0604020202020204" charset="-5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053193"/>
              </p:ext>
            </p:extLst>
          </p:nvPr>
        </p:nvGraphicFramePr>
        <p:xfrm>
          <a:off x="632461" y="1132523"/>
          <a:ext cx="7917180" cy="304323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4511510">
                  <a:extLst>
                    <a:ext uri="{9D8B030D-6E8A-4147-A177-3AD203B41FA5}">
                      <a16:colId xmlns:a16="http://schemas.microsoft.com/office/drawing/2014/main" val="226826141"/>
                    </a:ext>
                  </a:extLst>
                </a:gridCol>
                <a:gridCol w="1426374">
                  <a:extLst>
                    <a:ext uri="{9D8B030D-6E8A-4147-A177-3AD203B41FA5}">
                      <a16:colId xmlns:a16="http://schemas.microsoft.com/office/drawing/2014/main" val="1817598158"/>
                    </a:ext>
                  </a:extLst>
                </a:gridCol>
                <a:gridCol w="989648">
                  <a:extLst>
                    <a:ext uri="{9D8B030D-6E8A-4147-A177-3AD203B41FA5}">
                      <a16:colId xmlns:a16="http://schemas.microsoft.com/office/drawing/2014/main" val="2836901967"/>
                    </a:ext>
                  </a:extLst>
                </a:gridCol>
                <a:gridCol w="989648">
                  <a:extLst>
                    <a:ext uri="{9D8B030D-6E8A-4147-A177-3AD203B41FA5}">
                      <a16:colId xmlns:a16="http://schemas.microsoft.com/office/drawing/2014/main" val="2509398064"/>
                    </a:ext>
                  </a:extLst>
                </a:gridCol>
              </a:tblGrid>
              <a:tr h="562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1" dirty="0" smtClean="0">
                          <a:effectLst/>
                          <a:latin typeface="Playfair Display" panose="020B0604020202020204" charset="-52"/>
                        </a:rPr>
                        <a:t>ПРОГРАМА</a:t>
                      </a:r>
                      <a:endParaRPr lang="en-GB" sz="1000" b="1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1" dirty="0">
                          <a:effectLst/>
                          <a:latin typeface="Playfair Display" panose="020B0604020202020204" charset="-52"/>
                        </a:rPr>
                        <a:t>Инвестиционни разходи </a:t>
                      </a:r>
                      <a:endParaRPr lang="en-GB" sz="1000" b="1" dirty="0">
                        <a:effectLst/>
                        <a:latin typeface="Playfair Display" panose="020B0604020202020204" charset="-5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Playfair Display" panose="020B0604020202020204" charset="-52"/>
                        </a:rPr>
                        <a:t>(</a:t>
                      </a:r>
                      <a:r>
                        <a:rPr lang="bg-BG" sz="1000" b="1" dirty="0">
                          <a:effectLst/>
                          <a:latin typeface="Playfair Display" panose="020B0604020202020204" charset="-52"/>
                        </a:rPr>
                        <a:t>хил. лв</a:t>
                      </a:r>
                      <a:r>
                        <a:rPr lang="en-US" sz="1000" b="1" dirty="0">
                          <a:effectLst/>
                          <a:latin typeface="Playfair Display" panose="020B0604020202020204" charset="-52"/>
                        </a:rPr>
                        <a:t>)</a:t>
                      </a:r>
                      <a:endParaRPr lang="en-GB" sz="1000" b="1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1" dirty="0">
                          <a:effectLst/>
                          <a:latin typeface="Playfair Display" panose="020B0604020202020204" charset="-52"/>
                        </a:rPr>
                        <a:t>Оперативни разходи </a:t>
                      </a:r>
                      <a:endParaRPr lang="en-GB" sz="1000" b="1" dirty="0">
                        <a:effectLst/>
                        <a:latin typeface="Playfair Display" panose="020B0604020202020204" charset="-5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Playfair Display" panose="020B0604020202020204" charset="-52"/>
                        </a:rPr>
                        <a:t>(</a:t>
                      </a:r>
                      <a:r>
                        <a:rPr lang="bg-BG" sz="1000" b="1" dirty="0">
                          <a:effectLst/>
                          <a:latin typeface="Playfair Display" panose="020B0604020202020204" charset="-52"/>
                        </a:rPr>
                        <a:t>хил. лв</a:t>
                      </a:r>
                      <a:r>
                        <a:rPr lang="en-US" sz="1000" b="1" dirty="0">
                          <a:effectLst/>
                          <a:latin typeface="Playfair Display" panose="020B0604020202020204" charset="-52"/>
                        </a:rPr>
                        <a:t>)</a:t>
                      </a:r>
                      <a:endParaRPr lang="en-GB" sz="1000" b="1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1" dirty="0">
                          <a:effectLst/>
                          <a:latin typeface="Playfair Display" panose="020B0604020202020204" charset="-52"/>
                        </a:rPr>
                        <a:t>Обща стойност </a:t>
                      </a:r>
                      <a:r>
                        <a:rPr lang="en-US" sz="1000" b="1" dirty="0">
                          <a:effectLst/>
                          <a:latin typeface="Playfair Display" panose="020B0604020202020204" charset="-52"/>
                        </a:rPr>
                        <a:t>(</a:t>
                      </a:r>
                      <a:r>
                        <a:rPr lang="bg-BG" sz="1000" b="1" dirty="0">
                          <a:effectLst/>
                          <a:latin typeface="Playfair Display" panose="020B0604020202020204" charset="-52"/>
                        </a:rPr>
                        <a:t>хил. лв</a:t>
                      </a:r>
                      <a:r>
                        <a:rPr lang="en-US" sz="1000" b="1" dirty="0">
                          <a:effectLst/>
                          <a:latin typeface="Playfair Display" panose="020B0604020202020204" charset="-52"/>
                        </a:rPr>
                        <a:t>)</a:t>
                      </a:r>
                      <a:endParaRPr lang="en-GB" sz="1000" b="1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extLst>
                  <a:ext uri="{0D108BD9-81ED-4DB2-BD59-A6C34878D82A}">
                    <a16:rowId xmlns:a16="http://schemas.microsoft.com/office/drawing/2014/main" val="1417738895"/>
                  </a:ext>
                </a:extLst>
              </a:tr>
              <a:tr h="1780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 dirty="0">
                          <a:effectLst/>
                          <a:latin typeface="Playfair Display" panose="020B0604020202020204" charset="-52"/>
                        </a:rPr>
                        <a:t>Програма за предотвратяване образуването на отпадъци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 dirty="0">
                          <a:effectLst/>
                          <a:latin typeface="Playfair Display" panose="020B0604020202020204" charset="-52"/>
                        </a:rPr>
                        <a:t>9 120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1 615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10 735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extLst>
                  <a:ext uri="{0D108BD9-81ED-4DB2-BD59-A6C34878D82A}">
                    <a16:rowId xmlns:a16="http://schemas.microsoft.com/office/drawing/2014/main" val="409426519"/>
                  </a:ext>
                </a:extLst>
              </a:tr>
              <a:tr h="3702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 dirty="0">
                          <a:effectLst/>
                          <a:latin typeface="Playfair Display" panose="020B0604020202020204" charset="-52"/>
                        </a:rPr>
                        <a:t>Подпрограма за предотвратяване на образуването на хранителни отпадъци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marL="4737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 dirty="0">
                          <a:effectLst/>
                          <a:latin typeface="Playfair Display" panose="020B0604020202020204" charset="-52"/>
                        </a:rPr>
                        <a:t>3 550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215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  <a:latin typeface="Playfair Display" panose="020B0604020202020204" charset="-52"/>
                        </a:rPr>
                        <a:t>3 765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extLst>
                  <a:ext uri="{0D108BD9-81ED-4DB2-BD59-A6C34878D82A}">
                    <a16:rowId xmlns:a16="http://schemas.microsoft.com/office/drawing/2014/main" val="1157767901"/>
                  </a:ext>
                </a:extLst>
              </a:tr>
              <a:tr h="3954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Програма за достигане на целите за подготовка за повторна употреба и за рециклиране на битовите отпадъци;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 dirty="0">
                          <a:effectLst/>
                          <a:latin typeface="Playfair Display" panose="020B0604020202020204" charset="-52"/>
                        </a:rPr>
                        <a:t>20 600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645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21 245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extLst>
                  <a:ext uri="{0D108BD9-81ED-4DB2-BD59-A6C34878D82A}">
                    <a16:rowId xmlns:a16="http://schemas.microsoft.com/office/drawing/2014/main" val="4153101378"/>
                  </a:ext>
                </a:extLst>
              </a:tr>
              <a:tr h="3702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Програма за достигане на целите за рециклиране и оползотворяване на строителни отпадъци и отпадъци от разрушаване на сгради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 dirty="0">
                          <a:effectLst/>
                          <a:latin typeface="Playfair Display" panose="020B0604020202020204" charset="-52"/>
                        </a:rPr>
                        <a:t>Съгласно ПИП/проект</a:t>
                      </a:r>
                      <a:r>
                        <a:rPr lang="en-US" sz="1000" b="0" dirty="0">
                          <a:effectLst/>
                          <a:latin typeface="Playfair Display" panose="020B0604020202020204" charset="-52"/>
                        </a:rPr>
                        <a:t>*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50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50</a:t>
                      </a:r>
                      <a:r>
                        <a:rPr lang="en-US" sz="1000" b="0">
                          <a:effectLst/>
                          <a:latin typeface="Playfair Display" panose="020B0604020202020204" charset="-52"/>
                        </a:rPr>
                        <a:t>*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extLst>
                  <a:ext uri="{0D108BD9-81ED-4DB2-BD59-A6C34878D82A}">
                    <a16:rowId xmlns:a16="http://schemas.microsoft.com/office/drawing/2014/main" val="603905736"/>
                  </a:ext>
                </a:extLst>
              </a:tr>
              <a:tr h="3702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Програма за постигане на целите за рециклиране и оползотворяване на МРО,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Playfair Display" panose="020B0604020202020204" charset="-52"/>
                        </a:rPr>
                        <a:t>1 000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  <a:latin typeface="Playfair Display" panose="020B0604020202020204" charset="-52"/>
                        </a:rPr>
                        <a:t>550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1 550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extLst>
                  <a:ext uri="{0D108BD9-81ED-4DB2-BD59-A6C34878D82A}">
                    <a16:rowId xmlns:a16="http://schemas.microsoft.com/office/drawing/2014/main" val="1255120587"/>
                  </a:ext>
                </a:extLst>
              </a:tr>
              <a:tr h="1780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Подпрограма за управление на опаковки и отпадъци от опаковки;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Playfair Display" panose="020B0604020202020204" charset="-52"/>
                        </a:rPr>
                        <a:t>-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Playfair Display" panose="020B0604020202020204" charset="-52"/>
                        </a:rPr>
                        <a:t>30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30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extLst>
                  <a:ext uri="{0D108BD9-81ED-4DB2-BD59-A6C34878D82A}">
                    <a16:rowId xmlns:a16="http://schemas.microsoft.com/office/drawing/2014/main" val="2568271075"/>
                  </a:ext>
                </a:extLst>
              </a:tr>
              <a:tr h="3702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Програма за намаляване на количествата и на риска от депонираните битови отпадъци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Playfair Display" panose="020B0604020202020204" charset="-52"/>
                        </a:rPr>
                        <a:t>415 789.4</a:t>
                      </a:r>
                      <a:r>
                        <a:rPr lang="bg-BG" sz="1000" b="0" dirty="0">
                          <a:effectLst/>
                          <a:latin typeface="Playfair Display" panose="020B0604020202020204" charset="-52"/>
                        </a:rPr>
                        <a:t>**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Playfair Display" panose="020B0604020202020204" charset="-52"/>
                        </a:rPr>
                        <a:t>700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 dirty="0">
                          <a:effectLst/>
                          <a:latin typeface="Playfair Display" panose="020B0604020202020204" charset="-52"/>
                        </a:rPr>
                        <a:t>416 489,4**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extLst>
                  <a:ext uri="{0D108BD9-81ED-4DB2-BD59-A6C34878D82A}">
                    <a16:rowId xmlns:a16="http://schemas.microsoft.com/office/drawing/2014/main" val="2446991540"/>
                  </a:ext>
                </a:extLst>
              </a:tr>
              <a:tr h="2479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>
                          <a:effectLst/>
                          <a:latin typeface="Playfair Display" panose="020B0604020202020204" charset="-52"/>
                        </a:rPr>
                        <a:t>Общо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  <a:latin typeface="Playfair Display" panose="020B0604020202020204" charset="-52"/>
                        </a:rPr>
                        <a:t>450 059.4</a:t>
                      </a:r>
                      <a:endParaRPr lang="en-GB" sz="1000" b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Playfair Display" panose="020B0604020202020204" charset="-52"/>
                        </a:rPr>
                        <a:t>3 805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000" b="0" dirty="0">
                          <a:effectLst/>
                          <a:latin typeface="Playfair Display" panose="020B0604020202020204" charset="-52"/>
                        </a:rPr>
                        <a:t>453 864,4</a:t>
                      </a:r>
                      <a:endParaRPr lang="en-GB" sz="1000" b="0" dirty="0">
                        <a:effectLst/>
                        <a:latin typeface="Playfair Display" panose="020B060402020202020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96" marR="18896" marT="0" marB="0"/>
                </a:tc>
                <a:extLst>
                  <a:ext uri="{0D108BD9-81ED-4DB2-BD59-A6C34878D82A}">
                    <a16:rowId xmlns:a16="http://schemas.microsoft.com/office/drawing/2014/main" val="1529661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53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6C6D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1" name="Google Shape;261;g1c1439504ed_2_1"/>
          <p:cNvCxnSpPr/>
          <p:nvPr/>
        </p:nvCxnSpPr>
        <p:spPr>
          <a:xfrm>
            <a:off x="0" y="2628900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g1c1439504ed_2_1"/>
          <p:cNvSpPr txBox="1"/>
          <p:nvPr/>
        </p:nvSpPr>
        <p:spPr>
          <a:xfrm>
            <a:off x="766809" y="2029256"/>
            <a:ext cx="7778700" cy="35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6000"/>
              </a:lnSpc>
            </a:pPr>
            <a:r>
              <a:rPr lang="bg-BG" sz="2000" dirty="0" smtClean="0">
                <a:solidFill>
                  <a:schemeClr val="bg1"/>
                </a:solidFill>
                <a:latin typeface="Playfair Display" panose="020B0604020202020204" charset="-52"/>
              </a:rPr>
              <a:t>БЛАГОДАРЯ ЗА ВНИМАНИЕТО !</a:t>
            </a:r>
            <a:r>
              <a:rPr lang="bg-BG" sz="700" dirty="0" smtClean="0">
                <a:solidFill>
                  <a:schemeClr val="bg1"/>
                </a:solidFill>
                <a:latin typeface="Playfair Display" panose="020B0604020202020204" charset="-52"/>
              </a:rPr>
              <a:t> </a:t>
            </a:r>
            <a:endParaRPr sz="700" dirty="0">
              <a:solidFill>
                <a:schemeClr val="bg1"/>
              </a:solidFill>
              <a:latin typeface="Playfair Display" panose="020B0604020202020204" charset="-52"/>
            </a:endParaRPr>
          </a:p>
        </p:txBody>
      </p:sp>
      <p:sp>
        <p:nvSpPr>
          <p:cNvPr id="264" name="Google Shape;264;g1c1439504ed_2_1"/>
          <p:cNvSpPr txBox="1"/>
          <p:nvPr/>
        </p:nvSpPr>
        <p:spPr>
          <a:xfrm>
            <a:off x="598509" y="4373880"/>
            <a:ext cx="7947000" cy="23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38000"/>
              </a:lnSpc>
            </a:pPr>
            <a:endParaRPr sz="1100" dirty="0">
              <a:solidFill>
                <a:schemeClr val="bg1"/>
              </a:solidFill>
              <a:latin typeface="Playfair Display" panose="020B0604020202020204" charset="-52"/>
            </a:endParaRPr>
          </a:p>
        </p:txBody>
      </p:sp>
      <p:cxnSp>
        <p:nvCxnSpPr>
          <p:cNvPr id="265" name="Google Shape;265;g1c1439504ed_2_1"/>
          <p:cNvCxnSpPr/>
          <p:nvPr/>
        </p:nvCxnSpPr>
        <p:spPr>
          <a:xfrm>
            <a:off x="0" y="157987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" name="Google Shape;266;g1c1439504ed_2_1"/>
          <p:cNvCxnSpPr/>
          <p:nvPr/>
        </p:nvCxnSpPr>
        <p:spPr>
          <a:xfrm>
            <a:off x="0" y="4966464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2E3F4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990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/>
          <p:cNvSpPr/>
          <p:nvPr/>
        </p:nvSpPr>
        <p:spPr>
          <a:xfrm>
            <a:off x="5453697" y="245070"/>
            <a:ext cx="841257" cy="59512"/>
          </a:xfrm>
          <a:custGeom>
            <a:avLst/>
            <a:gdLst/>
            <a:ahLst/>
            <a:cxnLst/>
            <a:rect l="l" t="t" r="r" b="b"/>
            <a:pathLst>
              <a:path w="443131" h="31348">
                <a:moveTo>
                  <a:pt x="0" y="0"/>
                </a:moveTo>
                <a:lnTo>
                  <a:pt x="443131" y="0"/>
                </a:lnTo>
                <a:lnTo>
                  <a:pt x="443131" y="31348"/>
                </a:lnTo>
                <a:lnTo>
                  <a:pt x="0" y="3134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</p:sp>
      <p:grpSp>
        <p:nvGrpSpPr>
          <p:cNvPr id="28" name="Group 28"/>
          <p:cNvGrpSpPr/>
          <p:nvPr/>
        </p:nvGrpSpPr>
        <p:grpSpPr>
          <a:xfrm>
            <a:off x="-55896" y="0"/>
            <a:ext cx="1749341" cy="5143500"/>
            <a:chOff x="0" y="0"/>
            <a:chExt cx="1049031" cy="2709333"/>
          </a:xfrm>
          <a:solidFill>
            <a:srgbClr val="F4F3EC"/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49031" cy="2709333"/>
            </a:xfrm>
            <a:custGeom>
              <a:avLst/>
              <a:gdLst/>
              <a:ahLst/>
              <a:cxnLst/>
              <a:rect l="l" t="t" r="r" b="b"/>
              <a:pathLst>
                <a:path w="1049031" h="2709333">
                  <a:moveTo>
                    <a:pt x="0" y="0"/>
                  </a:moveTo>
                  <a:lnTo>
                    <a:pt x="1049031" y="0"/>
                  </a:lnTo>
                  <a:lnTo>
                    <a:pt x="104903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 rot="5400000">
            <a:off x="-26829" y="2091112"/>
            <a:ext cx="4225506" cy="0"/>
          </a:xfrm>
          <a:prstGeom prst="line">
            <a:avLst/>
          </a:prstGeom>
          <a:ln w="47625" cap="flat">
            <a:solidFill>
              <a:schemeClr val="bg2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992" y="770641"/>
            <a:ext cx="6626630" cy="3549729"/>
          </a:xfrm>
          <a:prstGeom prst="rect">
            <a:avLst/>
          </a:prstGeom>
          <a:ln>
            <a:solidFill>
              <a:srgbClr val="6633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372590" y="4351490"/>
            <a:ext cx="6435434" cy="481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</a:rPr>
              <a:t>Количества общообразувани, събрани от организираните системи за сметосъбиране, смесени битови отпадъци, приети на МБТ „Садината“ и депонирани битови отпадъци в Столична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</a:rPr>
              <a:t>община.</a:t>
            </a:r>
            <a:endParaRPr lang="en-GB" sz="900" dirty="0">
              <a:solidFill>
                <a:schemeClr val="tx2">
                  <a:lumMod val="75000"/>
                </a:schemeClr>
              </a:solidFill>
              <a:latin typeface="Playfair Display" panose="020B0604020202020204" charset="-52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646382" y="348660"/>
            <a:ext cx="4455886" cy="348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150"/>
              </a:lnSpc>
              <a:spcBef>
                <a:spcPct val="0"/>
              </a:spcBef>
              <a:buClrTx/>
            </a:pPr>
            <a:r>
              <a:rPr lang="bg-BG" b="1" kern="1200" dirty="0" smtClean="0">
                <a:solidFill>
                  <a:schemeClr val="bg2">
                    <a:lumMod val="10000"/>
                  </a:schemeClr>
                </a:solidFill>
                <a:latin typeface="Playfair Display Regular" panose="020B0604020202020204" charset="-52"/>
                <a:ea typeface="+mn-ea"/>
                <a:cs typeface="+mn-cs"/>
              </a:rPr>
              <a:t>СМЕСЕНИ БИТОВИ ОТПАДЪЦИ (СБО)</a:t>
            </a:r>
            <a:endParaRPr lang="en-US" b="1" kern="1200" dirty="0">
              <a:solidFill>
                <a:schemeClr val="bg2">
                  <a:lumMod val="10000"/>
                </a:schemeClr>
              </a:solidFill>
              <a:latin typeface="Playfair Display Regular" panose="020B060402020202020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38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-5400000">
            <a:off x="7331596" y="-586811"/>
            <a:ext cx="1216933" cy="2390555"/>
            <a:chOff x="0" y="0"/>
            <a:chExt cx="637915" cy="1253126"/>
          </a:xfrm>
          <a:solidFill>
            <a:schemeClr val="bg2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915" cy="1253126"/>
            </a:xfrm>
            <a:custGeom>
              <a:avLst/>
              <a:gdLst/>
              <a:ahLst/>
              <a:cxnLst/>
              <a:rect l="l" t="t" r="r" b="b"/>
              <a:pathLst>
                <a:path w="637915" h="1253126">
                  <a:moveTo>
                    <a:pt x="0" y="0"/>
                  </a:moveTo>
                  <a:lnTo>
                    <a:pt x="637915" y="0"/>
                  </a:lnTo>
                  <a:lnTo>
                    <a:pt x="637915" y="1253126"/>
                  </a:lnTo>
                  <a:lnTo>
                    <a:pt x="0" y="1253126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AutoShape 12"/>
          <p:cNvSpPr/>
          <p:nvPr/>
        </p:nvSpPr>
        <p:spPr>
          <a:xfrm>
            <a:off x="4695564" y="779193"/>
            <a:ext cx="3934086" cy="0"/>
          </a:xfrm>
          <a:prstGeom prst="line">
            <a:avLst/>
          </a:prstGeom>
          <a:ln w="476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0" y="4791743"/>
            <a:ext cx="3306749" cy="20530"/>
          </a:xfrm>
          <a:prstGeom prst="line">
            <a:avLst/>
          </a:prstGeom>
          <a:ln w="476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226" y="2061456"/>
            <a:ext cx="4479708" cy="233016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88998" y="1347765"/>
            <a:ext cx="4089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bg2">
                    <a:lumMod val="10000"/>
                  </a:schemeClr>
                </a:solidFill>
                <a:latin typeface="Playfair Display" panose="020B0604020202020204" charset="-52"/>
              </a:rPr>
              <a:t>РАЗДЕЛНО СЪБРАНИ БИТОВИ ОТПАДЪЦИ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Playfair Display" panose="020B060402020202020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505" y="2900244"/>
            <a:ext cx="4415697" cy="50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</a:rPr>
              <a:t>1.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</a:rPr>
              <a:t>Количества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</a:rPr>
              <a:t>разделно събрани отпадъци от опаковки от системата за разделно събиране на отпадъци от опаковки, 2018-2020 г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</a:rPr>
              <a:t>.</a:t>
            </a:r>
            <a:endParaRPr lang="en-GB" sz="900" dirty="0">
              <a:solidFill>
                <a:schemeClr val="tx2">
                  <a:lumMod val="75000"/>
                </a:schemeClr>
              </a:solidFill>
              <a:latin typeface="Playfair Display" panose="020B0604020202020204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20521" y="4422411"/>
            <a:ext cx="441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</a:rPr>
              <a:t>2. Съотношение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Playfair Display" panose="020B0604020202020204" charset="-52"/>
              </a:rPr>
              <a:t>между заложените цели по чл.31, ал. 1, т.1 от ЗУО и тяхното изпълнение за Столична община</a:t>
            </a:r>
            <a:endParaRPr lang="en-GB" sz="900" dirty="0">
              <a:solidFill>
                <a:schemeClr val="tx2">
                  <a:lumMod val="75000"/>
                </a:schemeClr>
              </a:solidFill>
              <a:latin typeface="Playfair Display" panose="020B0604020202020204" charset="-52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481680178"/>
              </p:ext>
            </p:extLst>
          </p:nvPr>
        </p:nvGraphicFramePr>
        <p:xfrm>
          <a:off x="177801" y="228600"/>
          <a:ext cx="3949700" cy="278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172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2747" y="250446"/>
            <a:ext cx="8115300" cy="3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150"/>
              </a:lnSpc>
              <a:spcBef>
                <a:spcPct val="0"/>
              </a:spcBef>
              <a:buClrTx/>
            </a:pPr>
            <a:r>
              <a:rPr lang="bg-BG" sz="1800" kern="1200" dirty="0" smtClean="0">
                <a:solidFill>
                  <a:schemeClr val="bg2">
                    <a:lumMod val="10000"/>
                  </a:schemeClr>
                </a:solidFill>
                <a:latin typeface="Playfair Display" panose="020B0604020202020204" charset="-52"/>
                <a:ea typeface="+mn-ea"/>
                <a:cs typeface="+mn-cs"/>
              </a:rPr>
              <a:t>СТРОИТЕЛНИ ОТПАДЪЦИ и УТАЙКИ ОТ ПСОВ</a:t>
            </a:r>
            <a:endParaRPr lang="en-US" sz="1800" kern="1200" dirty="0">
              <a:solidFill>
                <a:schemeClr val="bg2">
                  <a:lumMod val="10000"/>
                </a:schemeClr>
              </a:solidFill>
              <a:latin typeface="Playfair Display" panose="020B0604020202020204" charset="-52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622109" cy="5143500"/>
            <a:chOff x="0" y="0"/>
            <a:chExt cx="854444" cy="2709333"/>
          </a:xfrm>
          <a:solidFill>
            <a:srgbClr val="F4F3EC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854444" cy="2709333"/>
            </a:xfrm>
            <a:custGeom>
              <a:avLst/>
              <a:gdLst/>
              <a:ahLst/>
              <a:cxnLst/>
              <a:rect l="l" t="t" r="r" b="b"/>
              <a:pathLst>
                <a:path w="854444" h="2709333">
                  <a:moveTo>
                    <a:pt x="0" y="0"/>
                  </a:moveTo>
                  <a:lnTo>
                    <a:pt x="854444" y="0"/>
                  </a:lnTo>
                  <a:lnTo>
                    <a:pt x="854444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61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49381" y="980334"/>
            <a:ext cx="1213814" cy="18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680"/>
              </a:lnSpc>
              <a:spcBef>
                <a:spcPct val="0"/>
              </a:spcBef>
              <a:buClrTx/>
            </a:pPr>
            <a:r>
              <a:rPr lang="bg-BG" sz="900" b="1" kern="1200" dirty="0" smtClean="0">
                <a:solidFill>
                  <a:schemeClr val="bg2">
                    <a:lumMod val="10000"/>
                  </a:schemeClr>
                </a:solidFill>
                <a:latin typeface="Playfair Display" panose="020B0604020202020204" charset="-52"/>
                <a:ea typeface="+mn-ea"/>
                <a:cs typeface="+mn-cs"/>
              </a:rPr>
              <a:t>УТАЙКИ ОТ ПСОВ</a:t>
            </a:r>
            <a:endParaRPr lang="en-US" sz="900" b="1" kern="1200" dirty="0">
              <a:solidFill>
                <a:schemeClr val="bg2">
                  <a:lumMod val="10000"/>
                </a:schemeClr>
              </a:solidFill>
              <a:latin typeface="Playfair Display" panose="020B0604020202020204" charset="-52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80589" y="1318940"/>
            <a:ext cx="219762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en-US" sz="1000" kern="1200" dirty="0" smtClean="0">
                <a:latin typeface="Playfair Display" panose="020B0604020202020204" charset="-52"/>
                <a:ea typeface="+mn-ea"/>
                <a:cs typeface="+mn-cs"/>
              </a:rPr>
              <a:t>1.</a:t>
            </a:r>
          </a:p>
          <a:p>
            <a:pPr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Едрогабаритни </a:t>
            </a:r>
            <a:r>
              <a:rPr lang="ru-RU" sz="900" kern="1200" dirty="0">
                <a:latin typeface="Playfair Display" panose="020B0604020202020204" charset="-52"/>
                <a:ea typeface="+mn-ea"/>
                <a:cs typeface="+mn-cs"/>
              </a:rPr>
              <a:t>отпадъци и смесени строителни отпадъци от ремонтни дейности и обекти, на които Столична община е </a:t>
            </a: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възложител се </a:t>
            </a:r>
            <a:r>
              <a:rPr lang="ru-RU" sz="900" kern="1200" dirty="0">
                <a:latin typeface="Playfair Display" panose="020B0604020202020204" charset="-52"/>
                <a:ea typeface="+mn-ea"/>
                <a:cs typeface="+mn-cs"/>
              </a:rPr>
              <a:t>третират на площадка на „Софинвест“ ЕАД </a:t>
            </a:r>
            <a:endParaRPr lang="en-US" sz="900" kern="1200" dirty="0">
              <a:latin typeface="Playfair Display" panose="020B0604020202020204" charset="-52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07595" y="1068035"/>
            <a:ext cx="2030065" cy="189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457200">
              <a:lnSpc>
                <a:spcPts val="1680"/>
              </a:lnSpc>
              <a:spcBef>
                <a:spcPct val="0"/>
              </a:spcBef>
              <a:buClrTx/>
            </a:pPr>
            <a:r>
              <a:rPr lang="bg-BG" sz="900" b="1" kern="1200" dirty="0" smtClean="0">
                <a:solidFill>
                  <a:schemeClr val="bg2">
                    <a:lumMod val="10000"/>
                  </a:schemeClr>
                </a:solidFill>
                <a:latin typeface="Playfair Display" panose="020B0604020202020204" charset="-52"/>
                <a:ea typeface="+mn-ea"/>
                <a:cs typeface="+mn-cs"/>
              </a:rPr>
              <a:t>СТРОИТЕЛНИ ОТПАДЪЦИ (СО)</a:t>
            </a:r>
            <a:endParaRPr lang="en-US" sz="900" b="1" kern="1200" dirty="0">
              <a:solidFill>
                <a:schemeClr val="bg2">
                  <a:lumMod val="10000"/>
                </a:schemeClr>
              </a:solidFill>
              <a:latin typeface="Playfair Display" panose="020B0604020202020204" charset="-52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68079" y="1257639"/>
            <a:ext cx="2590232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en-US" sz="1000" kern="1200" dirty="0" smtClean="0">
                <a:latin typeface="Playfair Display" panose="020B0604020202020204" charset="-52"/>
                <a:ea typeface="+mn-ea"/>
                <a:cs typeface="+mn-cs"/>
              </a:rPr>
              <a:t>1. </a:t>
            </a:r>
            <a:endParaRPr lang="bg-BG" sz="1000" kern="1200" dirty="0" smtClean="0">
              <a:latin typeface="Playfair Display" panose="020B0604020202020204" charset="-52"/>
              <a:ea typeface="+mn-ea"/>
              <a:cs typeface="+mn-cs"/>
            </a:endParaRPr>
          </a:p>
          <a:p>
            <a:pPr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Отпадъчните </a:t>
            </a:r>
            <a:r>
              <a:rPr lang="ru-RU" sz="900" kern="1200" dirty="0">
                <a:latin typeface="Playfair Display" panose="020B0604020202020204" charset="-52"/>
                <a:ea typeface="+mn-ea"/>
                <a:cs typeface="+mn-cs"/>
              </a:rPr>
              <a:t>води на гр. София, постъпват в ПСОВ Кубратово, в която се обработва първични </a:t>
            </a: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утайки</a:t>
            </a:r>
            <a:r>
              <a:rPr lang="en-GB" sz="900" kern="1200" dirty="0" smtClean="0">
                <a:latin typeface="Playfair Display" panose="020B0604020202020204" charset="-52"/>
                <a:ea typeface="+mn-ea"/>
                <a:cs typeface="+mn-cs"/>
              </a:rPr>
              <a:t> </a:t>
            </a: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и </a:t>
            </a:r>
            <a:r>
              <a:rPr lang="ru-RU" sz="900" kern="1200" dirty="0">
                <a:latin typeface="Playfair Display" panose="020B0604020202020204" charset="-52"/>
                <a:ea typeface="+mn-ea"/>
                <a:cs typeface="+mn-cs"/>
              </a:rPr>
              <a:t>излишни активни </a:t>
            </a: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утайки</a:t>
            </a:r>
            <a:r>
              <a:rPr lang="ru-RU" sz="900" kern="1200" dirty="0">
                <a:latin typeface="Playfair Display" panose="020B0604020202020204" charset="-52"/>
                <a:ea typeface="+mn-ea"/>
                <a:cs typeface="+mn-cs"/>
              </a:rPr>
              <a:t>;</a:t>
            </a:r>
            <a:endParaRPr lang="en-US" sz="900" kern="1200" dirty="0" smtClean="0">
              <a:latin typeface="Playfair Display" panose="020B0604020202020204" charset="-52"/>
              <a:ea typeface="+mn-ea"/>
              <a:cs typeface="+mn-cs"/>
            </a:endParaRPr>
          </a:p>
          <a:p>
            <a:pPr defTabSz="457200">
              <a:lnSpc>
                <a:spcPts val="1470"/>
              </a:lnSpc>
              <a:spcBef>
                <a:spcPct val="0"/>
              </a:spcBef>
              <a:buClrTx/>
            </a:pPr>
            <a:endParaRPr lang="en-US" sz="900" kern="1200" dirty="0" smtClean="0">
              <a:latin typeface="Playfair Display" panose="020B0604020202020204" charset="-52"/>
              <a:ea typeface="+mn-ea"/>
              <a:cs typeface="+mn-cs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6642151" y="2112753"/>
            <a:ext cx="4225506" cy="0"/>
          </a:xfrm>
          <a:prstGeom prst="line">
            <a:avLst/>
          </a:prstGeom>
          <a:ln w="476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400000">
            <a:off x="-145364" y="4471663"/>
            <a:ext cx="1319646" cy="24029"/>
          </a:xfrm>
          <a:prstGeom prst="line">
            <a:avLst/>
          </a:prstGeom>
          <a:ln w="476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979" y="1783080"/>
            <a:ext cx="1582586" cy="106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11" y="1722120"/>
            <a:ext cx="1715404" cy="11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2"/>
          <p:cNvSpPr txBox="1"/>
          <p:nvPr/>
        </p:nvSpPr>
        <p:spPr>
          <a:xfrm>
            <a:off x="2064491" y="2219441"/>
            <a:ext cx="260395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en-US" sz="1050" kern="1200" dirty="0">
                <a:latin typeface="Playfair Display" panose="020B0604020202020204" charset="-52"/>
                <a:ea typeface="+mn-ea"/>
                <a:cs typeface="+mn-cs"/>
              </a:rPr>
              <a:t>2</a:t>
            </a:r>
            <a:r>
              <a:rPr lang="en-US" sz="1050" kern="1200" dirty="0" smtClean="0">
                <a:latin typeface="Playfair Display" panose="020B0604020202020204" charset="-52"/>
                <a:ea typeface="+mn-ea"/>
                <a:cs typeface="+mn-cs"/>
              </a:rPr>
              <a:t>. </a:t>
            </a:r>
          </a:p>
          <a:p>
            <a:pPr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bg-BG" sz="900" kern="1200" dirty="0" smtClean="0">
                <a:latin typeface="Playfair Display" panose="020B0604020202020204" charset="-52"/>
                <a:ea typeface="+mn-ea"/>
                <a:cs typeface="+mn-cs"/>
              </a:rPr>
              <a:t>У</a:t>
            </a: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тайките </a:t>
            </a:r>
            <a:r>
              <a:rPr lang="ru-RU" sz="900" kern="1200" dirty="0">
                <a:latin typeface="Playfair Display" panose="020B0604020202020204" charset="-52"/>
                <a:ea typeface="+mn-ea"/>
                <a:cs typeface="+mn-cs"/>
              </a:rPr>
              <a:t>от ПСОВ „Кубратово“, преминават през анаеробно третиране след определен времепрестой на изсушителни </a:t>
            </a: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полета, </a:t>
            </a:r>
            <a:r>
              <a:rPr lang="ru-RU" sz="900" kern="1200" dirty="0">
                <a:latin typeface="Playfair Display" panose="020B0604020202020204" charset="-52"/>
                <a:ea typeface="+mn-ea"/>
                <a:cs typeface="+mn-cs"/>
              </a:rPr>
              <a:t>утайката се оползотворява в земеделието</a:t>
            </a: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.</a:t>
            </a:r>
            <a:endParaRPr lang="en-US" sz="900" kern="1200" dirty="0" smtClean="0">
              <a:latin typeface="Playfair Display" panose="020B0604020202020204" charset="-52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47065" y="3261982"/>
            <a:ext cx="292774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900" dirty="0" smtClean="0">
                <a:latin typeface="Playfair Display" panose="020B0604020202020204" charset="-52"/>
              </a:rPr>
              <a:t>3. 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Playfair Display" panose="020B0604020202020204" charset="-52"/>
              </a:rPr>
              <a:t>Подготвен </a:t>
            </a:r>
            <a:r>
              <a:rPr lang="ru-RU" sz="900" dirty="0">
                <a:latin typeface="Playfair Display" panose="020B0604020202020204" charset="-52"/>
              </a:rPr>
              <a:t>е формуляр за кандидатстване за европейско финансиране на проектното предложение „Реконструкция, модернизация, доизграждане и изграждане на ВиК инфраструктура в агломерации „София-град“, „Банкя“ и „Нови Искър“. </a:t>
            </a:r>
            <a:endParaRPr lang="en-GB" sz="900" dirty="0">
              <a:latin typeface="Playfair Display" panose="020B0604020202020204" charset="-52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6420119" y="2653369"/>
            <a:ext cx="219762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en-US" sz="1000" kern="1200" dirty="0">
                <a:latin typeface="Playfair Display" panose="020B0604020202020204" charset="-52"/>
                <a:ea typeface="+mn-ea"/>
                <a:cs typeface="+mn-cs"/>
              </a:rPr>
              <a:t>2</a:t>
            </a:r>
            <a:r>
              <a:rPr lang="en-US" sz="1000" kern="1200" dirty="0" smtClean="0">
                <a:latin typeface="Playfair Display" panose="020B0604020202020204" charset="-52"/>
                <a:ea typeface="+mn-ea"/>
                <a:cs typeface="+mn-cs"/>
              </a:rPr>
              <a:t>.</a:t>
            </a:r>
          </a:p>
          <a:p>
            <a:pPr defTabSz="457200">
              <a:lnSpc>
                <a:spcPts val="1470"/>
              </a:lnSpc>
              <a:spcBef>
                <a:spcPct val="0"/>
              </a:spcBef>
              <a:buClrTx/>
            </a:pP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На </a:t>
            </a:r>
            <a:r>
              <a:rPr lang="ru-RU" sz="900" kern="1200" dirty="0">
                <a:latin typeface="Playfair Display" panose="020B0604020202020204" charset="-52"/>
                <a:ea typeface="+mn-ea"/>
                <a:cs typeface="+mn-cs"/>
              </a:rPr>
              <a:t>площадката е изградена </a:t>
            </a:r>
            <a:r>
              <a:rPr lang="ru-RU" sz="900" kern="1200" dirty="0" smtClean="0">
                <a:latin typeface="Playfair Display" panose="020B0604020202020204" charset="-52"/>
                <a:ea typeface="+mn-ea"/>
                <a:cs typeface="+mn-cs"/>
              </a:rPr>
              <a:t>инсталация </a:t>
            </a:r>
            <a:r>
              <a:rPr lang="ru-RU" sz="900" kern="1200" dirty="0">
                <a:latin typeface="Playfair Display" panose="020B0604020202020204" charset="-52"/>
                <a:ea typeface="+mn-ea"/>
                <a:cs typeface="+mn-cs"/>
              </a:rPr>
              <a:t>за третиране на строителни отпадъци от ремонтна дейност на домакинствата и от строителни дейности, по които СО е възложител.</a:t>
            </a:r>
            <a:endParaRPr lang="en-US" sz="900" kern="1200" dirty="0" smtClean="0">
              <a:latin typeface="Playfair Display" panose="020B060402020202020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6333537" y="1594966"/>
            <a:ext cx="1491300" cy="2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bg-BG" sz="9600" b="1" dirty="0">
                <a:solidFill>
                  <a:srgbClr val="FFFFFF"/>
                </a:solidFill>
                <a:latin typeface="Inria Serif Light" panose="020B0604020202020204" charset="0"/>
                <a:ea typeface="Inria Serif"/>
                <a:cs typeface="Inria Serif"/>
                <a:sym typeface="Inria Serif"/>
              </a:rPr>
              <a:t>2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 Light" panose="020B0604020202020204" charset="0"/>
              <a:ea typeface="Inria Serif"/>
              <a:cs typeface="Inria Serif"/>
              <a:sym typeface="Inria Serif"/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702900" y="899829"/>
            <a:ext cx="5129864" cy="11902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 smtClean="0"/>
              <a:t>Изводи от анализите на състоянието на управление на отпадъците и прогнози за количествата и състава на отпадъците </a:t>
            </a:r>
            <a:endParaRPr sz="2400"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02900" y="2787333"/>
            <a:ext cx="4746000" cy="6001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Aft>
                <a:spcPts val="600"/>
              </a:spcAft>
            </a:pPr>
            <a:r>
              <a:rPr lang="ru-RU" sz="1600" dirty="0">
                <a:latin typeface="Playfair Display Regular" panose="020B0604020202020204" charset="-52"/>
              </a:rPr>
              <a:t>Анализ и оценка на действащото национално законодателство </a:t>
            </a:r>
            <a:r>
              <a:rPr lang="ru-RU" sz="1600" dirty="0" smtClean="0">
                <a:latin typeface="Playfair Display Regular" panose="020B0604020202020204" charset="-52"/>
              </a:rPr>
              <a:t>по управление </a:t>
            </a:r>
            <a:r>
              <a:rPr lang="ru-RU" sz="1600" dirty="0">
                <a:latin typeface="Playfair Display Regular" panose="020B0604020202020204" charset="-52"/>
              </a:rPr>
              <a:t>на отпадъците и на стратегическите/програмните документи </a:t>
            </a:r>
            <a:r>
              <a:rPr lang="ru-RU" sz="1600" dirty="0" smtClean="0">
                <a:latin typeface="Playfair Display Regular" panose="020B0604020202020204" charset="-52"/>
              </a:rPr>
              <a:t>в контекста </a:t>
            </a:r>
            <a:r>
              <a:rPr lang="ru-RU" sz="1600" dirty="0">
                <a:latin typeface="Playfair Display Regular" panose="020B0604020202020204" charset="-52"/>
              </a:rPr>
              <a:t>на правата и задълженията </a:t>
            </a:r>
            <a:r>
              <a:rPr lang="ru-RU" sz="1600" dirty="0" smtClean="0">
                <a:latin typeface="Playfair Display Regular" panose="020B0604020202020204" charset="-52"/>
              </a:rPr>
              <a:t>на</a:t>
            </a:r>
            <a:r>
              <a:rPr lang="en-GB" sz="1600" dirty="0" smtClean="0">
                <a:latin typeface="Playfair Display Regular" panose="020B0604020202020204" charset="-52"/>
              </a:rPr>
              <a:t> </a:t>
            </a:r>
            <a:r>
              <a:rPr lang="bg-BG" sz="1600" dirty="0" smtClean="0">
                <a:latin typeface="Playfair Display Regular" panose="020B0604020202020204" charset="-52"/>
              </a:rPr>
              <a:t>Столична община </a:t>
            </a:r>
            <a:endParaRPr sz="1600" dirty="0">
              <a:latin typeface="Playfair Display Reg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0823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7705969" y="54708"/>
            <a:ext cx="2094525" cy="5088792"/>
            <a:chOff x="0" y="0"/>
            <a:chExt cx="1049031" cy="2709333"/>
          </a:xfrm>
          <a:solidFill>
            <a:srgbClr val="F4F3EC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9031" cy="2709333"/>
            </a:xfrm>
            <a:custGeom>
              <a:avLst/>
              <a:gdLst/>
              <a:ahLst/>
              <a:cxnLst/>
              <a:rect l="l" t="t" r="r" b="b"/>
              <a:pathLst>
                <a:path w="1049031" h="2709333">
                  <a:moveTo>
                    <a:pt x="0" y="0"/>
                  </a:moveTo>
                  <a:lnTo>
                    <a:pt x="1049031" y="0"/>
                  </a:lnTo>
                  <a:lnTo>
                    <a:pt x="104903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AutoShape 13"/>
          <p:cNvSpPr/>
          <p:nvPr/>
        </p:nvSpPr>
        <p:spPr>
          <a:xfrm rot="5400000">
            <a:off x="6544434" y="2436909"/>
            <a:ext cx="4225506" cy="0"/>
          </a:xfrm>
          <a:prstGeom prst="line">
            <a:avLst/>
          </a:prstGeom>
          <a:ln w="476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9997E18C-A2FB-41A3-90D9-824F99985850}"/>
              </a:ext>
            </a:extLst>
          </p:cNvPr>
          <p:cNvSpPr txBox="1"/>
          <p:nvPr/>
        </p:nvSpPr>
        <p:spPr>
          <a:xfrm>
            <a:off x="588235" y="583167"/>
            <a:ext cx="687301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ОСНОВНИ ИЗВОДИ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Столична община е обезпечена с нормативни и програмни документи на общинско ниво.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Националното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законодателство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ясно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разграничава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и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регламентира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отговорностите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институциите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централно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и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местно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ниво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по отношение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извършването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инспекции и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контрол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дейностите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с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отпадъци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bg-BG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 В анализа е отразено и к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акво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е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нивото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изпълнение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на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общинска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програма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за управление на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отпадъците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2015-2020, с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препоръки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и  предложения за мерки в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новата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програма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за периода до 2027 г.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Много от изпълнените дейности по старата програма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вече са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станали обичайни за общинската администрация, Столичния инспекторат или общинските предприятия.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 Разработването на новата програма на Столична община трябва да стъпи и върху резултатите от изработени доклади, предложения за пилотни проекти, социологически проучвания и планове за разширяване на системите за разделно събиране и за преход към кръгова икономика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 Regular" panose="00000500000000000000" charset="-52"/>
                <a:cs typeface="Arial"/>
                <a:sym typeface="Arial"/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 Regular" panose="00000500000000000000" charset="-52"/>
              <a:cs typeface="Arial"/>
              <a:sym typeface="Arial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3F94031-7FC9-41C5-9EAD-DCEB0D30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71242" y="4518103"/>
            <a:ext cx="938683" cy="6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5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ulina template">
  <a:themeElements>
    <a:clrScheme name="Custom 347">
      <a:dk1>
        <a:srgbClr val="756F6F"/>
      </a:dk1>
      <a:lt1>
        <a:srgbClr val="FFFFFF"/>
      </a:lt1>
      <a:dk2>
        <a:srgbClr val="A8A09D"/>
      </a:dk2>
      <a:lt2>
        <a:srgbClr val="F5F1F0"/>
      </a:lt2>
      <a:accent1>
        <a:srgbClr val="AD9B91"/>
      </a:accent1>
      <a:accent2>
        <a:srgbClr val="E2D1C2"/>
      </a:accent2>
      <a:accent3>
        <a:srgbClr val="C4CBBF"/>
      </a:accent3>
      <a:accent4>
        <a:srgbClr val="BFC8CB"/>
      </a:accent4>
      <a:accent5>
        <a:srgbClr val="E9DBDB"/>
      </a:accent5>
      <a:accent6>
        <a:srgbClr val="C5C4BF"/>
      </a:accent6>
      <a:hlink>
        <a:srgbClr val="413A3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Macmorris template">
  <a:themeElements>
    <a:clrScheme name="Custom 347">
      <a:dk1>
        <a:srgbClr val="00001A"/>
      </a:dk1>
      <a:lt1>
        <a:srgbClr val="FFFFFF"/>
      </a:lt1>
      <a:dk2>
        <a:srgbClr val="60707A"/>
      </a:dk2>
      <a:lt2>
        <a:srgbClr val="E8EDF1"/>
      </a:lt2>
      <a:accent1>
        <a:srgbClr val="A6D683"/>
      </a:accent1>
      <a:accent2>
        <a:srgbClr val="2CA388"/>
      </a:accent2>
      <a:accent3>
        <a:srgbClr val="106B6B"/>
      </a:accent3>
      <a:accent4>
        <a:srgbClr val="CFDCE6"/>
      </a:accent4>
      <a:accent5>
        <a:srgbClr val="9EB3C2"/>
      </a:accent5>
      <a:accent6>
        <a:srgbClr val="577C97"/>
      </a:accent6>
      <a:hlink>
        <a:srgbClr val="00001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Macmorris template">
  <a:themeElements>
    <a:clrScheme name="Custom 347">
      <a:dk1>
        <a:srgbClr val="00001A"/>
      </a:dk1>
      <a:lt1>
        <a:srgbClr val="FFFFFF"/>
      </a:lt1>
      <a:dk2>
        <a:srgbClr val="60707A"/>
      </a:dk2>
      <a:lt2>
        <a:srgbClr val="E8EDF1"/>
      </a:lt2>
      <a:accent1>
        <a:srgbClr val="A6D683"/>
      </a:accent1>
      <a:accent2>
        <a:srgbClr val="2CA388"/>
      </a:accent2>
      <a:accent3>
        <a:srgbClr val="106B6B"/>
      </a:accent3>
      <a:accent4>
        <a:srgbClr val="CFDCE6"/>
      </a:accent4>
      <a:accent5>
        <a:srgbClr val="9EB3C2"/>
      </a:accent5>
      <a:accent6>
        <a:srgbClr val="577C97"/>
      </a:accent6>
      <a:hlink>
        <a:srgbClr val="00001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4428</Words>
  <Application>Microsoft Office PowerPoint</Application>
  <PresentationFormat>On-screen Show (16:9)</PresentationFormat>
  <Paragraphs>565</Paragraphs>
  <Slides>48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48</vt:i4>
      </vt:variant>
    </vt:vector>
  </HeadingPairs>
  <TitlesOfParts>
    <vt:vector size="79" baseType="lpstr">
      <vt:lpstr>Yu Gothic Light</vt:lpstr>
      <vt:lpstr>Inria Serif</vt:lpstr>
      <vt:lpstr>Palatino Linotype</vt:lpstr>
      <vt:lpstr>Roboto Slab</vt:lpstr>
      <vt:lpstr>Calibri</vt:lpstr>
      <vt:lpstr>Cormorant Garamond</vt:lpstr>
      <vt:lpstr>Inria Serif Light</vt:lpstr>
      <vt:lpstr>MS Gothic</vt:lpstr>
      <vt:lpstr>Century Schoolbook</vt:lpstr>
      <vt:lpstr>Wingdings</vt:lpstr>
      <vt:lpstr>Lato</vt:lpstr>
      <vt:lpstr>Chivo</vt:lpstr>
      <vt:lpstr>Playfair Display Regular</vt:lpstr>
      <vt:lpstr>Playfair Display</vt:lpstr>
      <vt:lpstr>Times New Roman</vt:lpstr>
      <vt:lpstr>Arial</vt:lpstr>
      <vt:lpstr>Paulina template</vt:lpstr>
      <vt:lpstr>Office Theme</vt:lpstr>
      <vt:lpstr>1_Office Theme</vt:lpstr>
      <vt:lpstr>2_Office Theme</vt:lpstr>
      <vt:lpstr>3_Office Theme</vt:lpstr>
      <vt:lpstr>6_Office Theme</vt:lpstr>
      <vt:lpstr>5_Office Theme</vt:lpstr>
      <vt:lpstr>7_Office Theme</vt:lpstr>
      <vt:lpstr>8_Office Theme</vt:lpstr>
      <vt:lpstr>9_Office Theme</vt:lpstr>
      <vt:lpstr>10_Office Theme</vt:lpstr>
      <vt:lpstr>13_Office Theme</vt:lpstr>
      <vt:lpstr>11_Office Theme</vt:lpstr>
      <vt:lpstr>Macmorris template</vt:lpstr>
      <vt:lpstr>1_Macmorris template</vt:lpstr>
      <vt:lpstr>ПРОГРАМА  ЗА УПРАВЛЕНИЕ НА ОТПАДЪЦИТЕ НА  СТОЛИЧНА ОБЩИНА   2021 – 2028 г.  </vt:lpstr>
      <vt:lpstr>      СЪДЪРЖАНИЕ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PowerPoint Presentation</vt:lpstr>
      <vt:lpstr>PowerPoint Presentation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СТРУКТУРА НА СПТО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PowerPoint Presentation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PowerPoint Presentation</vt:lpstr>
      <vt:lpstr>PowerPoint Presentation</vt:lpstr>
      <vt:lpstr>Изводи от анализите на състоянието на управление на отпадъците и прогнози за количествата и състава на отпадъците </vt:lpstr>
      <vt:lpstr>PowerPoint Presentation</vt:lpstr>
      <vt:lpstr>PowerPoint Presentation</vt:lpstr>
      <vt:lpstr>ПРОГНОЗИ ЗА КОЛИЧЕСТВОТО И СЪСТАВА НА ОТПАДЪЦИТЕ ЗА ПЕРИОДА НА ДЕЙСТВИЕ НА ПРОГРАМАТА </vt:lpstr>
      <vt:lpstr>PowerPoint Presentation</vt:lpstr>
      <vt:lpstr>PowerPoint Presentation</vt:lpstr>
      <vt:lpstr>PowerPoint Presentation</vt:lpstr>
      <vt:lpstr>SWOT АНАЛИЗ</vt:lpstr>
      <vt:lpstr>ЦЕЛИ НА ПРОГРАМАТА ЗА УПРАВЛЕНИЕ НА ОТПАДЪЦИТЕ НА СТОЛИЧНА ОБЩИНА </vt:lpstr>
      <vt:lpstr>PowerPoint Presentation</vt:lpstr>
      <vt:lpstr>ПРОГРАМИ С МЕРКИ ЗА ДОСТИГАНЕ НА ЦЕЛИТЕ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Eko</dc:creator>
  <cp:lastModifiedBy>YNikodimova</cp:lastModifiedBy>
  <cp:revision>172</cp:revision>
  <dcterms:modified xsi:type="dcterms:W3CDTF">2023-07-13T17:49:18Z</dcterms:modified>
</cp:coreProperties>
</file>