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3"/>
  </p:notesMasterIdLst>
  <p:handoutMasterIdLst>
    <p:handoutMasterId r:id="rId14"/>
  </p:handoutMasterIdLst>
  <p:sldIdLst>
    <p:sldId id="257" r:id="rId5"/>
    <p:sldId id="276" r:id="rId6"/>
    <p:sldId id="277" r:id="rId7"/>
    <p:sldId id="278" r:id="rId8"/>
    <p:sldId id="281" r:id="rId9"/>
    <p:sldId id="282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  <p:cmAuthor id="6" name="Dobrin Yankov" initials="DY" lastIdx="1" clrIdx="5">
    <p:extLst>
      <p:ext uri="{19B8F6BF-5375-455C-9EA6-DF929625EA0E}">
        <p15:presenceInfo xmlns:p15="http://schemas.microsoft.com/office/powerpoint/2012/main" userId="8fe1a66ae20d75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5681" autoAdjust="0"/>
  </p:normalViewPr>
  <p:slideViewPr>
    <p:cSldViewPr snapToGrid="0">
      <p:cViewPr varScale="1">
        <p:scale>
          <a:sx n="74" d="100"/>
          <a:sy n="74" d="100"/>
        </p:scale>
        <p:origin x="2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5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>
            <a:extLst>
              <a:ext uri="{FF2B5EF4-FFF2-40B4-BE49-F238E27FC236}">
                <a16:creationId xmlns:a16="http://schemas.microsoft.com/office/drawing/2014/main" id="{3B129C17-9205-4554-BF5C-070656C216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bg-BG"/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0B41E939-D5BE-4B7F-BCD2-05DCC4E5E8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95692E-C817-4BEE-A52B-7E79AE10942B}" type="datetime1">
              <a:rPr lang="bg-BG" smtClean="0"/>
              <a:t>31.7.2026 г.</a:t>
            </a:fld>
            <a:endParaRPr lang="bg-BG" dirty="0"/>
          </a:p>
        </p:txBody>
      </p:sp>
      <p:sp>
        <p:nvSpPr>
          <p:cNvPr id="4" name="Контейнер за долен колонтитул 3">
            <a:extLst>
              <a:ext uri="{FF2B5EF4-FFF2-40B4-BE49-F238E27FC236}">
                <a16:creationId xmlns:a16="http://schemas.microsoft.com/office/drawing/2014/main" id="{F61800B1-1D76-46D4-ADAF-FD5EA7AFBE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bg-BG"/>
          </a:p>
        </p:txBody>
      </p:sp>
      <p:sp>
        <p:nvSpPr>
          <p:cNvPr id="5" name="Контейнер за номер на слайд 4">
            <a:extLst>
              <a:ext uri="{FF2B5EF4-FFF2-40B4-BE49-F238E27FC236}">
                <a16:creationId xmlns:a16="http://schemas.microsoft.com/office/drawing/2014/main" id="{FCBFA674-DC58-422B-8963-09FD1B05ED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A42FE58-2C2A-433E-A3EF-B39ACF97315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3565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bg-BG" noProof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182A4-052F-45C7-92E5-3341822D98BD}" type="datetime1">
              <a:rPr lang="bg-BG" smtClean="0"/>
              <a:pPr/>
              <a:t>31.7.2026 г.</a:t>
            </a:fld>
            <a:endParaRPr lang="bg-BG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noProof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-BG" noProof="0"/>
              <a:t>Щракнете, за да редактирате стилове на текст в образеца</a:t>
            </a:r>
          </a:p>
          <a:p>
            <a:pPr lvl="1" rtl="0"/>
            <a:r>
              <a:rPr lang="bg-BG" noProof="0"/>
              <a:t>Второ ниво</a:t>
            </a:r>
          </a:p>
          <a:p>
            <a:pPr lvl="2" rtl="0"/>
            <a:r>
              <a:rPr lang="bg-BG" noProof="0"/>
              <a:t>Трето ниво</a:t>
            </a:r>
          </a:p>
          <a:p>
            <a:pPr lvl="3" rtl="0"/>
            <a:r>
              <a:rPr lang="bg-BG" noProof="0"/>
              <a:t>Четвърто ниво</a:t>
            </a:r>
          </a:p>
          <a:p>
            <a:pPr lvl="4" rtl="0"/>
            <a:r>
              <a:rPr lang="bg-BG" noProof="0"/>
              <a:t>Пето ниво</a:t>
            </a:r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bg-BG" noProof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7DC217-DF71-1A49-B3EA-559F1F43B0FF}" type="slidenum">
              <a:rPr lang="bg-BG" noProof="0" smtClean="0"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noProof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837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0A78C-6C77-EAED-25CB-249BD6797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F7D59676-4632-14C9-B7A9-D4A36D881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7A356877-5968-5066-2F89-1823CE352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noProof="0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14D21A68-2566-072A-5D42-BD6BA277C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3721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5DDEC-4502-E440-B976-4451AD79C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8B6D77FF-054E-BAEE-5ACE-274140529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40F4D098-A22A-EA4C-6E07-2D0B97042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noProof="0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C4DF47D7-9D00-A363-B3EB-EDD3F3433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87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178511159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51281122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506799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70131785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265321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342406830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15892556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1664019062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на раздел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>
            <a:extLst>
              <a:ext uri="{FF2B5EF4-FFF2-40B4-BE49-F238E27FC236}">
                <a16:creationId xmlns:a16="http://schemas.microsoft.com/office/drawing/2014/main" id="{2A62587F-7496-384A-AF40-18FC8CF0709D}"/>
              </a:ext>
            </a:extLst>
          </p:cNvPr>
          <p:cNvSpPr/>
          <p:nvPr userDrawn="1"/>
        </p:nvSpPr>
        <p:spPr>
          <a:xfrm>
            <a:off x="0" y="2286002"/>
            <a:ext cx="12208822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12" name="Свободна линия 11">
            <a:extLst>
              <a:ext uri="{FF2B5EF4-FFF2-40B4-BE49-F238E27FC236}">
                <a16:creationId xmlns:a16="http://schemas.microsoft.com/office/drawing/2014/main" id="{84DB028B-A475-224B-B675-A15A56CAD0BF}"/>
              </a:ext>
            </a:extLst>
          </p:cNvPr>
          <p:cNvSpPr/>
          <p:nvPr userDrawn="1"/>
        </p:nvSpPr>
        <p:spPr>
          <a:xfrm flipH="1">
            <a:off x="8597718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14" name="Свободна линия 13">
            <a:extLst>
              <a:ext uri="{FF2B5EF4-FFF2-40B4-BE49-F238E27FC236}">
                <a16:creationId xmlns:a16="http://schemas.microsoft.com/office/drawing/2014/main" id="{61C34955-105B-4D4D-B51D-754C5D38A85D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15" name="Свободна линия 14">
            <a:extLst>
              <a:ext uri="{FF2B5EF4-FFF2-40B4-BE49-F238E27FC236}">
                <a16:creationId xmlns:a16="http://schemas.microsoft.com/office/drawing/2014/main" id="{2734DEB1-EC02-2E42-9292-4ADD115060A5}"/>
              </a:ext>
            </a:extLst>
          </p:cNvPr>
          <p:cNvSpPr/>
          <p:nvPr userDrawn="1"/>
        </p:nvSpPr>
        <p:spPr>
          <a:xfrm rot="5400000" flipH="1" flipV="1">
            <a:off x="10344100" y="438098"/>
            <a:ext cx="2285999" cy="1409801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13" name="Заглавие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67492" y="2653167"/>
            <a:ext cx="9779183" cy="3436483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bg-BG" noProof="0"/>
              <a:t>Щракнете, за да редактирате стилове на текст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CF08C137-AFCD-4A06-A203-B40F52A8C43B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Контейнер за долен колонтитул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bg-BG" noProof="0"/>
              <a:t>ЗАГЛАВИЕ НА ПРЕЗЕНТАЦИЯТА</a:t>
            </a:r>
          </a:p>
        </p:txBody>
      </p:sp>
      <p:sp>
        <p:nvSpPr>
          <p:cNvPr id="6" name="Контейнер за номер на слайд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8721" y="1684338"/>
            <a:ext cx="8594558" cy="2810460"/>
          </a:xfrm>
        </p:spPr>
        <p:txBody>
          <a:bodyPr rtlCol="0">
            <a:noAutofit/>
          </a:bodyPr>
          <a:lstStyle>
            <a:lvl1pPr algn="ctr">
              <a:lnSpc>
                <a:spcPct val="100000"/>
              </a:lnSpc>
              <a:defRPr sz="4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Щракнете, за да редактирате стила на заглавието в образеца</a:t>
            </a:r>
          </a:p>
        </p:txBody>
      </p:sp>
      <p:sp>
        <p:nvSpPr>
          <p:cNvPr id="8" name="Контейнер за текст 7">
            <a:extLst>
              <a:ext uri="{FF2B5EF4-FFF2-40B4-BE49-F238E27FC236}">
                <a16:creationId xmlns:a16="http://schemas.microsoft.com/office/drawing/2014/main" id="{4C91C146-F9A8-9A4C-9508-8590923B8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519405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bg-BG" noProof="0"/>
              <a:t>"</a:t>
            </a:r>
          </a:p>
        </p:txBody>
      </p:sp>
      <p:sp>
        <p:nvSpPr>
          <p:cNvPr id="10" name="Контейнер за текст 9">
            <a:extLst>
              <a:ext uri="{FF2B5EF4-FFF2-40B4-BE49-F238E27FC236}">
                <a16:creationId xmlns:a16="http://schemas.microsoft.com/office/drawing/2014/main" id="{322D6C2B-78AC-DD47-9289-067C968B0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81813" y="4494213"/>
            <a:ext cx="3511550" cy="679450"/>
          </a:xfrm>
        </p:spPr>
        <p:txBody>
          <a:bodyPr rtlCol="0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r">
              <a:buNone/>
              <a:defRPr sz="1800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 algn="r">
              <a:buNone/>
              <a:defRPr sz="1600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bg-BG" noProof="0"/>
              <a:t>Щракнете, за да редактирате стилове на текст в образеца</a:t>
            </a:r>
          </a:p>
        </p:txBody>
      </p:sp>
      <p:sp>
        <p:nvSpPr>
          <p:cNvPr id="9" name="Контейнер за текст 7">
            <a:extLst>
              <a:ext uri="{FF2B5EF4-FFF2-40B4-BE49-F238E27FC236}">
                <a16:creationId xmlns:a16="http://schemas.microsoft.com/office/drawing/2014/main" id="{612193CD-03AD-D74D-A5CD-747A9B53F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09104" y="3399692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bg-BG" noProof="0"/>
              <a:t>"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FE1F8F53-239E-489D-A5B9-E4904996E6AE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4" name="Контейнер за долен колонтитул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bg-BG" noProof="0"/>
              <a:t>ЗАГЛАВИЕ НА ПРЕЗЕНТАЦИЯТА</a:t>
            </a:r>
          </a:p>
        </p:txBody>
      </p:sp>
      <p:sp>
        <p:nvSpPr>
          <p:cNvPr id="5" name="Контейнер за номер на слайд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авоъгълник 29">
            <a:extLst>
              <a:ext uri="{FF2B5EF4-FFF2-40B4-BE49-F238E27FC236}">
                <a16:creationId xmlns:a16="http://schemas.microsoft.com/office/drawing/2014/main" id="{28C225EC-F6EF-1144-834A-F0B91974AA41}"/>
              </a:ext>
            </a:extLst>
          </p:cNvPr>
          <p:cNvSpPr/>
          <p:nvPr userDrawn="1"/>
        </p:nvSpPr>
        <p:spPr>
          <a:xfrm>
            <a:off x="0" y="-1664"/>
            <a:ext cx="9857012" cy="6859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31" name="Заглавие 1">
            <a:extLst>
              <a:ext uri="{FF2B5EF4-FFF2-40B4-BE49-F238E27FC236}">
                <a16:creationId xmlns:a16="http://schemas.microsoft.com/office/drawing/2014/main" id="{1E40CEAF-B1BB-174E-A798-3BA60D9C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430" y="381000"/>
            <a:ext cx="8401624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Щракнете, за да редактирате стила на заглавието в образеца</a:t>
            </a:r>
          </a:p>
        </p:txBody>
      </p:sp>
      <p:sp>
        <p:nvSpPr>
          <p:cNvPr id="6" name="Контейнер за картина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10" name="Контейнер за текст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3351" y="2426400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11" name="Контейнер за текст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3350" y="2811646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7" name="Контейнер за картина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5813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12" name="Контейнер за текст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70817" y="242256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13" name="Контейнер за текст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0816" y="280781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8" name="Контейнер за картина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429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14" name="Контейнер за текст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23351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15" name="Контейнер за текст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3350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9" name="Контейнер за картина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95813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16" name="Контейнер за текст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0817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17" name="Контейнер за текст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70816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569803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58B7C726-6957-478D-818D-338E2225AACC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4" name="Контейнер за долен колонтитул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1106" y="6356350"/>
            <a:ext cx="4114800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bg-BG" noProof="0"/>
              <a:t>ЗАГЛАВИЕ НА ПРЕЗЕНТАЦИЯТА</a:t>
            </a:r>
          </a:p>
        </p:txBody>
      </p:sp>
      <p:sp>
        <p:nvSpPr>
          <p:cNvPr id="5" name="Контейнер за номер на слайд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2334" y="6356350"/>
            <a:ext cx="1167495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  <p:sp>
        <p:nvSpPr>
          <p:cNvPr id="19" name="Свободна линия 18">
            <a:extLst>
              <a:ext uri="{FF2B5EF4-FFF2-40B4-BE49-F238E27FC236}">
                <a16:creationId xmlns:a16="http://schemas.microsoft.com/office/drawing/2014/main" id="{AAB3BC7E-B34F-EF47-B125-1574C5484E22}"/>
              </a:ext>
            </a:extLst>
          </p:cNvPr>
          <p:cNvSpPr/>
          <p:nvPr userDrawn="1"/>
        </p:nvSpPr>
        <p:spPr>
          <a:xfrm rot="16200000" flipV="1">
            <a:off x="9499940" y="355410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1" name="Свободна линия 20">
            <a:extLst>
              <a:ext uri="{FF2B5EF4-FFF2-40B4-BE49-F238E27FC236}">
                <a16:creationId xmlns:a16="http://schemas.microsoft.com/office/drawing/2014/main" id="{7CBC82D0-4F72-C649-8B7F-D4B087957B6C}"/>
              </a:ext>
            </a:extLst>
          </p:cNvPr>
          <p:cNvSpPr/>
          <p:nvPr userDrawn="1"/>
        </p:nvSpPr>
        <p:spPr>
          <a:xfrm flipH="1">
            <a:off x="10866436" y="1879977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5" name="Свободна линия 24">
            <a:extLst>
              <a:ext uri="{FF2B5EF4-FFF2-40B4-BE49-F238E27FC236}">
                <a16:creationId xmlns:a16="http://schemas.microsoft.com/office/drawing/2014/main" id="{9383F23A-D872-2A4C-B386-A9D269BE694D}"/>
              </a:ext>
            </a:extLst>
          </p:cNvPr>
          <p:cNvSpPr/>
          <p:nvPr userDrawn="1"/>
        </p:nvSpPr>
        <p:spPr>
          <a:xfrm>
            <a:off x="11024507" y="-1664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6" name="Елипса 25">
            <a:extLst>
              <a:ext uri="{FF2B5EF4-FFF2-40B4-BE49-F238E27FC236}">
                <a16:creationId xmlns:a16="http://schemas.microsoft.com/office/drawing/2014/main" id="{9221FFDB-AAE2-5943-97A1-82D66AE05DB4}"/>
              </a:ext>
            </a:extLst>
          </p:cNvPr>
          <p:cNvSpPr/>
          <p:nvPr userDrawn="1"/>
        </p:nvSpPr>
        <p:spPr>
          <a:xfrm>
            <a:off x="10334091" y="2737752"/>
            <a:ext cx="1380830" cy="13808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7" name="Свободна линия 26">
            <a:extLst>
              <a:ext uri="{FF2B5EF4-FFF2-40B4-BE49-F238E27FC236}">
                <a16:creationId xmlns:a16="http://schemas.microsoft.com/office/drawing/2014/main" id="{2E58EEF7-63CA-A845-BAC4-9D3BE05918B5}"/>
              </a:ext>
            </a:extLst>
          </p:cNvPr>
          <p:cNvSpPr/>
          <p:nvPr userDrawn="1"/>
        </p:nvSpPr>
        <p:spPr>
          <a:xfrm rot="16200000" flipH="1">
            <a:off x="10667432" y="5333432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8" name="Свободна линия 27">
            <a:extLst>
              <a:ext uri="{FF2B5EF4-FFF2-40B4-BE49-F238E27FC236}">
                <a16:creationId xmlns:a16="http://schemas.microsoft.com/office/drawing/2014/main" id="{757A4624-D8ED-2E4B-AF8C-00DFA6A72D5F}"/>
              </a:ext>
            </a:extLst>
          </p:cNvPr>
          <p:cNvSpPr/>
          <p:nvPr userDrawn="1"/>
        </p:nvSpPr>
        <p:spPr>
          <a:xfrm flipV="1">
            <a:off x="9857012" y="3651505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  <p:sp>
        <p:nvSpPr>
          <p:cNvPr id="29" name="Свободна линия 28">
            <a:extLst>
              <a:ext uri="{FF2B5EF4-FFF2-40B4-BE49-F238E27FC236}">
                <a16:creationId xmlns:a16="http://schemas.microsoft.com/office/drawing/2014/main" id="{DF312EF8-91BE-5946-BE31-8CFE107A2FEA}"/>
              </a:ext>
            </a:extLst>
          </p:cNvPr>
          <p:cNvSpPr/>
          <p:nvPr userDrawn="1"/>
        </p:nvSpPr>
        <p:spPr>
          <a:xfrm flipH="1" flipV="1">
            <a:off x="9857013" y="4976359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bg-BG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42197992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ял екип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Заглавие 1">
            <a:extLst>
              <a:ext uri="{FF2B5EF4-FFF2-40B4-BE49-F238E27FC236}">
                <a16:creationId xmlns:a16="http://schemas.microsoft.com/office/drawing/2014/main" id="{6825B690-1AD7-4243-AC42-D2CF19B7B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430" y="381000"/>
            <a:ext cx="10678142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bg-BG" noProof="0"/>
              <a:t>Щракнете, за да редактирате стила на заглавието в образеца</a:t>
            </a:r>
          </a:p>
        </p:txBody>
      </p:sp>
      <p:sp>
        <p:nvSpPr>
          <p:cNvPr id="6" name="Контейнер за картина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31" name="Контейнер за текст 28">
            <a:extLst>
              <a:ext uri="{FF2B5EF4-FFF2-40B4-BE49-F238E27FC236}">
                <a16:creationId xmlns:a16="http://schemas.microsoft.com/office/drawing/2014/main" id="{1825005B-0520-EC49-9A5C-554CB70038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0430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32" name="Контейнер за текст 28">
            <a:extLst>
              <a:ext uri="{FF2B5EF4-FFF2-40B4-BE49-F238E27FC236}">
                <a16:creationId xmlns:a16="http://schemas.microsoft.com/office/drawing/2014/main" id="{B6697B92-AF89-2C46-BC1E-6CB47E8EA4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429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33" name="Контейнер за картина 23">
            <a:extLst>
              <a:ext uri="{FF2B5EF4-FFF2-40B4-BE49-F238E27FC236}">
                <a16:creationId xmlns:a16="http://schemas.microsoft.com/office/drawing/2014/main" id="{FA9FEBB0-45F1-DF45-89C4-B343F8B20B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54939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34" name="Контейнер за текст 28">
            <a:extLst>
              <a:ext uri="{FF2B5EF4-FFF2-40B4-BE49-F238E27FC236}">
                <a16:creationId xmlns:a16="http://schemas.microsoft.com/office/drawing/2014/main" id="{EF331731-A7FC-C245-A9C1-0B1A2E994D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4939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35" name="Контейнер за текст 28">
            <a:extLst>
              <a:ext uri="{FF2B5EF4-FFF2-40B4-BE49-F238E27FC236}">
                <a16:creationId xmlns:a16="http://schemas.microsoft.com/office/drawing/2014/main" id="{313B974E-E762-EE48-B2DF-C8F10DF7344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4939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36" name="Контейнер за картина 23">
            <a:extLst>
              <a:ext uri="{FF2B5EF4-FFF2-40B4-BE49-F238E27FC236}">
                <a16:creationId xmlns:a16="http://schemas.microsoft.com/office/drawing/2014/main" id="{8BA62E8C-79E6-D245-B706-FFB1E051B2D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4836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37" name="Контейнер за текст 28">
            <a:extLst>
              <a:ext uri="{FF2B5EF4-FFF2-40B4-BE49-F238E27FC236}">
                <a16:creationId xmlns:a16="http://schemas.microsoft.com/office/drawing/2014/main" id="{4199EE50-5386-0446-8ADA-23C1B0D6EA4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36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38" name="Контейнер за текст 28">
            <a:extLst>
              <a:ext uri="{FF2B5EF4-FFF2-40B4-BE49-F238E27FC236}">
                <a16:creationId xmlns:a16="http://schemas.microsoft.com/office/drawing/2014/main" id="{478AB5CA-B5A5-934D-BF51-1485953A70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4836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39" name="Контейнер за картина 23">
            <a:extLst>
              <a:ext uri="{FF2B5EF4-FFF2-40B4-BE49-F238E27FC236}">
                <a16:creationId xmlns:a16="http://schemas.microsoft.com/office/drawing/2014/main" id="{3D78BE06-1FC7-3C43-BD15-F4137B564B5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335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40" name="Контейнер за текст 28">
            <a:extLst>
              <a:ext uri="{FF2B5EF4-FFF2-40B4-BE49-F238E27FC236}">
                <a16:creationId xmlns:a16="http://schemas.microsoft.com/office/drawing/2014/main" id="{14F01FCC-4797-0343-8739-20331C751C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7336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41" name="Контейнер за текст 28">
            <a:extLst>
              <a:ext uri="{FF2B5EF4-FFF2-40B4-BE49-F238E27FC236}">
                <a16:creationId xmlns:a16="http://schemas.microsoft.com/office/drawing/2014/main" id="{33FBE6CA-EC7A-1A4B-ADA3-6B78F2DE09C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47335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42" name="Контейнер за картина 23">
            <a:extLst>
              <a:ext uri="{FF2B5EF4-FFF2-40B4-BE49-F238E27FC236}">
                <a16:creationId xmlns:a16="http://schemas.microsoft.com/office/drawing/2014/main" id="{6DD7CCE4-AD48-B64F-909E-F88961FBDF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50429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43" name="Контейнер за текст 28">
            <a:extLst>
              <a:ext uri="{FF2B5EF4-FFF2-40B4-BE49-F238E27FC236}">
                <a16:creationId xmlns:a16="http://schemas.microsoft.com/office/drawing/2014/main" id="{C076E7E2-3D95-EA47-BF86-444615F1F1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0430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44" name="Контейнер за текст 28">
            <a:extLst>
              <a:ext uri="{FF2B5EF4-FFF2-40B4-BE49-F238E27FC236}">
                <a16:creationId xmlns:a16="http://schemas.microsoft.com/office/drawing/2014/main" id="{612499D2-373C-3940-97A5-FCA8B245BE4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0429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45" name="Контейнер за картина 23">
            <a:extLst>
              <a:ext uri="{FF2B5EF4-FFF2-40B4-BE49-F238E27FC236}">
                <a16:creationId xmlns:a16="http://schemas.microsoft.com/office/drawing/2014/main" id="{24B34D6D-4F7E-3942-B8D7-9970BDE53C1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54939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46" name="Контейнер за текст 28">
            <a:extLst>
              <a:ext uri="{FF2B5EF4-FFF2-40B4-BE49-F238E27FC236}">
                <a16:creationId xmlns:a16="http://schemas.microsoft.com/office/drawing/2014/main" id="{D34EDB1D-7E85-D242-B6AE-F6D6907D325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4939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47" name="Контейнер за текст 28">
            <a:extLst>
              <a:ext uri="{FF2B5EF4-FFF2-40B4-BE49-F238E27FC236}">
                <a16:creationId xmlns:a16="http://schemas.microsoft.com/office/drawing/2014/main" id="{3E3BFFF0-114B-6D42-B5E0-8020AC2E26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4939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48" name="Контейнер за картина 23">
            <a:extLst>
              <a:ext uri="{FF2B5EF4-FFF2-40B4-BE49-F238E27FC236}">
                <a16:creationId xmlns:a16="http://schemas.microsoft.com/office/drawing/2014/main" id="{EB4488EE-E854-724E-95AE-B9943EE249E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34836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49" name="Контейнер за текст 28">
            <a:extLst>
              <a:ext uri="{FF2B5EF4-FFF2-40B4-BE49-F238E27FC236}">
                <a16:creationId xmlns:a16="http://schemas.microsoft.com/office/drawing/2014/main" id="{C5551B4D-583E-D644-9069-EC096CE76F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4836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50" name="Контейнер за текст 28">
            <a:extLst>
              <a:ext uri="{FF2B5EF4-FFF2-40B4-BE49-F238E27FC236}">
                <a16:creationId xmlns:a16="http://schemas.microsoft.com/office/drawing/2014/main" id="{E30C4783-1643-2243-BB4F-E99E04D921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34836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51" name="Контейнер за картина 23">
            <a:extLst>
              <a:ext uri="{FF2B5EF4-FFF2-40B4-BE49-F238E27FC236}">
                <a16:creationId xmlns:a16="http://schemas.microsoft.com/office/drawing/2014/main" id="{7BBADCE0-02E8-3249-8CBA-17D3783DFE7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47335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bg-BG" noProof="0"/>
              <a:t>Щракнете върху иконата, за да добавите картина</a:t>
            </a:r>
          </a:p>
        </p:txBody>
      </p:sp>
      <p:sp>
        <p:nvSpPr>
          <p:cNvPr id="52" name="Контейнер за текст 28">
            <a:extLst>
              <a:ext uri="{FF2B5EF4-FFF2-40B4-BE49-F238E27FC236}">
                <a16:creationId xmlns:a16="http://schemas.microsoft.com/office/drawing/2014/main" id="{8D294C40-97E4-FF4F-8A02-10FC7D0EE8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147336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Име</a:t>
            </a:r>
          </a:p>
        </p:txBody>
      </p:sp>
      <p:sp>
        <p:nvSpPr>
          <p:cNvPr id="53" name="Контейнер за текст 28">
            <a:extLst>
              <a:ext uri="{FF2B5EF4-FFF2-40B4-BE49-F238E27FC236}">
                <a16:creationId xmlns:a16="http://schemas.microsoft.com/office/drawing/2014/main" id="{8B38241F-01B5-574C-A827-67C6352C463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147335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bg-BG" noProof="0"/>
              <a:t>Заглавие</a:t>
            </a:r>
          </a:p>
        </p:txBody>
      </p:sp>
      <p:sp>
        <p:nvSpPr>
          <p:cNvPr id="18" name="Контейнер за дата 17">
            <a:extLst>
              <a:ext uri="{FF2B5EF4-FFF2-40B4-BE49-F238E27FC236}">
                <a16:creationId xmlns:a16="http://schemas.microsoft.com/office/drawing/2014/main" id="{30445668-2DC5-E84C-8B16-922BC95F13F2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3AEFC58E-69AE-4F80-83DC-8212A5F171D0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22" name="Контейнер за долен колонтитул 21">
            <a:extLst>
              <a:ext uri="{FF2B5EF4-FFF2-40B4-BE49-F238E27FC236}">
                <a16:creationId xmlns:a16="http://schemas.microsoft.com/office/drawing/2014/main" id="{D9227732-A878-814C-8621-64ED1B2CCF9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bg-BG" noProof="0"/>
              <a:t>ЗАГЛАВИЕ НА ПРЕЗЕНТАЦИЯТА</a:t>
            </a:r>
          </a:p>
        </p:txBody>
      </p:sp>
      <p:sp>
        <p:nvSpPr>
          <p:cNvPr id="23" name="Контейнер за номер на слайд 22">
            <a:extLst>
              <a:ext uri="{FF2B5EF4-FFF2-40B4-BE49-F238E27FC236}">
                <a16:creationId xmlns:a16="http://schemas.microsoft.com/office/drawing/2014/main" id="{CE9F02AC-6DFB-0C47-BC8E-4B0594007F3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005721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278864163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923561381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541810359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853919536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1784148543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756394337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3280366337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9886C-C7DE-4F3F-B914-43FB69F42971}" type="datetime1">
              <a:rPr lang="bg-BG" noProof="0" smtClean="0"/>
              <a:t>31.7.2026 г.</a:t>
            </a:fld>
            <a:endParaRPr lang="bg-BG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g-BG" noProof="0" smtClean="0"/>
              <a:t>ЗАГЛАВИЕ НА ПРЕЗЕНТАЦИЯТА</a:t>
            </a:r>
            <a:endParaRPr lang="bg-BG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94A09A9-5501-47C1-A89A-A340965A2BE2}" type="slidenum">
              <a:rPr lang="bg-BG" noProof="0" smtClean="0"/>
              <a:pPr/>
              <a:t>‹#›</a:t>
            </a:fld>
            <a:endParaRPr lang="bg-BG" noProof="0"/>
          </a:p>
        </p:txBody>
      </p:sp>
    </p:spTree>
    <p:extLst>
      <p:ext uri="{BB962C8B-B14F-4D97-AF65-F5344CB8AC3E}">
        <p14:creationId xmlns:p14="http://schemas.microsoft.com/office/powerpoint/2010/main" val="14404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51" r:id="rId17"/>
    <p:sldLayoutId id="2147483654" r:id="rId18"/>
    <p:sldLayoutId id="2147483658" r:id="rId19"/>
    <p:sldLayoutId id="2147483662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F405612B-B439-0A1A-9856-60C7A4FFD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48" y="311842"/>
            <a:ext cx="8650974" cy="963251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10" y="1566038"/>
            <a:ext cx="9127418" cy="4304825"/>
          </a:xfrm>
        </p:spPr>
        <p:txBody>
          <a:bodyPr rtlCol="0">
            <a:normAutofit fontScale="90000"/>
          </a:bodyPr>
          <a:lstStyle/>
          <a:p>
            <a:pPr lvl="1" algn="ctr">
              <a:lnSpc>
                <a:spcPct val="90000"/>
              </a:lnSpc>
              <a:spcBef>
                <a:spcPct val="20000"/>
              </a:spcBef>
            </a:pPr>
            <a: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36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>ИЗГРАЖДАНЕ НА НОВИ СГРАДИ НА 2 УЧИЛИЩА НА ТЕРИТОРИЯТА НА СТОЛИЧНА ОБЩИНА</a:t>
            </a:r>
            <a:r>
              <a:rPr lang="ru-RU" altLang="bg-BG" sz="27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27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27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27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bg-BG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  <a:t>ДОГОВОР № </a:t>
            </a:r>
            <a:r>
              <a:rPr lang="fr-BE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  <a:t>BG-RRP-1.012-002-</a:t>
            </a:r>
            <a:r>
              <a:rPr lang="bg-BG" altLang="bg-BG" sz="2000" b="1" dirty="0">
                <a:solidFill>
                  <a:srgbClr val="008080"/>
                </a:solidFill>
                <a:latin typeface="SofiaSans ExtraBold" panose="00000900000000000000" pitchFamily="2" charset="0"/>
              </a:rPr>
              <a:t>СО1</a:t>
            </a:r>
            <a:r>
              <a:rPr lang="ru-RU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2000" b="1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Процедура за преоставяне на средства от Механизма за възстановяване и устойчивост </a:t>
            </a:r>
            <a:b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BG-RRP-1.012 „Изграждане на нови сгради на училища и детски градини“</a:t>
            </a:r>
            <a:b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по</a:t>
            </a:r>
            <a:b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Компонент 1 „</a:t>
            </a:r>
            <a:r>
              <a:rPr lang="ru-RU" altLang="bg-BG" sz="2000" dirty="0" smtClean="0">
                <a:solidFill>
                  <a:srgbClr val="000000"/>
                </a:solidFill>
                <a:latin typeface="SofiaSans Bold" panose="00000800000000000000" pitchFamily="2" charset="0"/>
              </a:rPr>
              <a:t>Образование</a:t>
            </a:r>
            <a:r>
              <a:rPr lang="ru-RU" altLang="bg-BG" sz="20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 и умения“ на Плана за възстаноявяване и устойчивост</a:t>
            </a:r>
            <a:r>
              <a:rPr lang="ru-RU" altLang="bg-BG" sz="1600" b="1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600" b="1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1400" b="1" dirty="0" smtClean="0">
                <a:solidFill>
                  <a:srgbClr val="000000"/>
                </a:solidFill>
              </a:rPr>
              <a:t/>
            </a:r>
            <a:br>
              <a:rPr lang="ru-RU" altLang="bg-BG" sz="1400" b="1" dirty="0" smtClean="0">
                <a:solidFill>
                  <a:srgbClr val="000000"/>
                </a:solidFill>
              </a:rPr>
            </a:br>
            <a:r>
              <a:rPr lang="bg-BG" altLang="bg-BG" sz="1400" b="1" dirty="0" smtClean="0">
                <a:solidFill>
                  <a:srgbClr val="000000"/>
                </a:solidFill>
              </a:rPr>
              <a:t/>
            </a:r>
            <a:br>
              <a:rPr lang="bg-BG" altLang="bg-BG" sz="1400" b="1" dirty="0" smtClean="0">
                <a:solidFill>
                  <a:srgbClr val="000000"/>
                </a:solidFill>
              </a:rPr>
            </a:br>
            <a:r>
              <a:rPr lang="ru-RU" altLang="bg-BG" sz="800" b="1" dirty="0" smtClean="0">
                <a:solidFill>
                  <a:srgbClr val="000000"/>
                </a:solidFill>
              </a:rPr>
              <a:t/>
            </a:r>
            <a:br>
              <a:rPr lang="ru-RU" altLang="bg-BG" sz="800" b="1" dirty="0" smtClean="0">
                <a:solidFill>
                  <a:srgbClr val="000000"/>
                </a:solidFill>
              </a:rPr>
            </a:br>
            <a:endParaRPr lang="bg-BG" sz="1200" dirty="0"/>
          </a:p>
        </p:txBody>
      </p:sp>
      <p:sp>
        <p:nvSpPr>
          <p:cNvPr id="6" name="Контейнер за номер на слайд 5">
            <a:extLst>
              <a:ext uri="{FF2B5EF4-FFF2-40B4-BE49-F238E27FC236}">
                <a16:creationId xmlns:a16="http://schemas.microsoft.com/office/drawing/2014/main" id="{60D470D0-6D64-5E42-9515-048F8779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bg-BG" smtClean="0"/>
              <a:pPr rtl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1C24F-7EC1-9D4D-90EE-F5B8C9BD4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8F08D5CE-EBD6-BF3F-8ECF-EFD3ECF99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325" y="112346"/>
            <a:ext cx="8650974" cy="963251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F3B0BE2-7C7D-EAE9-4B8B-58EBFF60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9481" y="1545027"/>
            <a:ext cx="6458425" cy="4250987"/>
          </a:xfrm>
        </p:spPr>
        <p:txBody>
          <a:bodyPr rtlCol="0">
            <a:normAutofit/>
          </a:bodyPr>
          <a:lstStyle/>
          <a:p>
            <a:pPr algn="ctr"/>
            <a: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>Бенефициент: </a:t>
            </a: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 smtClean="0">
                <a:solidFill>
                  <a:srgbClr val="008080"/>
                </a:solidFill>
                <a:latin typeface="SofiaSans ExtraBold" panose="00000900000000000000" pitchFamily="2" charset="0"/>
              </a:rPr>
              <a:t>Столична </a:t>
            </a:r>
            <a:r>
              <a:rPr lang="ru-RU" altLang="bg-BG" sz="1800" dirty="0">
                <a:solidFill>
                  <a:srgbClr val="008080"/>
                </a:solidFill>
                <a:latin typeface="SofiaSans ExtraBold" panose="00000900000000000000" pitchFamily="2" charset="0"/>
              </a:rPr>
              <a:t>община</a:t>
            </a:r>
            <a:br>
              <a:rPr lang="ru-RU" altLang="bg-BG" sz="1800" dirty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>
                <a:solidFill>
                  <a:srgbClr val="00808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800" dirty="0">
                <a:solidFill>
                  <a:srgbClr val="00808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>Обща стойност на Проекта: </a:t>
            </a:r>
            <a: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13 074 267,19 евро</a:t>
            </a:r>
            <a: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Финансиране </a:t>
            </a:r>
            <a: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>от </a:t>
            </a: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МВУ: </a:t>
            </a:r>
            <a: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6 810 407,86 евро</a:t>
            </a:r>
            <a: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>	</a:t>
            </a: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Съфинансиране от Столична община</a:t>
            </a: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:</a:t>
            </a: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 </a:t>
            </a:r>
            <a: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6 263 859,33 евро</a:t>
            </a:r>
            <a:r>
              <a:rPr lang="bg-BG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>	</a:t>
            </a:r>
            <a: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800" dirty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Срок за изпълнение на инвестицията: </a:t>
            </a:r>
            <a: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/>
            </a:r>
            <a:b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</a:br>
            <a:r>
              <a:rPr lang="en-US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25.09.2023 </a:t>
            </a:r>
            <a:r>
              <a:rPr lang="bg-BG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г. - </a:t>
            </a:r>
            <a:r>
              <a:rPr lang="ru-RU" altLang="bg-BG" sz="1800" dirty="0" smtClean="0">
                <a:solidFill>
                  <a:srgbClr val="000000"/>
                </a:solidFill>
                <a:latin typeface="SofiaSans ExtraBold" panose="00000900000000000000" pitchFamily="2" charset="0"/>
              </a:rPr>
              <a:t>31.06.2026 г.</a:t>
            </a:r>
            <a:endParaRPr lang="bg-BG" sz="1800" dirty="0">
              <a:latin typeface="SofiaSans ExtraBold" panose="00000900000000000000" pitchFamily="2" charset="0"/>
            </a:endParaRPr>
          </a:p>
        </p:txBody>
      </p:sp>
      <p:sp>
        <p:nvSpPr>
          <p:cNvPr id="6" name="Контейнер за номер на слайд 5">
            <a:extLst>
              <a:ext uri="{FF2B5EF4-FFF2-40B4-BE49-F238E27FC236}">
                <a16:creationId xmlns:a16="http://schemas.microsoft.com/office/drawing/2014/main" id="{58E1DDE3-5558-0152-8727-C7E413F3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bg-BG" smtClean="0"/>
              <a:pPr rtl="0"/>
              <a:t>2</a:t>
            </a:fld>
            <a:endParaRPr lang="bg-BG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44" y="1288473"/>
            <a:ext cx="3414779" cy="22756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0" y="3776958"/>
            <a:ext cx="3546646" cy="265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518F1-6B8D-835D-0CF2-0EADF5369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DED5E32F-4C6E-E180-1187-0F7D7959B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325" y="112346"/>
            <a:ext cx="8650974" cy="963251"/>
          </a:xfrm>
          <a:prstGeom prst="rect">
            <a:avLst/>
          </a:prstGeom>
        </p:spPr>
      </p:pic>
      <p:sp>
        <p:nvSpPr>
          <p:cNvPr id="6" name="Контейнер за номер на слайд 5">
            <a:extLst>
              <a:ext uri="{FF2B5EF4-FFF2-40B4-BE49-F238E27FC236}">
                <a16:creationId xmlns:a16="http://schemas.microsoft.com/office/drawing/2014/main" id="{B13E70C9-1641-5B59-9B72-AD2EC224E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bg-BG" smtClean="0"/>
              <a:pPr rtl="0"/>
              <a:t>3</a:t>
            </a:fld>
            <a:endParaRPr lang="bg-BG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584" y="2566341"/>
            <a:ext cx="9778832" cy="1725318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65762" y="1827213"/>
            <a:ext cx="9030537" cy="411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О</a:t>
            </a:r>
            <a:r>
              <a:rPr lang="bg-BG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СНОВНА</a:t>
            </a:r>
            <a:r>
              <a:rPr lang="ru-RU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  ЦЕЛ </a:t>
            </a:r>
            <a:r>
              <a:rPr lang="en-US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НА ПРОЕКТА</a:t>
            </a:r>
            <a:r>
              <a:rPr lang="en-US" altLang="bg-BG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 </a:t>
            </a:r>
            <a:endParaRPr lang="bg-BG" altLang="bg-BG" sz="24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pPr algn="just"/>
            <a:endParaRPr lang="bg-BG" altLang="bg-BG" sz="2400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pPr algn="ctr"/>
            <a:r>
              <a:rPr lang="ru-RU" sz="2400" dirty="0" smtClean="0">
                <a:latin typeface="SofiaSans ExtraBold" panose="00000900000000000000" pitchFamily="2" charset="0"/>
              </a:rPr>
              <a:t>Създаване на условия </a:t>
            </a:r>
            <a:r>
              <a:rPr lang="ru-RU" sz="2400" dirty="0">
                <a:latin typeface="SofiaSans ExtraBold" panose="00000900000000000000" pitchFamily="2" charset="0"/>
              </a:rPr>
              <a:t>за равен достъп до образование чрез изграждане на благоприятна, включваща, иновативна, енергийно ефективна, подкрепяща и мотивираща образователна среда, която съдейства за повишаване мотивацията за учене и самоподготовка и подобряване на образователните резултати на децата и учениците.</a:t>
            </a:r>
            <a:endParaRPr lang="bg-BG" altLang="bg-BG" sz="2400" dirty="0">
              <a:latin typeface="SofiaSa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60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/>
          <a:lstStyle/>
          <a:p>
            <a:fld id="{294A09A9-5501-47C1-A89A-A340965A2BE2}" type="slidenum">
              <a:rPr lang="bg-BG" noProof="0" smtClean="0"/>
              <a:pPr/>
              <a:t>4</a:t>
            </a:fld>
            <a:endParaRPr lang="bg-BG" noProof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70013" y="1780162"/>
            <a:ext cx="7523162" cy="4056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700" b="1" u="sng" dirty="0" smtClean="0">
              <a:solidFill>
                <a:schemeClr val="accent2"/>
              </a:solidFill>
            </a:endParaRPr>
          </a:p>
          <a:p>
            <a:pPr marL="400050" indent="-400050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bg-BG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ДЕЙНОСТИ ПО ПРОЕКТА</a:t>
            </a: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2000" b="1" u="sng" dirty="0" smtClean="0">
              <a:solidFill>
                <a:schemeClr val="accent2"/>
              </a:solidFill>
              <a:latin typeface="SofiaSans ExtraBold" panose="00000900000000000000" pitchFamily="2" charset="0"/>
            </a:endParaRP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bg-BG" sz="2000" b="1" dirty="0">
                <a:latin typeface="SofiaSans ExtraBold" panose="00000900000000000000" pitchFamily="2" charset="0"/>
              </a:rPr>
              <a:t>Проектиране, строителство и въвеждане в експлоатация / издаване на разрешение за ползване на </a:t>
            </a:r>
            <a:r>
              <a:rPr lang="ru-RU" altLang="bg-BG" sz="2000" b="1" dirty="0" smtClean="0">
                <a:latin typeface="SofiaSans ExtraBold" panose="00000900000000000000" pitchFamily="2" charset="0"/>
              </a:rPr>
              <a:t>две </a:t>
            </a:r>
            <a:r>
              <a:rPr lang="ru-RU" altLang="bg-BG" sz="2000" b="1" dirty="0">
                <a:latin typeface="SofiaSans ExtraBold" panose="00000900000000000000" pitchFamily="2" charset="0"/>
              </a:rPr>
              <a:t>нови сгради на </a:t>
            </a:r>
            <a:r>
              <a:rPr lang="ru-RU" altLang="bg-BG" sz="2000" b="1" dirty="0" smtClean="0">
                <a:latin typeface="SofiaSans ExtraBold" panose="00000900000000000000" pitchFamily="2" charset="0"/>
              </a:rPr>
              <a:t>училища</a:t>
            </a: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2000" b="1" dirty="0" smtClean="0">
              <a:latin typeface="SofiaSans ExtraBold" panose="00000900000000000000" pitchFamily="2" charset="0"/>
            </a:endParaRP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ru-RU" altLang="bg-BG" sz="2000" b="1" dirty="0">
                <a:latin typeface="SofiaSans ExtraBold" panose="00000900000000000000" pitchFamily="2" charset="0"/>
              </a:rPr>
              <a:t>Доставка и монтаж на оборудване и обзавеждане за сградите/помещенията </a:t>
            </a:r>
            <a:endParaRPr lang="ru-RU" altLang="bg-BG" sz="2000" b="1" dirty="0" smtClean="0">
              <a:latin typeface="SofiaSans ExtraBold" panose="00000900000000000000" pitchFamily="2" charset="0"/>
            </a:endParaRP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ru-RU" altLang="bg-BG" sz="2000" b="1" dirty="0" smtClean="0">
              <a:latin typeface="SofiaSans ExtraBold" panose="00000900000000000000" pitchFamily="2" charset="0"/>
            </a:endParaRPr>
          </a:p>
          <a:p>
            <a:pPr marL="400050" indent="-400050" algn="just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bg-BG" altLang="bg-BG" sz="2000" b="1" dirty="0" smtClean="0">
                <a:latin typeface="SofiaSans ExtraBold" panose="00000900000000000000" pitchFamily="2" charset="0"/>
              </a:rPr>
              <a:t>Осигуряване на информация и публичност на проекта</a:t>
            </a:r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8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1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309" y="213901"/>
            <a:ext cx="865097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8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5</a:t>
            </a:fld>
            <a:endParaRPr lang="bg-BG" noProof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29574" y="982494"/>
            <a:ext cx="8686799" cy="4318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700" b="1" u="sng" dirty="0" smtClean="0">
              <a:solidFill>
                <a:schemeClr val="accent2"/>
              </a:solidFill>
            </a:endParaRPr>
          </a:p>
          <a:p>
            <a:pPr marL="400050" indent="-400050" algn="ctr">
              <a:lnSpc>
                <a:spcPct val="80000"/>
              </a:lnSpc>
            </a:pPr>
            <a:r>
              <a:rPr lang="ru-RU" altLang="bg-BG" sz="23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Изграждане </a:t>
            </a:r>
            <a:r>
              <a:rPr lang="ru-RU" altLang="bg-BG" sz="23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на нов училищен корпус на 4 етажа, спортен салон и топла връзка на 73 СУ „Владислав Граматик“, район „Триадица“</a:t>
            </a:r>
            <a:endParaRPr lang="ru-RU" altLang="bg-BG" sz="23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pPr marL="400050" indent="-400050" algn="ctr">
              <a:lnSpc>
                <a:spcPct val="80000"/>
              </a:lnSpc>
            </a:pPr>
            <a:endParaRPr lang="bg-BG" altLang="bg-BG" sz="19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00050" indent="-400050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2000" b="1" u="sng" dirty="0" smtClean="0">
              <a:solidFill>
                <a:schemeClr val="accent2"/>
              </a:solidFill>
            </a:endParaRPr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14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bg-BG" altLang="bg-BG" sz="800" b="1" dirty="0" smtClean="0"/>
          </a:p>
          <a:p>
            <a:pPr marL="400050" indent="-400050">
              <a:lnSpc>
                <a:spcPct val="80000"/>
              </a:lnSpc>
              <a:buFont typeface="Wingdings" panose="05000000000000000000" pitchFamily="2" charset="2"/>
              <a:buNone/>
            </a:pPr>
            <a:endParaRPr lang="bg-BG" altLang="bg-BG" sz="14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90" y="2215038"/>
            <a:ext cx="2575905" cy="2034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74" y="4118366"/>
            <a:ext cx="2612687" cy="21077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820" y="2203117"/>
            <a:ext cx="2534930" cy="20002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2191" y="4116205"/>
            <a:ext cx="2624039" cy="21098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775" y="2203116"/>
            <a:ext cx="2391227" cy="19023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4772" y="4030721"/>
            <a:ext cx="2586789" cy="20971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399" y="155289"/>
            <a:ext cx="865097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bg-BG" noProof="0" smtClean="0"/>
              <a:pPr/>
              <a:t>6</a:t>
            </a:fld>
            <a:endParaRPr lang="bg-BG" noProof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1830" y="1012669"/>
            <a:ext cx="9756842" cy="4929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altLang="bg-BG" sz="2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Нова сграда за училище и пристройка за </a:t>
            </a:r>
            <a:r>
              <a:rPr lang="ru-RU" altLang="bg-BG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физкултурен </a:t>
            </a:r>
            <a:r>
              <a:rPr lang="ru-RU" altLang="bg-BG" sz="2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салон към съществуваща училищна сграда </a:t>
            </a:r>
            <a:r>
              <a:rPr lang="ru-RU" altLang="bg-BG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на </a:t>
            </a:r>
            <a:r>
              <a:rPr lang="ru-RU" altLang="bg-BG" sz="2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142 ОУ „Веселин Ханчев“ и </a:t>
            </a:r>
            <a:endParaRPr lang="ru-RU" altLang="bg-BG" sz="2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pPr algn="ctr">
              <a:spcBef>
                <a:spcPts val="0"/>
              </a:spcBef>
            </a:pPr>
            <a:r>
              <a:rPr lang="ru-RU" altLang="bg-BG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203 </a:t>
            </a:r>
            <a:r>
              <a:rPr lang="ru-RU" altLang="bg-BG" sz="2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ПЕГ „Св. Методий“, </a:t>
            </a:r>
            <a:r>
              <a:rPr lang="ru-RU" altLang="bg-BG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район </a:t>
            </a:r>
            <a:r>
              <a:rPr lang="ru-RU" altLang="bg-BG" sz="2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„Красно село“</a:t>
            </a:r>
          </a:p>
          <a:p>
            <a:pPr algn="ctr">
              <a:spcBef>
                <a:spcPts val="0"/>
              </a:spcBef>
            </a:pPr>
            <a:endParaRPr lang="ru-RU" altLang="bg-BG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ts val="0"/>
              </a:spcBef>
            </a:pPr>
            <a:endParaRPr lang="bg-BG" altLang="bg-BG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2" y="2231693"/>
            <a:ext cx="2739609" cy="20900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318" y="4525641"/>
            <a:ext cx="3027591" cy="21281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746" y="2277937"/>
            <a:ext cx="2756873" cy="20651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293" y="4525640"/>
            <a:ext cx="3276287" cy="21281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684" y="2189574"/>
            <a:ext cx="3115326" cy="2157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764" y="49419"/>
            <a:ext cx="865097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/>
          <a:lstStyle/>
          <a:p>
            <a:fld id="{294A09A9-5501-47C1-A89A-A340965A2BE2}" type="slidenum">
              <a:rPr lang="bg-BG" noProof="0" smtClean="0"/>
              <a:pPr/>
              <a:t>7</a:t>
            </a:fld>
            <a:endParaRPr lang="bg-BG" noProof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42988" y="1322961"/>
            <a:ext cx="9228476" cy="4619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bg-BG" altLang="bg-BG" sz="2400" b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ОЧАКВАНИ РЕЗУЛТАТИ</a:t>
            </a:r>
            <a:endParaRPr lang="bg-BG" altLang="bg-BG" sz="24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endParaRPr lang="bg-BG" altLang="bg-BG" sz="2400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SofiaSans ExtraBold" panose="00000900000000000000" pitchFamily="2" charset="0"/>
            </a:endParaRPr>
          </a:p>
          <a:p>
            <a:pPr marL="342900" indent="-342900">
              <a:buAutoNum type="arabicPeriod"/>
            </a:pPr>
            <a:r>
              <a:rPr lang="ru-RU" sz="1800" dirty="0" smtClean="0">
                <a:latin typeface="SofiaSans ExtraBold" panose="00000900000000000000" pitchFamily="2" charset="0"/>
              </a:rPr>
              <a:t>Изградени </a:t>
            </a:r>
            <a:r>
              <a:rPr lang="ru-RU" sz="1800" dirty="0">
                <a:latin typeface="SofiaSans ExtraBold" panose="00000900000000000000" pitchFamily="2" charset="0"/>
              </a:rPr>
              <a:t>нови сгради за разширение на </a:t>
            </a:r>
            <a:r>
              <a:rPr lang="ru-RU" sz="1800" dirty="0" smtClean="0">
                <a:latin typeface="SofiaSans ExtraBold" panose="00000900000000000000" pitchFamily="2" charset="0"/>
              </a:rPr>
              <a:t>2 училища:</a:t>
            </a:r>
          </a:p>
          <a:p>
            <a:r>
              <a:rPr lang="ru-RU" sz="1800" dirty="0" smtClean="0">
                <a:latin typeface="SofiaSans ExtraBold" panose="00000900000000000000" pitchFamily="2" charset="0"/>
              </a:rPr>
              <a:t>       142 </a:t>
            </a:r>
            <a:r>
              <a:rPr lang="ru-RU" sz="1800" dirty="0">
                <a:latin typeface="SofiaSans ExtraBold" panose="00000900000000000000" pitchFamily="2" charset="0"/>
              </a:rPr>
              <a:t>ОУ </a:t>
            </a:r>
            <a:r>
              <a:rPr lang="bg-BG" sz="1800" dirty="0" smtClean="0">
                <a:latin typeface="SofiaSans ExtraBold" panose="00000900000000000000" pitchFamily="2" charset="0"/>
              </a:rPr>
              <a:t>„</a:t>
            </a:r>
            <a:r>
              <a:rPr lang="ru-RU" sz="1800" dirty="0" smtClean="0">
                <a:latin typeface="SofiaSans ExtraBold" panose="00000900000000000000" pitchFamily="2" charset="0"/>
              </a:rPr>
              <a:t>Веселин Ханчев</a:t>
            </a:r>
            <a:r>
              <a:rPr lang="bg-BG" sz="1800" dirty="0" smtClean="0">
                <a:latin typeface="SofiaSans ExtraBold" panose="00000900000000000000" pitchFamily="2" charset="0"/>
              </a:rPr>
              <a:t>“</a:t>
            </a:r>
            <a:r>
              <a:rPr lang="ru-RU" sz="1800" dirty="0" smtClean="0">
                <a:latin typeface="SofiaSans ExtraBold" panose="00000900000000000000" pitchFamily="2" charset="0"/>
              </a:rPr>
              <a:t>, </a:t>
            </a:r>
            <a:r>
              <a:rPr lang="ru-RU" sz="1800" dirty="0">
                <a:latin typeface="SofiaSans ExtraBold" panose="00000900000000000000" pitchFamily="2" charset="0"/>
              </a:rPr>
              <a:t>район </a:t>
            </a:r>
            <a:r>
              <a:rPr lang="bg-BG" sz="1800" dirty="0" smtClean="0">
                <a:latin typeface="SofiaSans ExtraBold" panose="00000900000000000000" pitchFamily="2" charset="0"/>
              </a:rPr>
              <a:t>„</a:t>
            </a:r>
            <a:r>
              <a:rPr lang="ru-RU" sz="1800" dirty="0" smtClean="0">
                <a:latin typeface="SofiaSans ExtraBold" panose="00000900000000000000" pitchFamily="2" charset="0"/>
              </a:rPr>
              <a:t>Красно село</a:t>
            </a:r>
            <a:r>
              <a:rPr lang="bg-BG" sz="1800" dirty="0">
                <a:latin typeface="SofiaSans ExtraBold" panose="00000900000000000000" pitchFamily="2" charset="0"/>
              </a:rPr>
              <a:t>“</a:t>
            </a:r>
            <a:r>
              <a:rPr lang="ru-RU" sz="1800" dirty="0" smtClean="0">
                <a:latin typeface="SofiaSans ExtraBold" panose="00000900000000000000" pitchFamily="2" charset="0"/>
              </a:rPr>
              <a:t> </a:t>
            </a:r>
          </a:p>
          <a:p>
            <a:r>
              <a:rPr lang="ru-RU" sz="1800" dirty="0" smtClean="0">
                <a:latin typeface="SofiaSans ExtraBold" panose="00000900000000000000" pitchFamily="2" charset="0"/>
              </a:rPr>
              <a:t>       73 </a:t>
            </a:r>
            <a:r>
              <a:rPr lang="ru-RU" sz="1800" dirty="0">
                <a:latin typeface="SofiaSans ExtraBold" panose="00000900000000000000" pitchFamily="2" charset="0"/>
              </a:rPr>
              <a:t>СУ </a:t>
            </a:r>
            <a:r>
              <a:rPr lang="bg-BG" sz="1800" dirty="0" smtClean="0">
                <a:latin typeface="SofiaSans ExtraBold" panose="00000900000000000000" pitchFamily="2" charset="0"/>
              </a:rPr>
              <a:t>„</a:t>
            </a:r>
            <a:r>
              <a:rPr lang="ru-RU" sz="1800" dirty="0" smtClean="0">
                <a:latin typeface="SofiaSans ExtraBold" panose="00000900000000000000" pitchFamily="2" charset="0"/>
              </a:rPr>
              <a:t>Владислав Граматик</a:t>
            </a:r>
            <a:r>
              <a:rPr lang="bg-BG" sz="1800" dirty="0" smtClean="0">
                <a:latin typeface="SofiaSans ExtraBold" panose="00000900000000000000" pitchFamily="2" charset="0"/>
              </a:rPr>
              <a:t>“</a:t>
            </a:r>
            <a:r>
              <a:rPr lang="ru-RU" sz="1800" dirty="0" smtClean="0">
                <a:latin typeface="SofiaSans ExtraBold" panose="00000900000000000000" pitchFamily="2" charset="0"/>
              </a:rPr>
              <a:t>, </a:t>
            </a:r>
            <a:r>
              <a:rPr lang="ru-RU" sz="1800" dirty="0">
                <a:latin typeface="SofiaSans ExtraBold" panose="00000900000000000000" pitchFamily="2" charset="0"/>
              </a:rPr>
              <a:t>район </a:t>
            </a:r>
            <a:r>
              <a:rPr lang="bg-BG" sz="1800" dirty="0" smtClean="0">
                <a:latin typeface="SofiaSans ExtraBold" panose="00000900000000000000" pitchFamily="2" charset="0"/>
              </a:rPr>
              <a:t>„</a:t>
            </a:r>
            <a:r>
              <a:rPr lang="ru-RU" sz="1800" dirty="0" smtClean="0">
                <a:latin typeface="SofiaSans ExtraBold" panose="00000900000000000000" pitchFamily="2" charset="0"/>
              </a:rPr>
              <a:t>Триадица</a:t>
            </a:r>
            <a:r>
              <a:rPr lang="bg-BG" sz="1800" dirty="0">
                <a:latin typeface="SofiaSans ExtraBold" panose="00000900000000000000" pitchFamily="2" charset="0"/>
              </a:rPr>
              <a:t>“</a:t>
            </a:r>
            <a:endParaRPr lang="ru-RU" sz="1800" dirty="0" smtClean="0">
              <a:latin typeface="SofiaSans ExtraBold" panose="00000900000000000000" pitchFamily="2" charset="0"/>
            </a:endParaRPr>
          </a:p>
          <a:p>
            <a:endParaRPr lang="bg-BG" sz="1100" dirty="0" smtClean="0">
              <a:latin typeface="SofiaSans ExtraBold" panose="00000900000000000000" pitchFamily="2" charset="0"/>
            </a:endParaRPr>
          </a:p>
          <a:p>
            <a:r>
              <a:rPr lang="bg-BG" sz="1800" dirty="0" smtClean="0">
                <a:latin typeface="SofiaSans ExtraBold" panose="00000900000000000000" pitchFamily="2" charset="0"/>
              </a:rPr>
              <a:t>2. </a:t>
            </a:r>
            <a:r>
              <a:rPr lang="ru-RU" sz="1800" dirty="0" smtClean="0">
                <a:latin typeface="SofiaSans ExtraBold" panose="00000900000000000000" pitchFamily="2" charset="0"/>
              </a:rPr>
              <a:t>Доставено оборудване </a:t>
            </a:r>
            <a:r>
              <a:rPr lang="ru-RU" sz="1800" dirty="0">
                <a:latin typeface="SofiaSans ExtraBold" panose="00000900000000000000" pitchFamily="2" charset="0"/>
              </a:rPr>
              <a:t>и обзавеждане за новоизградените помещения на </a:t>
            </a:r>
            <a:r>
              <a:rPr lang="ru-RU" sz="1800" dirty="0" smtClean="0">
                <a:latin typeface="SofiaSans ExtraBold" panose="00000900000000000000" pitchFamily="2" charset="0"/>
              </a:rPr>
              <a:t>училищата</a:t>
            </a:r>
          </a:p>
          <a:p>
            <a:endParaRPr lang="ru-RU" sz="1100" dirty="0">
              <a:latin typeface="SofiaSans ExtraBold" panose="00000900000000000000" pitchFamily="2" charset="0"/>
            </a:endParaRPr>
          </a:p>
          <a:p>
            <a:r>
              <a:rPr lang="ru-RU" sz="1800" dirty="0" smtClean="0">
                <a:latin typeface="SofiaSans ExtraBold" panose="00000900000000000000" pitchFamily="2" charset="0"/>
              </a:rPr>
              <a:t>3</a:t>
            </a:r>
            <a:r>
              <a:rPr lang="ru-RU" sz="1800" dirty="0">
                <a:latin typeface="SofiaSans ExtraBold" panose="00000900000000000000" pitchFamily="2" charset="0"/>
              </a:rPr>
              <a:t>. </a:t>
            </a:r>
            <a:r>
              <a:rPr lang="ru-RU" sz="1800" dirty="0" smtClean="0">
                <a:latin typeface="SofiaSans ExtraBold" panose="00000900000000000000" pitchFamily="2" charset="0"/>
              </a:rPr>
              <a:t>Осигурена </a:t>
            </a:r>
            <a:r>
              <a:rPr lang="ru-RU" sz="1800" dirty="0">
                <a:latin typeface="SofiaSans ExtraBold" panose="00000900000000000000" pitchFamily="2" charset="0"/>
              </a:rPr>
              <a:t>на материална база, която гарантира здравословни и качествени условия за </a:t>
            </a:r>
            <a:r>
              <a:rPr lang="ru-RU" sz="1800" dirty="0" smtClean="0">
                <a:latin typeface="SofiaSans ExtraBold" panose="00000900000000000000" pitchFamily="2" charset="0"/>
              </a:rPr>
              <a:t>обучение и </a:t>
            </a:r>
            <a:r>
              <a:rPr lang="ru-RU" sz="1800" dirty="0">
                <a:latin typeface="SofiaSans ExtraBold" panose="00000900000000000000" pitchFamily="2" charset="0"/>
              </a:rPr>
              <a:t>преминаване към едносменен режим на обучение в модерна и ефективна образователна инфраструктура, с по-комфортни условия за работа и учене.</a:t>
            </a:r>
            <a:endParaRPr lang="bg-BG" sz="1800" dirty="0">
              <a:latin typeface="SofiaSans ExtraBold" panose="00000900000000000000" pitchFamily="2" charset="0"/>
            </a:endParaRPr>
          </a:p>
          <a:p>
            <a:endParaRPr lang="bg-BG" altLang="bg-BG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58" y="137580"/>
            <a:ext cx="865097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34650" y="6356350"/>
            <a:ext cx="1657350" cy="365125"/>
          </a:xfrm>
        </p:spPr>
        <p:txBody>
          <a:bodyPr/>
          <a:lstStyle/>
          <a:p>
            <a:fld id="{294A09A9-5501-47C1-A89A-A340965A2BE2}" type="slidenum">
              <a:rPr lang="bg-BG" noProof="0" smtClean="0"/>
              <a:pPr/>
              <a:t>8</a:t>
            </a:fld>
            <a:endParaRPr lang="bg-BG" noProof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70013" y="1827213"/>
            <a:ext cx="7738476" cy="3689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endParaRPr lang="bg-BG" altLang="bg-BG" sz="9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Wingdings" panose="05000000000000000000" pitchFamily="2" charset="2"/>
              <a:buNone/>
            </a:pPr>
            <a:endParaRPr lang="bg-BG" altLang="bg-BG" sz="33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Wingdings" panose="05000000000000000000" pitchFamily="2" charset="2"/>
              <a:buNone/>
            </a:pPr>
            <a:endParaRPr lang="bg-BG" altLang="bg-BG" sz="33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bg-BG" altLang="bg-BG" sz="27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fiaSans ExtraBold" panose="00000900000000000000" pitchFamily="2" charset="0"/>
              </a:rPr>
              <a:t>БЛАГОДАРЯ ЗА ВНИМАНИЕТО!</a:t>
            </a:r>
          </a:p>
          <a:p>
            <a:pPr>
              <a:buFont typeface="Wingdings" panose="05000000000000000000" pitchFamily="2" charset="2"/>
              <a:buNone/>
            </a:pPr>
            <a:endParaRPr lang="bg-BG" altLang="bg-BG" sz="3300" b="1" dirty="0" smtClean="0"/>
          </a:p>
          <a:p>
            <a:pPr>
              <a:buFont typeface="Wingdings" panose="05000000000000000000" pitchFamily="2" charset="2"/>
              <a:buNone/>
            </a:pPr>
            <a:endParaRPr lang="bg-BG" altLang="bg-BG" sz="3300" b="1" dirty="0" smtClean="0"/>
          </a:p>
          <a:p>
            <a:endParaRPr lang="bg-BG" altLang="bg-BG" sz="2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49" y="252812"/>
            <a:ext cx="865097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н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5BAB77-79E1-4739-AA51-10C9079186D6}">
  <ds:schemaRefs>
    <ds:schemaRef ds:uri="http://purl.org/dc/dcmitype/"/>
    <ds:schemaRef ds:uri="http://purl.org/dc/elements/1.1/"/>
    <ds:schemaRef ds:uri="230e9df3-be65-4c73-a93b-d1236ebd677e"/>
    <ds:schemaRef ds:uri="http://schemas.microsoft.com/sharepoint/v3"/>
    <ds:schemaRef ds:uri="71af3243-3dd4-4a8d-8c0d-dd76da1f02a5"/>
    <ds:schemaRef ds:uri="http://purl.org/dc/terms/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A615295-94F6-4CE2-A1B1-6B7E1DAA5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334180-0405-413B-834A-44FA9E05ADB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1235</TotalTime>
  <Words>371</Words>
  <Application>Microsoft Office PowerPoint</Application>
  <PresentationFormat>Widescreen</PresentationFormat>
  <Paragraphs>50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SofiaSans Bold</vt:lpstr>
      <vt:lpstr>SofiaSans ExtraBold</vt:lpstr>
      <vt:lpstr>Tenorite</vt:lpstr>
      <vt:lpstr>Trebuchet MS</vt:lpstr>
      <vt:lpstr>Wingdings</vt:lpstr>
      <vt:lpstr>Wingdings 3</vt:lpstr>
      <vt:lpstr>Facet</vt:lpstr>
      <vt:lpstr>  ИЗГРАЖДАНЕ НА НОВИ СГРАДИ НА 2 УЧИЛИЩА НА ТЕРИТОРИЯТА НА СТОЛИЧНА ОБЩИНА     ДОГОВОР № BG-RRP-1.012-002-СО1 Процедура за преоставяне на средства от Механизма за възстановяване и устойчивост  BG-RRP-1.012 „Изграждане на нови сгради на училища и детски градини“ по Компонент 1 „Образование и умения“ на Плана за възстаноявяване и устойчивост    </vt:lpstr>
      <vt:lpstr>Бенефициент:  Столична община  Обща стойност на Проекта:  13 074 267,19 евро  Финансиране от МВУ:  6 810 407,86 евро   Съфинансиране от Столична община:  6 263 859,33 евро   Срок за изпълнение на инвестицията:  25.09.2023 г. - 31.06.2026 г.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ДОГОВОР № BG-RRP-1.012-002-СО1   ПРОЕКТ „Изграждане на нови сгради на 3 училища на територията на Столична община“  Процедура за преоставяне на средства от Механизма за възстановяване и устойчивост „BG-RRP-1.012 „Изграждане на нови сгради на училища и детски градини“    </dc:title>
  <dc:creator>Dobrin Yankov</dc:creator>
  <cp:lastModifiedBy>Мира Емилова</cp:lastModifiedBy>
  <cp:revision>50</cp:revision>
  <dcterms:created xsi:type="dcterms:W3CDTF">2026-05-11T11:22:50Z</dcterms:created>
  <dcterms:modified xsi:type="dcterms:W3CDTF">2026-07-31T10:58:38Z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