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F37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F1-4C3C-B999-72DEBBCE3F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F1-4C3C-B999-72DEBBCE3F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F1-4C3C-B999-72DEBBCE3F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2F1-4C3C-B999-72DEBBCE3F8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1022583.76</c:v>
                </c:pt>
                <c:pt idx="1">
                  <c:v>1793200.84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F1-4C3C-B999-72DEBBCE3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D25C9D-B0C2-4D8E-AF5F-139E3D5A6C2C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91A32F0-F3CA-498B-A226-ED65B428C0CB}">
      <dgm:prSet phldrT="[Text]" custT="1"/>
      <dgm:spPr/>
      <dgm:t>
        <a:bodyPr/>
        <a:lstStyle/>
        <a:p>
          <a:r>
            <a:rPr lang="bg-BG" sz="3600" b="1" dirty="0" smtClean="0"/>
            <a:t>1 бр. Обновени</a:t>
          </a:r>
          <a:r>
            <a:rPr lang="bg-BG" sz="3600" b="1" baseline="0" dirty="0" smtClean="0"/>
            <a:t> училища</a:t>
          </a:r>
          <a:endParaRPr lang="en-US" sz="3600" b="1" dirty="0"/>
        </a:p>
      </dgm:t>
    </dgm:pt>
    <dgm:pt modelId="{E2E13AEE-6219-4FEA-AECD-CAD22809275F}" type="parTrans" cxnId="{1027783F-812E-4D99-A2C7-EDA4A239460A}">
      <dgm:prSet/>
      <dgm:spPr/>
      <dgm:t>
        <a:bodyPr/>
        <a:lstStyle/>
        <a:p>
          <a:endParaRPr lang="en-US"/>
        </a:p>
      </dgm:t>
    </dgm:pt>
    <dgm:pt modelId="{144ADDA6-D8EB-4424-BCA5-F5709E62BCB4}" type="sibTrans" cxnId="{1027783F-812E-4D99-A2C7-EDA4A239460A}">
      <dgm:prSet/>
      <dgm:spPr/>
      <dgm:t>
        <a:bodyPr/>
        <a:lstStyle/>
        <a:p>
          <a:endParaRPr lang="en-US"/>
        </a:p>
      </dgm:t>
    </dgm:pt>
    <dgm:pt modelId="{A7B3D12B-1249-4FA5-AD79-0A05DFF74CF2}">
      <dgm:prSet phldrT="[Text]" custT="1"/>
      <dgm:spPr/>
      <dgm:t>
        <a:bodyPr/>
        <a:lstStyle/>
        <a:p>
          <a:r>
            <a:rPr lang="bg-BG" sz="3200" b="1" dirty="0" smtClean="0"/>
            <a:t>320.98 </a:t>
          </a:r>
          <a:r>
            <a:rPr lang="en-US" sz="3200" b="1" dirty="0" smtClean="0"/>
            <a:t>MWh/y </a:t>
          </a:r>
          <a:r>
            <a:rPr lang="bg-BG" sz="3200" b="1" dirty="0" smtClean="0"/>
            <a:t>икономия на енергията</a:t>
          </a:r>
          <a:endParaRPr lang="en-US" sz="3200" b="1" dirty="0"/>
        </a:p>
      </dgm:t>
    </dgm:pt>
    <dgm:pt modelId="{30843C56-2E55-4166-942B-8F3230BEA7AD}" type="parTrans" cxnId="{141E8FFC-FA0D-4A5F-AE96-D1C528E202DA}">
      <dgm:prSet/>
      <dgm:spPr/>
      <dgm:t>
        <a:bodyPr/>
        <a:lstStyle/>
        <a:p>
          <a:endParaRPr lang="en-US"/>
        </a:p>
      </dgm:t>
    </dgm:pt>
    <dgm:pt modelId="{B81162FC-DCFF-497E-A12E-3B4503000D0D}" type="sibTrans" cxnId="{141E8FFC-FA0D-4A5F-AE96-D1C528E202DA}">
      <dgm:prSet/>
      <dgm:spPr/>
      <dgm:t>
        <a:bodyPr/>
        <a:lstStyle/>
        <a:p>
          <a:endParaRPr lang="en-US"/>
        </a:p>
      </dgm:t>
    </dgm:pt>
    <dgm:pt modelId="{84B48DA2-7265-43AD-8BE7-E000EDD525A6}">
      <dgm:prSet phldrT="[Text]" custT="1"/>
      <dgm:spPr/>
      <dgm:t>
        <a:bodyPr/>
        <a:lstStyle/>
        <a:p>
          <a:r>
            <a:rPr lang="bg-BG" sz="3600" b="1" dirty="0" smtClean="0"/>
            <a:t>250 Капацитет (лица)</a:t>
          </a:r>
          <a:endParaRPr lang="en-US" sz="3600" b="1" dirty="0"/>
        </a:p>
      </dgm:t>
    </dgm:pt>
    <dgm:pt modelId="{C0CD08EC-BB44-4A7E-B2F7-BE83B1EE971B}" type="parTrans" cxnId="{9B794B32-CE26-4BCD-B1D7-C81BF7A8164E}">
      <dgm:prSet/>
      <dgm:spPr/>
      <dgm:t>
        <a:bodyPr/>
        <a:lstStyle/>
        <a:p>
          <a:endParaRPr lang="en-US"/>
        </a:p>
      </dgm:t>
    </dgm:pt>
    <dgm:pt modelId="{894F1DD2-DA73-4676-B946-3C83E2ACFA8A}" type="sibTrans" cxnId="{9B794B32-CE26-4BCD-B1D7-C81BF7A8164E}">
      <dgm:prSet/>
      <dgm:spPr/>
      <dgm:t>
        <a:bodyPr/>
        <a:lstStyle/>
        <a:p>
          <a:endParaRPr lang="en-US"/>
        </a:p>
      </dgm:t>
    </dgm:pt>
    <dgm:pt modelId="{847E707B-376A-4156-8E10-1EBC0CE085F0}" type="pres">
      <dgm:prSet presAssocID="{04D25C9D-B0C2-4D8E-AF5F-139E3D5A6C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7250536-8B30-4C37-BF49-3AFFFE29B489}" type="pres">
      <dgm:prSet presAssocID="{04D25C9D-B0C2-4D8E-AF5F-139E3D5A6C2C}" presName="Name1" presStyleCnt="0"/>
      <dgm:spPr/>
    </dgm:pt>
    <dgm:pt modelId="{26A535F4-32A6-4A8B-8CAA-EAEFBF4CD607}" type="pres">
      <dgm:prSet presAssocID="{04D25C9D-B0C2-4D8E-AF5F-139E3D5A6C2C}" presName="cycle" presStyleCnt="0"/>
      <dgm:spPr/>
    </dgm:pt>
    <dgm:pt modelId="{C02E4379-89DC-451E-A068-53C40B4CECF2}" type="pres">
      <dgm:prSet presAssocID="{04D25C9D-B0C2-4D8E-AF5F-139E3D5A6C2C}" presName="srcNode" presStyleLbl="node1" presStyleIdx="0" presStyleCnt="3"/>
      <dgm:spPr/>
    </dgm:pt>
    <dgm:pt modelId="{549D6AFA-74F6-40A5-BB86-D523AA9966AA}" type="pres">
      <dgm:prSet presAssocID="{04D25C9D-B0C2-4D8E-AF5F-139E3D5A6C2C}" presName="conn" presStyleLbl="parChTrans1D2" presStyleIdx="0" presStyleCnt="1"/>
      <dgm:spPr/>
      <dgm:t>
        <a:bodyPr/>
        <a:lstStyle/>
        <a:p>
          <a:endParaRPr lang="en-US"/>
        </a:p>
      </dgm:t>
    </dgm:pt>
    <dgm:pt modelId="{2B4AACA4-5639-47A9-A389-AA1C1F2D24A9}" type="pres">
      <dgm:prSet presAssocID="{04D25C9D-B0C2-4D8E-AF5F-139E3D5A6C2C}" presName="extraNode" presStyleLbl="node1" presStyleIdx="0" presStyleCnt="3"/>
      <dgm:spPr/>
    </dgm:pt>
    <dgm:pt modelId="{845588CF-18BC-4A30-A745-0DEEF2A39C2D}" type="pres">
      <dgm:prSet presAssocID="{04D25C9D-B0C2-4D8E-AF5F-139E3D5A6C2C}" presName="dstNode" presStyleLbl="node1" presStyleIdx="0" presStyleCnt="3"/>
      <dgm:spPr/>
    </dgm:pt>
    <dgm:pt modelId="{E951E6F1-3E78-42AE-8B6E-B90E9C74C9BB}" type="pres">
      <dgm:prSet presAssocID="{491A32F0-F3CA-498B-A226-ED65B428C0CB}" presName="text_1" presStyleLbl="node1" presStyleIdx="0" presStyleCnt="3" custScaleX="101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06775-427B-4FAE-B602-60416EDB37F0}" type="pres">
      <dgm:prSet presAssocID="{491A32F0-F3CA-498B-A226-ED65B428C0CB}" presName="accent_1" presStyleCnt="0"/>
      <dgm:spPr/>
    </dgm:pt>
    <dgm:pt modelId="{6288B174-25E8-4678-9592-8A30459104D1}" type="pres">
      <dgm:prSet presAssocID="{491A32F0-F3CA-498B-A226-ED65B428C0CB}" presName="accentRepeatNode" presStyleLbl="solidFgAcc1" presStyleIdx="0" presStyleCnt="3"/>
      <dgm:spPr/>
    </dgm:pt>
    <dgm:pt modelId="{17F14730-E2CF-4EA9-9ECA-33658E499F37}" type="pres">
      <dgm:prSet presAssocID="{A7B3D12B-1249-4FA5-AD79-0A05DFF74CF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5657D-D006-40AC-B1C5-C6B831B06B6F}" type="pres">
      <dgm:prSet presAssocID="{A7B3D12B-1249-4FA5-AD79-0A05DFF74CF2}" presName="accent_2" presStyleCnt="0"/>
      <dgm:spPr/>
    </dgm:pt>
    <dgm:pt modelId="{4EF61BCF-B0F5-4E4F-AD03-AD66F2224254}" type="pres">
      <dgm:prSet presAssocID="{A7B3D12B-1249-4FA5-AD79-0A05DFF74CF2}" presName="accentRepeatNode" presStyleLbl="solidFgAcc1" presStyleIdx="1" presStyleCnt="3"/>
      <dgm:spPr/>
    </dgm:pt>
    <dgm:pt modelId="{22BD68CF-5090-4E9D-ADEF-4FDC5B95F51D}" type="pres">
      <dgm:prSet presAssocID="{84B48DA2-7265-43AD-8BE7-E000EDD525A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C0550-F523-459A-B6DE-836D4E074373}" type="pres">
      <dgm:prSet presAssocID="{84B48DA2-7265-43AD-8BE7-E000EDD525A6}" presName="accent_3" presStyleCnt="0"/>
      <dgm:spPr/>
    </dgm:pt>
    <dgm:pt modelId="{3CFDF8C9-927D-4939-A313-05A604083541}" type="pres">
      <dgm:prSet presAssocID="{84B48DA2-7265-43AD-8BE7-E000EDD525A6}" presName="accentRepeatNode" presStyleLbl="solidFgAcc1" presStyleIdx="2" presStyleCnt="3"/>
      <dgm:spPr/>
    </dgm:pt>
  </dgm:ptLst>
  <dgm:cxnLst>
    <dgm:cxn modelId="{1E4AEDCB-7276-464D-95C9-465B5CA1DFAE}" type="presOf" srcId="{144ADDA6-D8EB-4424-BCA5-F5709E62BCB4}" destId="{549D6AFA-74F6-40A5-BB86-D523AA9966AA}" srcOrd="0" destOrd="0" presId="urn:microsoft.com/office/officeart/2008/layout/VerticalCurvedList"/>
    <dgm:cxn modelId="{9B794B32-CE26-4BCD-B1D7-C81BF7A8164E}" srcId="{04D25C9D-B0C2-4D8E-AF5F-139E3D5A6C2C}" destId="{84B48DA2-7265-43AD-8BE7-E000EDD525A6}" srcOrd="2" destOrd="0" parTransId="{C0CD08EC-BB44-4A7E-B2F7-BE83B1EE971B}" sibTransId="{894F1DD2-DA73-4676-B946-3C83E2ACFA8A}"/>
    <dgm:cxn modelId="{2D9BF84B-F6C2-41B1-B334-7CBA68CC26EB}" type="presOf" srcId="{84B48DA2-7265-43AD-8BE7-E000EDD525A6}" destId="{22BD68CF-5090-4E9D-ADEF-4FDC5B95F51D}" srcOrd="0" destOrd="0" presId="urn:microsoft.com/office/officeart/2008/layout/VerticalCurvedList"/>
    <dgm:cxn modelId="{141E8FFC-FA0D-4A5F-AE96-D1C528E202DA}" srcId="{04D25C9D-B0C2-4D8E-AF5F-139E3D5A6C2C}" destId="{A7B3D12B-1249-4FA5-AD79-0A05DFF74CF2}" srcOrd="1" destOrd="0" parTransId="{30843C56-2E55-4166-942B-8F3230BEA7AD}" sibTransId="{B81162FC-DCFF-497E-A12E-3B4503000D0D}"/>
    <dgm:cxn modelId="{1027783F-812E-4D99-A2C7-EDA4A239460A}" srcId="{04D25C9D-B0C2-4D8E-AF5F-139E3D5A6C2C}" destId="{491A32F0-F3CA-498B-A226-ED65B428C0CB}" srcOrd="0" destOrd="0" parTransId="{E2E13AEE-6219-4FEA-AECD-CAD22809275F}" sibTransId="{144ADDA6-D8EB-4424-BCA5-F5709E62BCB4}"/>
    <dgm:cxn modelId="{B3A20608-B952-48F9-BE38-DA4B1E1F50EE}" type="presOf" srcId="{04D25C9D-B0C2-4D8E-AF5F-139E3D5A6C2C}" destId="{847E707B-376A-4156-8E10-1EBC0CE085F0}" srcOrd="0" destOrd="0" presId="urn:microsoft.com/office/officeart/2008/layout/VerticalCurvedList"/>
    <dgm:cxn modelId="{99FE064D-5434-4121-ADD3-459CEBA6C59E}" type="presOf" srcId="{491A32F0-F3CA-498B-A226-ED65B428C0CB}" destId="{E951E6F1-3E78-42AE-8B6E-B90E9C74C9BB}" srcOrd="0" destOrd="0" presId="urn:microsoft.com/office/officeart/2008/layout/VerticalCurvedList"/>
    <dgm:cxn modelId="{FDC0E7A8-BE30-4E97-8D44-A6D9652355BD}" type="presOf" srcId="{A7B3D12B-1249-4FA5-AD79-0A05DFF74CF2}" destId="{17F14730-E2CF-4EA9-9ECA-33658E499F37}" srcOrd="0" destOrd="0" presId="urn:microsoft.com/office/officeart/2008/layout/VerticalCurvedList"/>
    <dgm:cxn modelId="{BF57F527-EB2D-420E-994B-9992723614D7}" type="presParOf" srcId="{847E707B-376A-4156-8E10-1EBC0CE085F0}" destId="{37250536-8B30-4C37-BF49-3AFFFE29B489}" srcOrd="0" destOrd="0" presId="urn:microsoft.com/office/officeart/2008/layout/VerticalCurvedList"/>
    <dgm:cxn modelId="{45830497-ECD6-42F0-A30D-BA347D5A7783}" type="presParOf" srcId="{37250536-8B30-4C37-BF49-3AFFFE29B489}" destId="{26A535F4-32A6-4A8B-8CAA-EAEFBF4CD607}" srcOrd="0" destOrd="0" presId="urn:microsoft.com/office/officeart/2008/layout/VerticalCurvedList"/>
    <dgm:cxn modelId="{6609C0AC-B17B-4EEB-83FB-A1EE71A3C79B}" type="presParOf" srcId="{26A535F4-32A6-4A8B-8CAA-EAEFBF4CD607}" destId="{C02E4379-89DC-451E-A068-53C40B4CECF2}" srcOrd="0" destOrd="0" presId="urn:microsoft.com/office/officeart/2008/layout/VerticalCurvedList"/>
    <dgm:cxn modelId="{9B1534E5-5A68-45A7-8789-F625E496EB0A}" type="presParOf" srcId="{26A535F4-32A6-4A8B-8CAA-EAEFBF4CD607}" destId="{549D6AFA-74F6-40A5-BB86-D523AA9966AA}" srcOrd="1" destOrd="0" presId="urn:microsoft.com/office/officeart/2008/layout/VerticalCurvedList"/>
    <dgm:cxn modelId="{8D0E71D5-431F-40CD-ABC8-EC4D33A5D20A}" type="presParOf" srcId="{26A535F4-32A6-4A8B-8CAA-EAEFBF4CD607}" destId="{2B4AACA4-5639-47A9-A389-AA1C1F2D24A9}" srcOrd="2" destOrd="0" presId="urn:microsoft.com/office/officeart/2008/layout/VerticalCurvedList"/>
    <dgm:cxn modelId="{1BE7FD4C-034D-4AB9-B704-E58C6F218E5C}" type="presParOf" srcId="{26A535F4-32A6-4A8B-8CAA-EAEFBF4CD607}" destId="{845588CF-18BC-4A30-A745-0DEEF2A39C2D}" srcOrd="3" destOrd="0" presId="urn:microsoft.com/office/officeart/2008/layout/VerticalCurvedList"/>
    <dgm:cxn modelId="{F91B9EDB-FCF7-4ACF-9E05-A02BADE05C53}" type="presParOf" srcId="{37250536-8B30-4C37-BF49-3AFFFE29B489}" destId="{E951E6F1-3E78-42AE-8B6E-B90E9C74C9BB}" srcOrd="1" destOrd="0" presId="urn:microsoft.com/office/officeart/2008/layout/VerticalCurvedList"/>
    <dgm:cxn modelId="{989DA661-C522-430C-9435-D0334776209A}" type="presParOf" srcId="{37250536-8B30-4C37-BF49-3AFFFE29B489}" destId="{E8E06775-427B-4FAE-B602-60416EDB37F0}" srcOrd="2" destOrd="0" presId="urn:microsoft.com/office/officeart/2008/layout/VerticalCurvedList"/>
    <dgm:cxn modelId="{B37CDB61-1208-4DE8-B64C-8F6F3335752E}" type="presParOf" srcId="{E8E06775-427B-4FAE-B602-60416EDB37F0}" destId="{6288B174-25E8-4678-9592-8A30459104D1}" srcOrd="0" destOrd="0" presId="urn:microsoft.com/office/officeart/2008/layout/VerticalCurvedList"/>
    <dgm:cxn modelId="{2E4F2BEE-28F4-4895-BE1B-713028BE46D6}" type="presParOf" srcId="{37250536-8B30-4C37-BF49-3AFFFE29B489}" destId="{17F14730-E2CF-4EA9-9ECA-33658E499F37}" srcOrd="3" destOrd="0" presId="urn:microsoft.com/office/officeart/2008/layout/VerticalCurvedList"/>
    <dgm:cxn modelId="{D8350B69-0E67-4F7F-A014-EE1BB9EA2F35}" type="presParOf" srcId="{37250536-8B30-4C37-BF49-3AFFFE29B489}" destId="{AE85657D-D006-40AC-B1C5-C6B831B06B6F}" srcOrd="4" destOrd="0" presId="urn:microsoft.com/office/officeart/2008/layout/VerticalCurvedList"/>
    <dgm:cxn modelId="{B5B41C2A-A8AA-4C42-B464-1ABEB92DFF5D}" type="presParOf" srcId="{AE85657D-D006-40AC-B1C5-C6B831B06B6F}" destId="{4EF61BCF-B0F5-4E4F-AD03-AD66F2224254}" srcOrd="0" destOrd="0" presId="urn:microsoft.com/office/officeart/2008/layout/VerticalCurvedList"/>
    <dgm:cxn modelId="{E2B557A2-4AED-4CC4-A568-A5455A51BD4D}" type="presParOf" srcId="{37250536-8B30-4C37-BF49-3AFFFE29B489}" destId="{22BD68CF-5090-4E9D-ADEF-4FDC5B95F51D}" srcOrd="5" destOrd="0" presId="urn:microsoft.com/office/officeart/2008/layout/VerticalCurvedList"/>
    <dgm:cxn modelId="{5B7F961B-EF77-4722-B637-61C30BEF0754}" type="presParOf" srcId="{37250536-8B30-4C37-BF49-3AFFFE29B489}" destId="{5B1C0550-F523-459A-B6DE-836D4E074373}" srcOrd="6" destOrd="0" presId="urn:microsoft.com/office/officeart/2008/layout/VerticalCurvedList"/>
    <dgm:cxn modelId="{160F7965-9A1B-4E53-B3EB-CF4E987934CA}" type="presParOf" srcId="{5B1C0550-F523-459A-B6DE-836D4E074373}" destId="{3CFDF8C9-927D-4939-A313-05A6040835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D6AFA-74F6-40A5-BB86-D523AA9966AA}">
      <dsp:nvSpPr>
        <dsp:cNvPr id="0" name=""/>
        <dsp:cNvSpPr/>
      </dsp:nvSpPr>
      <dsp:spPr>
        <a:xfrm>
          <a:off x="-4827867" y="-735497"/>
          <a:ext cx="5715745" cy="5715745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1E6F1-3E78-42AE-8B6E-B90E9C74C9BB}">
      <dsp:nvSpPr>
        <dsp:cNvPr id="0" name=""/>
        <dsp:cNvSpPr/>
      </dsp:nvSpPr>
      <dsp:spPr>
        <a:xfrm>
          <a:off x="502606" y="424475"/>
          <a:ext cx="11660385" cy="84895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854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600" b="1" kern="1200" dirty="0" smtClean="0"/>
            <a:t>1 бр. Обновени</a:t>
          </a:r>
          <a:r>
            <a:rPr lang="bg-BG" sz="3600" b="1" kern="1200" baseline="0" dirty="0" smtClean="0"/>
            <a:t> училища</a:t>
          </a:r>
          <a:endParaRPr lang="en-US" sz="3600" b="1" kern="1200" dirty="0"/>
        </a:p>
      </dsp:txBody>
      <dsp:txXfrm>
        <a:off x="502606" y="424475"/>
        <a:ext cx="11660385" cy="848950"/>
      </dsp:txXfrm>
    </dsp:sp>
    <dsp:sp modelId="{6288B174-25E8-4678-9592-8A30459104D1}">
      <dsp:nvSpPr>
        <dsp:cNvPr id="0" name=""/>
        <dsp:cNvSpPr/>
      </dsp:nvSpPr>
      <dsp:spPr>
        <a:xfrm>
          <a:off x="30079" y="318356"/>
          <a:ext cx="1061187" cy="10611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14730-E2CF-4EA9-9ECA-33658E499F37}">
      <dsp:nvSpPr>
        <dsp:cNvPr id="0" name=""/>
        <dsp:cNvSpPr/>
      </dsp:nvSpPr>
      <dsp:spPr>
        <a:xfrm>
          <a:off x="869267" y="1697900"/>
          <a:ext cx="11235656" cy="848950"/>
        </a:xfrm>
        <a:prstGeom prst="rect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85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b="1" kern="1200" dirty="0" smtClean="0"/>
            <a:t>320.98 </a:t>
          </a:r>
          <a:r>
            <a:rPr lang="en-US" sz="3200" b="1" kern="1200" dirty="0" smtClean="0"/>
            <a:t>MWh/y </a:t>
          </a:r>
          <a:r>
            <a:rPr lang="bg-BG" sz="3200" b="1" kern="1200" dirty="0" smtClean="0"/>
            <a:t>икономия на енергията</a:t>
          </a:r>
          <a:endParaRPr lang="en-US" sz="3200" b="1" kern="1200" dirty="0"/>
        </a:p>
      </dsp:txBody>
      <dsp:txXfrm>
        <a:off x="869267" y="1697900"/>
        <a:ext cx="11235656" cy="848950"/>
      </dsp:txXfrm>
    </dsp:sp>
    <dsp:sp modelId="{4EF61BCF-B0F5-4E4F-AD03-AD66F2224254}">
      <dsp:nvSpPr>
        <dsp:cNvPr id="0" name=""/>
        <dsp:cNvSpPr/>
      </dsp:nvSpPr>
      <dsp:spPr>
        <a:xfrm>
          <a:off x="338673" y="1591781"/>
          <a:ext cx="1061187" cy="10611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40708"/>
              <a:satOff val="5083"/>
              <a:lumOff val="135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D68CF-5090-4E9D-ADEF-4FDC5B95F51D}">
      <dsp:nvSpPr>
        <dsp:cNvPr id="0" name=""/>
        <dsp:cNvSpPr/>
      </dsp:nvSpPr>
      <dsp:spPr>
        <a:xfrm>
          <a:off x="560673" y="2971325"/>
          <a:ext cx="11544249" cy="848950"/>
        </a:xfrm>
        <a:prstGeom prst="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854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600" b="1" kern="1200" dirty="0" smtClean="0"/>
            <a:t>250 Капацитет (лица)</a:t>
          </a:r>
          <a:endParaRPr lang="en-US" sz="3600" b="1" kern="1200" dirty="0"/>
        </a:p>
      </dsp:txBody>
      <dsp:txXfrm>
        <a:off x="560673" y="2971325"/>
        <a:ext cx="11544249" cy="848950"/>
      </dsp:txXfrm>
    </dsp:sp>
    <dsp:sp modelId="{3CFDF8C9-927D-4939-A313-05A604083541}">
      <dsp:nvSpPr>
        <dsp:cNvPr id="0" name=""/>
        <dsp:cNvSpPr/>
      </dsp:nvSpPr>
      <dsp:spPr>
        <a:xfrm>
          <a:off x="30079" y="2865206"/>
          <a:ext cx="1061187" cy="10611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A216-A870-41A1-9A46-7011447E920F}" type="datetimeFigureOut">
              <a:rPr lang="bg-BG" smtClean="0"/>
              <a:t>13.7.2026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1E31-44D2-4552-A8A8-875CDBCF5F5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6394304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A216-A870-41A1-9A46-7011447E920F}" type="datetimeFigureOut">
              <a:rPr lang="bg-BG" smtClean="0"/>
              <a:t>13.7.2026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1E31-44D2-4552-A8A8-875CDBCF5F5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5099365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A216-A870-41A1-9A46-7011447E920F}" type="datetimeFigureOut">
              <a:rPr lang="bg-BG" smtClean="0"/>
              <a:t>13.7.2026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1E31-44D2-4552-A8A8-875CDBCF5F5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0422484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A216-A870-41A1-9A46-7011447E920F}" type="datetimeFigureOut">
              <a:rPr lang="bg-BG" smtClean="0"/>
              <a:t>13.7.2026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1E31-44D2-4552-A8A8-875CDBCF5F5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049157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A216-A870-41A1-9A46-7011447E920F}" type="datetimeFigureOut">
              <a:rPr lang="bg-BG" smtClean="0"/>
              <a:t>13.7.2026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1E31-44D2-4552-A8A8-875CDBCF5F5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9552286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A216-A870-41A1-9A46-7011447E920F}" type="datetimeFigureOut">
              <a:rPr lang="bg-BG" smtClean="0"/>
              <a:t>13.7.2026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1E31-44D2-4552-A8A8-875CDBCF5F5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0501127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A216-A870-41A1-9A46-7011447E920F}" type="datetimeFigureOut">
              <a:rPr lang="bg-BG" smtClean="0"/>
              <a:t>13.7.2026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1E31-44D2-4552-A8A8-875CDBCF5F5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5894603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A216-A870-41A1-9A46-7011447E920F}" type="datetimeFigureOut">
              <a:rPr lang="bg-BG" smtClean="0"/>
              <a:t>13.7.2026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1E31-44D2-4552-A8A8-875CDBCF5F5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061132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A216-A870-41A1-9A46-7011447E920F}" type="datetimeFigureOut">
              <a:rPr lang="bg-BG" smtClean="0"/>
              <a:t>13.7.2026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1E31-44D2-4552-A8A8-875CDBCF5F5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980419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A216-A870-41A1-9A46-7011447E920F}" type="datetimeFigureOut">
              <a:rPr lang="bg-BG" smtClean="0"/>
              <a:t>13.7.2026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1E31-44D2-4552-A8A8-875CDBCF5F5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2500068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A216-A870-41A1-9A46-7011447E920F}" type="datetimeFigureOut">
              <a:rPr lang="bg-BG" smtClean="0"/>
              <a:t>13.7.2026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1E31-44D2-4552-A8A8-875CDBCF5F5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335952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FA216-A870-41A1-9A46-7011447E920F}" type="datetimeFigureOut">
              <a:rPr lang="bg-BG" smtClean="0"/>
              <a:t>13.7.2026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01E31-44D2-4552-A8A8-875CDBCF5F5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3367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авоъгълник 12">
            <a:extLst>
              <a:ext uri="{FF2B5EF4-FFF2-40B4-BE49-F238E27FC236}">
                <a16:creationId xmlns:a16="http://schemas.microsoft.com/office/drawing/2014/main" id="{5B459C93-3AC0-40C0-83C6-0CE41FDB9FE3}"/>
              </a:ext>
            </a:extLst>
          </p:cNvPr>
          <p:cNvSpPr/>
          <p:nvPr/>
        </p:nvSpPr>
        <p:spPr>
          <a:xfrm>
            <a:off x="722377" y="5038344"/>
            <a:ext cx="10634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 № BG-RRP-1.007-0167-C01 „ОСНОВЕН РЕМОНТ НА СГРАДАТА НА 201 ОУ „СВ. СВ. КИРИЛ И МЕТОДИЙ“, РАЙОН ПАНЧАРЕВО“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32495" y="5038344"/>
            <a:ext cx="790428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иране 1">
            <a:extLst>
              <a:ext uri="{FF2B5EF4-FFF2-40B4-BE49-F238E27FC236}">
                <a16:creationId xmlns:a16="http://schemas.microsoft.com/office/drawing/2014/main" id="{01636DB6-6A6C-4E9C-A0AB-F06764EC22F5}"/>
              </a:ext>
            </a:extLst>
          </p:cNvPr>
          <p:cNvGrpSpPr/>
          <p:nvPr/>
        </p:nvGrpSpPr>
        <p:grpSpPr>
          <a:xfrm>
            <a:off x="1398219" y="207435"/>
            <a:ext cx="9395561" cy="1056277"/>
            <a:chOff x="1250515" y="105896"/>
            <a:chExt cx="9395561" cy="105627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60"/>
            <a:stretch/>
          </p:blipFill>
          <p:spPr>
            <a:xfrm>
              <a:off x="1250515" y="305722"/>
              <a:ext cx="2498472" cy="8339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40"/>
            <a:stretch/>
          </p:blipFill>
          <p:spPr>
            <a:xfrm>
              <a:off x="8395732" y="326973"/>
              <a:ext cx="2250344" cy="835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546" y="105896"/>
              <a:ext cx="914182" cy="100916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79" y="1681180"/>
            <a:ext cx="8644138" cy="303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59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219" y="2711116"/>
            <a:ext cx="5574386" cy="3257300"/>
          </a:xfrm>
        </p:spPr>
        <p:txBody>
          <a:bodyPr/>
          <a:lstStyle/>
          <a:p>
            <a:pPr marL="0" indent="0" algn="ctr">
              <a:buNone/>
            </a:pPr>
            <a:r>
              <a:rPr lang="bg-BG" b="1" dirty="0" smtClean="0">
                <a:solidFill>
                  <a:schemeClr val="accent2">
                    <a:lumMod val="75000"/>
                  </a:schemeClr>
                </a:solidFill>
              </a:rPr>
              <a:t>СРОК ЗА ИЗПЪЛНЕНИЕ</a:t>
            </a:r>
          </a:p>
          <a:p>
            <a:pPr marL="0" indent="0" algn="ctr">
              <a:buNone/>
            </a:pPr>
            <a:endParaRPr lang="bg-BG" dirty="0"/>
          </a:p>
          <a:p>
            <a:pPr marL="0" indent="0" algn="ctr">
              <a:buNone/>
            </a:pPr>
            <a:r>
              <a:rPr lang="bg-BG" sz="3200" b="1" dirty="0" smtClean="0">
                <a:solidFill>
                  <a:schemeClr val="accent2">
                    <a:lumMod val="75000"/>
                  </a:schemeClr>
                </a:solidFill>
              </a:rPr>
              <a:t>16.01.2024 г. – 31.05.2026 г.</a:t>
            </a:r>
            <a:endParaRPr lang="bg-BG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" name="Групиране 1">
            <a:extLst>
              <a:ext uri="{FF2B5EF4-FFF2-40B4-BE49-F238E27FC236}">
                <a16:creationId xmlns:a16="http://schemas.microsoft.com/office/drawing/2014/main" id="{01636DB6-6A6C-4E9C-A0AB-F06764EC22F5}"/>
              </a:ext>
            </a:extLst>
          </p:cNvPr>
          <p:cNvGrpSpPr/>
          <p:nvPr/>
        </p:nvGrpSpPr>
        <p:grpSpPr>
          <a:xfrm>
            <a:off x="1398219" y="207435"/>
            <a:ext cx="9395561" cy="1056277"/>
            <a:chOff x="1250515" y="105896"/>
            <a:chExt cx="9395561" cy="10562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60"/>
            <a:stretch/>
          </p:blipFill>
          <p:spPr>
            <a:xfrm>
              <a:off x="1250515" y="305722"/>
              <a:ext cx="2498472" cy="8339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40"/>
            <a:stretch/>
          </p:blipFill>
          <p:spPr>
            <a:xfrm>
              <a:off x="8395732" y="326973"/>
              <a:ext cx="2250344" cy="835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546" y="105896"/>
              <a:ext cx="914182" cy="1009162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7502" t="5703" r="5367" b="5636"/>
          <a:stretch/>
        </p:blipFill>
        <p:spPr>
          <a:xfrm>
            <a:off x="7322206" y="2181726"/>
            <a:ext cx="3327195" cy="315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37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иране 1">
            <a:extLst>
              <a:ext uri="{FF2B5EF4-FFF2-40B4-BE49-F238E27FC236}">
                <a16:creationId xmlns:a16="http://schemas.microsoft.com/office/drawing/2014/main" id="{01636DB6-6A6C-4E9C-A0AB-F06764EC22F5}"/>
              </a:ext>
            </a:extLst>
          </p:cNvPr>
          <p:cNvGrpSpPr/>
          <p:nvPr/>
        </p:nvGrpSpPr>
        <p:grpSpPr>
          <a:xfrm>
            <a:off x="1398219" y="207435"/>
            <a:ext cx="9395561" cy="1056277"/>
            <a:chOff x="1250515" y="105896"/>
            <a:chExt cx="9395561" cy="10562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60"/>
            <a:stretch/>
          </p:blipFill>
          <p:spPr>
            <a:xfrm>
              <a:off x="1250515" y="305722"/>
              <a:ext cx="2498472" cy="8339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40"/>
            <a:stretch/>
          </p:blipFill>
          <p:spPr>
            <a:xfrm>
              <a:off x="8395732" y="326973"/>
              <a:ext cx="2250344" cy="835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546" y="105896"/>
              <a:ext cx="914182" cy="1009162"/>
            </a:xfrm>
            <a:prstGeom prst="rect">
              <a:avLst/>
            </a:prstGeom>
          </p:spPr>
        </p:pic>
      </p:grpSp>
      <p:sp>
        <p:nvSpPr>
          <p:cNvPr id="12" name="Правоъгълник 5">
            <a:extLst>
              <a:ext uri="{FF2B5EF4-FFF2-40B4-BE49-F238E27FC236}">
                <a16:creationId xmlns:a16="http://schemas.microsoft.com/office/drawing/2014/main" id="{E4393677-B376-4289-98A4-8112F2F152B4}"/>
              </a:ext>
            </a:extLst>
          </p:cNvPr>
          <p:cNvSpPr/>
          <p:nvPr/>
        </p:nvSpPr>
        <p:spPr>
          <a:xfrm>
            <a:off x="408387" y="2076710"/>
            <a:ext cx="618104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ОБЩА СТОЙНОСТ НА ПРОЕКТА: </a:t>
            </a:r>
          </a:p>
          <a:p>
            <a:pPr algn="ctr"/>
            <a:r>
              <a:rPr lang="bg-BG" sz="3200" b="1" dirty="0" smtClean="0"/>
              <a:t>1 844 170.99</a:t>
            </a:r>
            <a:r>
              <a:rPr lang="ru-RU" sz="3200" b="1" dirty="0" smtClean="0"/>
              <a:t> </a:t>
            </a:r>
            <a:r>
              <a:rPr lang="ru-RU" sz="3200" b="1" dirty="0"/>
              <a:t>евро</a:t>
            </a:r>
          </a:p>
          <a:p>
            <a:pPr algn="ctr"/>
            <a:endParaRPr lang="ru-RU" sz="2400" b="1" dirty="0">
              <a:solidFill>
                <a:srgbClr val="0070C0"/>
              </a:solidFill>
            </a:endParaRPr>
          </a:p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БЕЗВЪЗМЕЗДНА ФИНАНСОВА ПОМОЩ: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1 278 229.70 евро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400" b="1" dirty="0"/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СЪФИНАНСИРАНЕ/СОБСТВЕН ПРИНОС: </a:t>
            </a:r>
          </a:p>
          <a:p>
            <a:pPr algn="ctr"/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565 941.29 евро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/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814944064"/>
              </p:ext>
            </p:extLst>
          </p:nvPr>
        </p:nvGraphicFramePr>
        <p:xfrm>
          <a:off x="6015788" y="1883193"/>
          <a:ext cx="5828632" cy="441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8"/>
          <p:cNvSpPr/>
          <p:nvPr/>
        </p:nvSpPr>
        <p:spPr>
          <a:xfrm>
            <a:off x="2028789" y="3894538"/>
            <a:ext cx="114300" cy="1582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28789" y="5038743"/>
            <a:ext cx="114300" cy="1582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75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317" y="1540041"/>
            <a:ext cx="10487526" cy="484471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bg-BG" b="1" dirty="0" smtClean="0">
                <a:solidFill>
                  <a:schemeClr val="accent2">
                    <a:lumMod val="75000"/>
                  </a:schemeClr>
                </a:solidFill>
              </a:rPr>
              <a:t>ОБХВАТ НА МОДЕРНИЗАЦИЯТА</a:t>
            </a:r>
          </a:p>
          <a:p>
            <a:pPr algn="just">
              <a:buFontTx/>
              <a:buChar char="-"/>
            </a:pPr>
            <a:r>
              <a:rPr lang="bg-BG" dirty="0" smtClean="0">
                <a:solidFill>
                  <a:schemeClr val="accent2">
                    <a:lumMod val="75000"/>
                  </a:schemeClr>
                </a:solidFill>
              </a:rPr>
              <a:t>Преустройство на съществуващата сграда на 201-во ОУ;</a:t>
            </a:r>
          </a:p>
          <a:p>
            <a:pPr algn="just">
              <a:buFontTx/>
              <a:buChar char="-"/>
            </a:pPr>
            <a:r>
              <a:rPr lang="bg-BG" dirty="0" smtClean="0">
                <a:solidFill>
                  <a:schemeClr val="accent2">
                    <a:lumMod val="75000"/>
                  </a:schemeClr>
                </a:solidFill>
              </a:rPr>
              <a:t>Изграждане на ново стълбище с асансьор и подмяна на дървената покривна конструкция</a:t>
            </a:r>
          </a:p>
          <a:p>
            <a:pPr algn="just">
              <a:buFontTx/>
              <a:buChar char="-"/>
            </a:pPr>
            <a:r>
              <a:rPr lang="bg-BG" dirty="0" smtClean="0">
                <a:solidFill>
                  <a:schemeClr val="accent2">
                    <a:lumMod val="75000"/>
                  </a:schemeClr>
                </a:solidFill>
              </a:rPr>
              <a:t>Преустройство на компютърна учебна зала в столова</a:t>
            </a:r>
          </a:p>
          <a:p>
            <a:pPr algn="just">
              <a:buFontTx/>
              <a:buChar char="-"/>
            </a:pPr>
            <a:r>
              <a:rPr lang="bg-BG" dirty="0" smtClean="0">
                <a:solidFill>
                  <a:schemeClr val="accent2">
                    <a:lumMod val="75000"/>
                  </a:schemeClr>
                </a:solidFill>
              </a:rPr>
              <a:t>Преустройство на складово помещение в информационен център</a:t>
            </a:r>
          </a:p>
          <a:p>
            <a:pPr algn="just">
              <a:buFontTx/>
              <a:buChar char="-"/>
            </a:pPr>
            <a:r>
              <a:rPr lang="bg-BG" dirty="0" smtClean="0">
                <a:solidFill>
                  <a:schemeClr val="accent2">
                    <a:lumMod val="75000"/>
                  </a:schemeClr>
                </a:solidFill>
              </a:rPr>
              <a:t>Обособяване на тоалетни на всеки етаж</a:t>
            </a:r>
          </a:p>
          <a:p>
            <a:pPr algn="just">
              <a:buFontTx/>
              <a:buChar char="-"/>
            </a:pPr>
            <a:r>
              <a:rPr lang="bg-BG" dirty="0" smtClean="0">
                <a:solidFill>
                  <a:schemeClr val="accent2">
                    <a:lumMod val="75000"/>
                  </a:schemeClr>
                </a:solidFill>
              </a:rPr>
              <a:t>Осигуряване на съвременно обзавеждане и оборудване</a:t>
            </a:r>
          </a:p>
          <a:p>
            <a:pPr algn="just">
              <a:buFontTx/>
              <a:buChar char="-"/>
            </a:pPr>
            <a:r>
              <a:rPr lang="bg-BG" dirty="0" smtClean="0">
                <a:solidFill>
                  <a:schemeClr val="accent2">
                    <a:lumMod val="75000"/>
                  </a:schemeClr>
                </a:solidFill>
              </a:rPr>
              <a:t>Създаване на модерна образователна среда</a:t>
            </a:r>
            <a:endParaRPr lang="bg-BG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7" name="Групиране 1">
            <a:extLst>
              <a:ext uri="{FF2B5EF4-FFF2-40B4-BE49-F238E27FC236}">
                <a16:creationId xmlns:a16="http://schemas.microsoft.com/office/drawing/2014/main" id="{01636DB6-6A6C-4E9C-A0AB-F06764EC22F5}"/>
              </a:ext>
            </a:extLst>
          </p:cNvPr>
          <p:cNvGrpSpPr/>
          <p:nvPr/>
        </p:nvGrpSpPr>
        <p:grpSpPr>
          <a:xfrm>
            <a:off x="1398219" y="207435"/>
            <a:ext cx="9395561" cy="1056277"/>
            <a:chOff x="1250515" y="105896"/>
            <a:chExt cx="9395561" cy="10562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60"/>
            <a:stretch/>
          </p:blipFill>
          <p:spPr>
            <a:xfrm>
              <a:off x="1250515" y="305722"/>
              <a:ext cx="2498472" cy="8339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40"/>
            <a:stretch/>
          </p:blipFill>
          <p:spPr>
            <a:xfrm>
              <a:off x="8395732" y="326973"/>
              <a:ext cx="2250344" cy="835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546" y="105896"/>
              <a:ext cx="914182" cy="1009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4387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иране 1">
            <a:extLst>
              <a:ext uri="{FF2B5EF4-FFF2-40B4-BE49-F238E27FC236}">
                <a16:creationId xmlns:a16="http://schemas.microsoft.com/office/drawing/2014/main" id="{01636DB6-6A6C-4E9C-A0AB-F06764EC22F5}"/>
              </a:ext>
            </a:extLst>
          </p:cNvPr>
          <p:cNvGrpSpPr/>
          <p:nvPr/>
        </p:nvGrpSpPr>
        <p:grpSpPr>
          <a:xfrm>
            <a:off x="1398219" y="207435"/>
            <a:ext cx="9395561" cy="1056277"/>
            <a:chOff x="1250515" y="105896"/>
            <a:chExt cx="9395561" cy="10562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60"/>
            <a:stretch/>
          </p:blipFill>
          <p:spPr>
            <a:xfrm>
              <a:off x="1250515" y="305722"/>
              <a:ext cx="2498472" cy="8339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40"/>
            <a:stretch/>
          </p:blipFill>
          <p:spPr>
            <a:xfrm>
              <a:off x="8395732" y="326973"/>
              <a:ext cx="2250344" cy="835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546" y="105896"/>
              <a:ext cx="914182" cy="100916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92284" y="3107023"/>
            <a:ext cx="3652178" cy="1384995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solidFill>
                  <a:schemeClr val="accent2">
                    <a:lumMod val="75000"/>
                  </a:schemeClr>
                </a:solidFill>
              </a:rPr>
              <a:t>Спестена първична енергия:</a:t>
            </a:r>
          </a:p>
          <a:p>
            <a:pPr algn="ctr"/>
            <a:r>
              <a:rPr lang="bg-BG" sz="2800" b="1" dirty="0" smtClean="0">
                <a:solidFill>
                  <a:schemeClr val="accent2">
                    <a:lumMod val="75000"/>
                  </a:schemeClr>
                </a:solidFill>
              </a:rPr>
              <a:t>71,5%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02017" y="3107023"/>
            <a:ext cx="2597467" cy="1815882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solidFill>
                  <a:schemeClr val="accent2">
                    <a:lumMod val="75000"/>
                  </a:schemeClr>
                </a:solidFill>
              </a:rPr>
              <a:t>Спестени емисии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CO2</a:t>
            </a:r>
            <a:r>
              <a:rPr lang="bg-BG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bg-BG" sz="2800" b="1" dirty="0" smtClean="0">
                <a:solidFill>
                  <a:schemeClr val="accent2">
                    <a:lumMod val="75000"/>
                  </a:schemeClr>
                </a:solidFill>
              </a:rPr>
              <a:t>84,52 тона/годишно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76052" y="1607812"/>
            <a:ext cx="391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accent2">
                    <a:lumMod val="75000"/>
                  </a:schemeClr>
                </a:solidFill>
              </a:rPr>
              <a:t>ОЧАКВАНИ РЕЗУЛТАТИ</a:t>
            </a:r>
            <a:endParaRPr lang="bg-BG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629" y="3107023"/>
            <a:ext cx="3291549" cy="1730173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38469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иране 1">
            <a:extLst>
              <a:ext uri="{FF2B5EF4-FFF2-40B4-BE49-F238E27FC236}">
                <a16:creationId xmlns:a16="http://schemas.microsoft.com/office/drawing/2014/main" id="{01636DB6-6A6C-4E9C-A0AB-F06764EC22F5}"/>
              </a:ext>
            </a:extLst>
          </p:cNvPr>
          <p:cNvGrpSpPr/>
          <p:nvPr/>
        </p:nvGrpSpPr>
        <p:grpSpPr>
          <a:xfrm>
            <a:off x="1398219" y="207435"/>
            <a:ext cx="9395561" cy="1056277"/>
            <a:chOff x="1250515" y="105896"/>
            <a:chExt cx="9395561" cy="10562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60"/>
            <a:stretch/>
          </p:blipFill>
          <p:spPr>
            <a:xfrm>
              <a:off x="1250515" y="305722"/>
              <a:ext cx="2498472" cy="8339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40"/>
            <a:stretch/>
          </p:blipFill>
          <p:spPr>
            <a:xfrm>
              <a:off x="8395732" y="326973"/>
              <a:ext cx="2250344" cy="835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546" y="105896"/>
              <a:ext cx="914182" cy="10091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948649" y="1585133"/>
            <a:ext cx="4367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accent2">
                    <a:lumMod val="75000"/>
                  </a:schemeClr>
                </a:solidFill>
              </a:rPr>
              <a:t>КЛЮЧОВИ ИНДИКАТОРИ</a:t>
            </a:r>
            <a:endParaRPr lang="bg-BG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19363404"/>
              </p:ext>
            </p:extLst>
          </p:nvPr>
        </p:nvGraphicFramePr>
        <p:xfrm>
          <a:off x="0" y="2476890"/>
          <a:ext cx="12191999" cy="4244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3706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127357" y="207435"/>
            <a:ext cx="9666423" cy="6533303"/>
            <a:chOff x="1127357" y="207435"/>
            <a:chExt cx="9666423" cy="6533303"/>
          </a:xfrm>
        </p:grpSpPr>
        <p:grpSp>
          <p:nvGrpSpPr>
            <p:cNvPr id="4" name="Групиране 1">
              <a:extLst>
                <a:ext uri="{FF2B5EF4-FFF2-40B4-BE49-F238E27FC236}">
                  <a16:creationId xmlns:a16="http://schemas.microsoft.com/office/drawing/2014/main" id="{01636DB6-6A6C-4E9C-A0AB-F06764EC22F5}"/>
                </a:ext>
              </a:extLst>
            </p:cNvPr>
            <p:cNvGrpSpPr/>
            <p:nvPr/>
          </p:nvGrpSpPr>
          <p:grpSpPr>
            <a:xfrm>
              <a:off x="1398219" y="207435"/>
              <a:ext cx="9395561" cy="1056277"/>
              <a:chOff x="1250515" y="105896"/>
              <a:chExt cx="9395561" cy="105627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460"/>
              <a:stretch/>
            </p:blipFill>
            <p:spPr>
              <a:xfrm>
                <a:off x="1250515" y="305722"/>
                <a:ext cx="2498472" cy="83397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540"/>
              <a:stretch/>
            </p:blipFill>
            <p:spPr>
              <a:xfrm>
                <a:off x="8395732" y="326973"/>
                <a:ext cx="2250344" cy="8352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7546" y="105896"/>
                <a:ext cx="914182" cy="1009162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3669382" y="1550294"/>
              <a:ext cx="4925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ВИЗУАЛНА ТРАНСФОРМАЦИЯ</a:t>
              </a:r>
              <a:endParaRPr lang="bg-BG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7357" y="2101409"/>
              <a:ext cx="9666423" cy="4639329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589432" y="3682882"/>
              <a:ext cx="3705727" cy="473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b="1" dirty="0" smtClean="0">
                  <a:solidFill>
                    <a:schemeClr val="accent2">
                      <a:lumMod val="75000"/>
                    </a:schemeClr>
                  </a:solidFill>
                </a:rPr>
                <a:t>СЛЕД</a:t>
              </a:r>
              <a:endParaRPr lang="bg-BG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398219" y="3722969"/>
              <a:ext cx="3705727" cy="433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b="1" dirty="0" smtClean="0">
                  <a:solidFill>
                    <a:schemeClr val="accent2">
                      <a:lumMod val="75000"/>
                    </a:schemeClr>
                  </a:solidFill>
                </a:rPr>
                <a:t>ПРЕДИ</a:t>
              </a:r>
              <a:endParaRPr lang="bg-BG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105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иране 1">
            <a:extLst>
              <a:ext uri="{FF2B5EF4-FFF2-40B4-BE49-F238E27FC236}">
                <a16:creationId xmlns:a16="http://schemas.microsoft.com/office/drawing/2014/main" id="{01636DB6-6A6C-4E9C-A0AB-F06764EC22F5}"/>
              </a:ext>
            </a:extLst>
          </p:cNvPr>
          <p:cNvGrpSpPr/>
          <p:nvPr/>
        </p:nvGrpSpPr>
        <p:grpSpPr>
          <a:xfrm>
            <a:off x="1398219" y="207435"/>
            <a:ext cx="9395561" cy="1056277"/>
            <a:chOff x="1250515" y="105896"/>
            <a:chExt cx="9395561" cy="10562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60"/>
            <a:stretch/>
          </p:blipFill>
          <p:spPr>
            <a:xfrm>
              <a:off x="1250515" y="305722"/>
              <a:ext cx="2498472" cy="8339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40"/>
            <a:stretch/>
          </p:blipFill>
          <p:spPr>
            <a:xfrm>
              <a:off x="8395732" y="326973"/>
              <a:ext cx="2250344" cy="835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546" y="105896"/>
              <a:ext cx="914182" cy="10091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459226" y="2642980"/>
            <a:ext cx="9346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solidFill>
                  <a:schemeClr val="accent2">
                    <a:lumMod val="75000"/>
                  </a:schemeClr>
                </a:solidFill>
              </a:rPr>
              <a:t>БЛАГОДАРИМ</a:t>
            </a:r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g-BG" sz="2800" b="1" dirty="0">
                <a:solidFill>
                  <a:schemeClr val="accent2">
                    <a:lumMod val="75000"/>
                  </a:schemeClr>
                </a:solidFill>
              </a:rPr>
              <a:t>ЗА </a:t>
            </a:r>
            <a:r>
              <a:rPr lang="bg-BG" sz="2800" b="1" dirty="0" smtClean="0">
                <a:solidFill>
                  <a:schemeClr val="accent2">
                    <a:lumMod val="75000"/>
                  </a:schemeClr>
                </a:solidFill>
              </a:rPr>
              <a:t>ВНИМАНИЕТО</a:t>
            </a:r>
            <a:r>
              <a:rPr lang="bg-BG" sz="2800" b="1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4844B675-1D64-44F0-B00B-D9C6202D4ECD}"/>
              </a:ext>
            </a:extLst>
          </p:cNvPr>
          <p:cNvCxnSpPr/>
          <p:nvPr/>
        </p:nvCxnSpPr>
        <p:spPr>
          <a:xfrm>
            <a:off x="1239715" y="5627077"/>
            <a:ext cx="9451731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6" b="3018"/>
          <a:stretch/>
        </p:blipFill>
        <p:spPr>
          <a:xfrm>
            <a:off x="4268515" y="4009291"/>
            <a:ext cx="3727643" cy="14595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4680" y="6116242"/>
            <a:ext cx="11755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200" i="1" dirty="0">
                <a:solidFill>
                  <a:prstClr val="black"/>
                </a:solidFill>
              </a:rPr>
              <a:t>Т</a:t>
            </a:r>
            <a:r>
              <a:rPr lang="ru-RU" sz="1200" i="1" dirty="0">
                <a:solidFill>
                  <a:prstClr val="black"/>
                </a:solidFill>
              </a:rPr>
              <a:t>ози документ е създаден с финансовата подкрепа на Европейския съюз - NextGenerationEU. Цялата отговорност за съдържанието на документа се носи от Столична община и при  никакви обстоятелства не може да се приема, че тази публикация отразява официалното становище на Европейския съюз и СНД.</a:t>
            </a:r>
            <a:endParaRPr lang="bg-BG" sz="12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32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4461</TotalTime>
  <Words>196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Мира Емилова</dc:creator>
  <cp:lastModifiedBy>Мира Емилова</cp:lastModifiedBy>
  <cp:revision>19</cp:revision>
  <dcterms:created xsi:type="dcterms:W3CDTF">2026-06-12T12:41:30Z</dcterms:created>
  <dcterms:modified xsi:type="dcterms:W3CDTF">2026-07-13T07:49:22Z</dcterms:modified>
</cp:coreProperties>
</file>