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sldIdLst>
    <p:sldId id="267" r:id="rId2"/>
    <p:sldId id="259" r:id="rId3"/>
    <p:sldId id="256" r:id="rId4"/>
    <p:sldId id="257" r:id="rId5"/>
    <p:sldId id="262" r:id="rId6"/>
    <p:sldId id="261" r:id="rId7"/>
    <p:sldId id="260" r:id="rId8"/>
    <p:sldId id="264" r:id="rId9"/>
    <p:sldId id="268" r:id="rId10"/>
    <p:sldId id="265" r:id="rId11"/>
  </p:sldIdLst>
  <p:sldSz cx="18288000" cy="10287000"/>
  <p:notesSz cx="6810375" cy="9942513"/>
  <p:embeddedFontLs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SofiaSans" panose="00000500000000000000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mo"/>
      <p:regular r:id="rId24"/>
    </p:embeddedFont>
    <p:embeddedFont>
      <p:font typeface="Trebuchet MS Bold" panose="020B070302020202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netzerocities.app/resource-2913" TargetMode="External"/><Relationship Id="rId2" Type="http://schemas.openxmlformats.org/officeDocument/2006/relationships/hyperlink" Target="https://netzerocities.app/resource-2911" TargetMode="External"/><Relationship Id="rId1" Type="http://schemas.openxmlformats.org/officeDocument/2006/relationships/hyperlink" Target="https://netzerocities.app/resource-2915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netzerocities.app/resource-2911" TargetMode="External"/><Relationship Id="rId2" Type="http://schemas.openxmlformats.org/officeDocument/2006/relationships/image" Target="../media/image9.png"/><Relationship Id="rId1" Type="http://schemas.openxmlformats.org/officeDocument/2006/relationships/hyperlink" Target="https://netzerocities.app/resource-2915" TargetMode="External"/><Relationship Id="rId6" Type="http://schemas.openxmlformats.org/officeDocument/2006/relationships/image" Target="../media/image11.png"/><Relationship Id="rId5" Type="http://schemas.openxmlformats.org/officeDocument/2006/relationships/hyperlink" Target="https://netzerocities.app/resource-2913" TargetMode="External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6C679-8913-4898-AFC0-6E98166770E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0D8877-8D8B-4F31-8E12-D210CDE2D867}">
      <dgm:prSet phldrT="[Text]"/>
      <dgm:spPr/>
      <dgm:t>
        <a:bodyPr/>
        <a:lstStyle/>
        <a:p>
          <a:r>
            <a:rPr lang="en-US" dirty="0" smtClean="0">
              <a:solidFill>
                <a:srgbClr val="3F3F3F"/>
              </a:solidFill>
              <a:latin typeface="Trebuchet MS Bold"/>
            </a:rPr>
            <a:t>Commitments</a:t>
          </a:r>
          <a:endParaRPr lang="en-US" dirty="0"/>
        </a:p>
      </dgm:t>
    </dgm:pt>
    <dgm:pt modelId="{F2030910-FF30-4B54-B026-14F6EA156365}" type="parTrans" cxnId="{4F024860-933D-484C-8F02-0E1604409175}">
      <dgm:prSet/>
      <dgm:spPr/>
      <dgm:t>
        <a:bodyPr/>
        <a:lstStyle/>
        <a:p>
          <a:endParaRPr lang="en-US"/>
        </a:p>
      </dgm:t>
    </dgm:pt>
    <dgm:pt modelId="{D26DBC77-7FCA-4806-B825-21DD872260A0}" type="sibTrans" cxnId="{4F024860-933D-484C-8F02-0E1604409175}">
      <dgm:prSet/>
      <dgm:spPr/>
      <dgm:t>
        <a:bodyPr/>
        <a:lstStyle/>
        <a:p>
          <a:endParaRPr lang="en-US"/>
        </a:p>
      </dgm:t>
    </dgm:pt>
    <dgm:pt modelId="{482FA73A-2CFB-4564-915B-04A452E9960E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bg-BG" noProof="0" dirty="0" smtClean="0">
              <a:solidFill>
                <a:srgbClr val="3F3F3F"/>
              </a:solidFill>
              <a:latin typeface="Trebuchet MS Bold"/>
              <a:hlinkClick xmlns:r="http://schemas.openxmlformats.org/officeDocument/2006/relationships" r:id="rId1"/>
            </a:rPr>
            <a:t>Ангажименти</a:t>
          </a:r>
          <a:endParaRPr lang="bg-BG" noProof="0" dirty="0"/>
        </a:p>
      </dgm:t>
    </dgm:pt>
    <dgm:pt modelId="{C003D59B-C311-4944-9226-23DD7F94E955}" type="parTrans" cxnId="{02C5F43F-BB30-4608-BF97-9F50165C8D60}">
      <dgm:prSet/>
      <dgm:spPr/>
      <dgm:t>
        <a:bodyPr/>
        <a:lstStyle/>
        <a:p>
          <a:endParaRPr lang="en-US"/>
        </a:p>
      </dgm:t>
    </dgm:pt>
    <dgm:pt modelId="{B7D949DD-8BBA-4FE2-9A3C-621E89A6A91A}" type="sibTrans" cxnId="{02C5F43F-BB30-4608-BF97-9F50165C8D60}">
      <dgm:prSet/>
      <dgm:spPr/>
      <dgm:t>
        <a:bodyPr/>
        <a:lstStyle/>
        <a:p>
          <a:endParaRPr lang="en-US"/>
        </a:p>
      </dgm:t>
    </dgm:pt>
    <dgm:pt modelId="{31FCCAC8-E539-42EF-A3AA-9776C3138584}">
      <dgm:prSet phldrT="[Text]"/>
      <dgm:spPr/>
      <dgm:t>
        <a:bodyPr/>
        <a:lstStyle/>
        <a:p>
          <a:r>
            <a:rPr lang="en-US" dirty="0" smtClean="0">
              <a:solidFill>
                <a:srgbClr val="3F3F3F"/>
              </a:solidFill>
              <a:latin typeface="Trebuchet MS Bold"/>
            </a:rPr>
            <a:t>Action Plan</a:t>
          </a:r>
          <a:endParaRPr lang="en-US" dirty="0"/>
        </a:p>
      </dgm:t>
    </dgm:pt>
    <dgm:pt modelId="{841AEC72-67C8-4097-93E9-385D4A1F88D6}" type="parTrans" cxnId="{5DC8231D-CAEB-4BE0-B55F-B9332B51C9F7}">
      <dgm:prSet/>
      <dgm:spPr/>
      <dgm:t>
        <a:bodyPr/>
        <a:lstStyle/>
        <a:p>
          <a:endParaRPr lang="en-US"/>
        </a:p>
      </dgm:t>
    </dgm:pt>
    <dgm:pt modelId="{37DE868E-65C2-40A0-AC1A-AA075EC366C6}" type="sibTrans" cxnId="{5DC8231D-CAEB-4BE0-B55F-B9332B51C9F7}">
      <dgm:prSet/>
      <dgm:spPr/>
      <dgm:t>
        <a:bodyPr/>
        <a:lstStyle/>
        <a:p>
          <a:endParaRPr lang="en-US"/>
        </a:p>
      </dgm:t>
    </dgm:pt>
    <dgm:pt modelId="{15F56966-6C6D-47CA-AA7F-D09041B2ACF3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bg-BG" noProof="0" dirty="0" smtClean="0">
              <a:solidFill>
                <a:srgbClr val="3F3F3F"/>
              </a:solidFill>
              <a:latin typeface="Trebuchet MS Bold"/>
              <a:hlinkClick xmlns:r="http://schemas.openxmlformats.org/officeDocument/2006/relationships" r:id="rId2"/>
            </a:rPr>
            <a:t>План на действие</a:t>
          </a:r>
          <a:endParaRPr lang="bg-BG" noProof="0" dirty="0"/>
        </a:p>
      </dgm:t>
    </dgm:pt>
    <dgm:pt modelId="{A9CDC1F5-F357-4F8D-8072-D7A34E8C5F54}" type="parTrans" cxnId="{0DA59ACD-3D8D-4FF6-8559-2B402BD0E5BE}">
      <dgm:prSet/>
      <dgm:spPr/>
      <dgm:t>
        <a:bodyPr/>
        <a:lstStyle/>
        <a:p>
          <a:endParaRPr lang="en-US"/>
        </a:p>
      </dgm:t>
    </dgm:pt>
    <dgm:pt modelId="{C426F649-B1EC-47B2-900D-7856E988B977}" type="sibTrans" cxnId="{0DA59ACD-3D8D-4FF6-8559-2B402BD0E5BE}">
      <dgm:prSet/>
      <dgm:spPr/>
      <dgm:t>
        <a:bodyPr/>
        <a:lstStyle/>
        <a:p>
          <a:endParaRPr lang="en-US"/>
        </a:p>
      </dgm:t>
    </dgm:pt>
    <dgm:pt modelId="{B50BABF8-EC53-4ADA-A17E-530AE5986B47}">
      <dgm:prSet phldrT="[Text]"/>
      <dgm:spPr/>
      <dgm:t>
        <a:bodyPr/>
        <a:lstStyle/>
        <a:p>
          <a:r>
            <a:rPr lang="en-US" dirty="0" smtClean="0">
              <a:solidFill>
                <a:srgbClr val="3F3F3F"/>
              </a:solidFill>
              <a:latin typeface="Trebuchet MS Bold"/>
            </a:rPr>
            <a:t>Investment Plan</a:t>
          </a:r>
          <a:endParaRPr lang="en-US" dirty="0"/>
        </a:p>
      </dgm:t>
    </dgm:pt>
    <dgm:pt modelId="{A67DF4DA-35E1-4750-B99B-F4C65292607D}" type="parTrans" cxnId="{E13CBF11-AF93-4A0E-8CA7-906694A03D80}">
      <dgm:prSet/>
      <dgm:spPr/>
      <dgm:t>
        <a:bodyPr/>
        <a:lstStyle/>
        <a:p>
          <a:endParaRPr lang="en-US"/>
        </a:p>
      </dgm:t>
    </dgm:pt>
    <dgm:pt modelId="{D88224AD-B849-4138-AF45-8A50A7FD8390}" type="sibTrans" cxnId="{E13CBF11-AF93-4A0E-8CA7-906694A03D80}">
      <dgm:prSet/>
      <dgm:spPr/>
      <dgm:t>
        <a:bodyPr/>
        <a:lstStyle/>
        <a:p>
          <a:endParaRPr lang="en-US"/>
        </a:p>
      </dgm:t>
    </dgm:pt>
    <dgm:pt modelId="{68133C7C-0C48-4E5B-BF5C-39A90163749B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bg-BG" noProof="0" dirty="0" smtClean="0">
              <a:solidFill>
                <a:srgbClr val="3F3F3F"/>
              </a:solidFill>
              <a:latin typeface="Trebuchet MS Bold"/>
              <a:hlinkClick xmlns:r="http://schemas.openxmlformats.org/officeDocument/2006/relationships" r:id="rId3"/>
            </a:rPr>
            <a:t>Инвестиционен план </a:t>
          </a:r>
          <a:endParaRPr lang="bg-BG" noProof="0" dirty="0"/>
        </a:p>
      </dgm:t>
    </dgm:pt>
    <dgm:pt modelId="{63C5AB3C-98BD-4491-88F8-00DCE19B2332}" type="parTrans" cxnId="{5C01FB8F-A022-4589-AFAD-B614B393E77E}">
      <dgm:prSet/>
      <dgm:spPr/>
      <dgm:t>
        <a:bodyPr/>
        <a:lstStyle/>
        <a:p>
          <a:endParaRPr lang="en-US"/>
        </a:p>
      </dgm:t>
    </dgm:pt>
    <dgm:pt modelId="{1305ED7C-377E-4BD4-8CB0-8FAC69581098}" type="sibTrans" cxnId="{5C01FB8F-A022-4589-AFAD-B614B393E77E}">
      <dgm:prSet/>
      <dgm:spPr/>
      <dgm:t>
        <a:bodyPr/>
        <a:lstStyle/>
        <a:p>
          <a:endParaRPr lang="en-US"/>
        </a:p>
      </dgm:t>
    </dgm:pt>
    <dgm:pt modelId="{81C18102-8A63-473A-BEC8-7BF814CB0311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bg-BG" noProof="0" dirty="0" smtClean="0">
              <a:solidFill>
                <a:srgbClr val="3F3F3F"/>
              </a:solidFill>
              <a:latin typeface="Trebuchet MS"/>
            </a:rPr>
            <a:t>Включва оценка на капиталовите нужди, мерки за създаване на подходящи условия, стратегия за разпределение на капитала, внедряване на разнообразни решения, увеличаване на обхвата и въздействието на инвестициите, важни етапи и система за оценка на въздействието на цялостния </a:t>
          </a:r>
          <a:endParaRPr lang="bg-BG" noProof="0" dirty="0"/>
        </a:p>
      </dgm:t>
    </dgm:pt>
    <dgm:pt modelId="{6D3A7E9F-4D13-45D2-BC8A-350AED2CCC14}" type="parTrans" cxnId="{CE480AC2-4607-41AC-98D8-A58C944588B6}">
      <dgm:prSet/>
      <dgm:spPr/>
      <dgm:t>
        <a:bodyPr/>
        <a:lstStyle/>
        <a:p>
          <a:endParaRPr lang="en-US"/>
        </a:p>
      </dgm:t>
    </dgm:pt>
    <dgm:pt modelId="{4E844776-3779-47CE-8F08-2A48DC09C23F}" type="sibTrans" cxnId="{CE480AC2-4607-41AC-98D8-A58C944588B6}">
      <dgm:prSet/>
      <dgm:spPr/>
      <dgm:t>
        <a:bodyPr/>
        <a:lstStyle/>
        <a:p>
          <a:endParaRPr lang="en-US"/>
        </a:p>
      </dgm:t>
    </dgm:pt>
    <dgm:pt modelId="{DAB56A45-52C0-4D84-8AFB-B7EBF3D1D2A4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bg-BG" noProof="0" dirty="0"/>
        </a:p>
      </dgm:t>
    </dgm:pt>
    <dgm:pt modelId="{A643D79A-69AC-40C7-AB3A-20E2CC449B08}" type="parTrans" cxnId="{97179E1C-19B0-4470-8E6A-9249CCA0CA75}">
      <dgm:prSet/>
      <dgm:spPr/>
      <dgm:t>
        <a:bodyPr/>
        <a:lstStyle/>
        <a:p>
          <a:endParaRPr lang="en-US"/>
        </a:p>
      </dgm:t>
    </dgm:pt>
    <dgm:pt modelId="{8EA775DB-3617-43EE-AD9B-40FF5E2B15EE}" type="sibTrans" cxnId="{97179E1C-19B0-4470-8E6A-9249CCA0CA75}">
      <dgm:prSet/>
      <dgm:spPr/>
      <dgm:t>
        <a:bodyPr/>
        <a:lstStyle/>
        <a:p>
          <a:endParaRPr lang="en-US"/>
        </a:p>
      </dgm:t>
    </dgm:pt>
    <dgm:pt modelId="{3B5CDEC9-E598-48AB-9A1C-1F5AAB7AFA6E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bg-BG" noProof="0" dirty="0" smtClean="0">
              <a:solidFill>
                <a:srgbClr val="3F3F3F"/>
              </a:solidFill>
              <a:latin typeface="Trebuchet MS"/>
            </a:rPr>
            <a:t>Включва визия, стратегия и конкретни стъпки, които участниците се ангажират да предприемат. </a:t>
          </a:r>
          <a:endParaRPr lang="bg-BG" noProof="0" dirty="0"/>
        </a:p>
      </dgm:t>
    </dgm:pt>
    <dgm:pt modelId="{51A9F12A-1AA5-4398-A96A-1C283B7A1D24}" type="parTrans" cxnId="{3E3DA120-18C7-4510-B62A-698D8D7A36ED}">
      <dgm:prSet/>
      <dgm:spPr/>
      <dgm:t>
        <a:bodyPr/>
        <a:lstStyle/>
        <a:p>
          <a:endParaRPr lang="en-US"/>
        </a:p>
      </dgm:t>
    </dgm:pt>
    <dgm:pt modelId="{6EFC22A3-FAD6-4B7D-9CAD-DB7E92B6837E}" type="sibTrans" cxnId="{3E3DA120-18C7-4510-B62A-698D8D7A36ED}">
      <dgm:prSet/>
      <dgm:spPr/>
      <dgm:t>
        <a:bodyPr/>
        <a:lstStyle/>
        <a:p>
          <a:endParaRPr lang="en-US"/>
        </a:p>
      </dgm:t>
    </dgm:pt>
    <dgm:pt modelId="{D6065B12-515E-4E33-B169-F067C8A512A8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bg-BG" noProof="0" dirty="0" smtClean="0">
              <a:solidFill>
                <a:srgbClr val="3F3F3F"/>
              </a:solidFill>
              <a:latin typeface="Trebuchet MS"/>
            </a:rPr>
            <a:t>Включва определяне на текущото състояние, анализ и идентифициране на необходимите мерки, предлагане на комплексни решения, разработване на подробен план и определяне на времеви рамки и ключови показатели на ефективност и отговорности за всяка стъпка от изпълнението на плана за действие.</a:t>
          </a:r>
          <a:endParaRPr lang="bg-BG" noProof="0" dirty="0"/>
        </a:p>
      </dgm:t>
    </dgm:pt>
    <dgm:pt modelId="{B38D0A30-C8EC-40E0-AF44-82A1DBA58A9E}" type="parTrans" cxnId="{FA2A2F78-70C1-43CB-A7C5-2A528F172C67}">
      <dgm:prSet/>
      <dgm:spPr/>
      <dgm:t>
        <a:bodyPr/>
        <a:lstStyle/>
        <a:p>
          <a:endParaRPr lang="en-US"/>
        </a:p>
      </dgm:t>
    </dgm:pt>
    <dgm:pt modelId="{75CA12BA-6B95-4D14-A5E4-E3B6CDE55480}" type="sibTrans" cxnId="{FA2A2F78-70C1-43CB-A7C5-2A528F172C67}">
      <dgm:prSet/>
      <dgm:spPr/>
      <dgm:t>
        <a:bodyPr/>
        <a:lstStyle/>
        <a:p>
          <a:endParaRPr lang="en-US"/>
        </a:p>
      </dgm:t>
    </dgm:pt>
    <dgm:pt modelId="{8AB839F9-A565-4599-8224-424D323F5484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bg-BG" noProof="0" dirty="0"/>
        </a:p>
      </dgm:t>
    </dgm:pt>
    <dgm:pt modelId="{9FBC11D1-6A33-4A37-A418-D02673CC96A1}" type="parTrans" cxnId="{EAECDD38-5568-4CBF-9E11-7EF9111FE0C7}">
      <dgm:prSet/>
      <dgm:spPr/>
      <dgm:t>
        <a:bodyPr/>
        <a:lstStyle/>
        <a:p>
          <a:endParaRPr lang="en-US"/>
        </a:p>
      </dgm:t>
    </dgm:pt>
    <dgm:pt modelId="{3ED98A0A-E24E-4DF3-93EB-42D625D77A46}" type="sibTrans" cxnId="{EAECDD38-5568-4CBF-9E11-7EF9111FE0C7}">
      <dgm:prSet/>
      <dgm:spPr/>
      <dgm:t>
        <a:bodyPr/>
        <a:lstStyle/>
        <a:p>
          <a:endParaRPr lang="en-US"/>
        </a:p>
      </dgm:t>
    </dgm:pt>
    <dgm:pt modelId="{9A370AE8-9D65-4DC2-B295-CC437B710611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bg-BG" noProof="0" dirty="0"/>
        </a:p>
      </dgm:t>
    </dgm:pt>
    <dgm:pt modelId="{27588E92-3249-4CE5-8F71-9F855B3599F0}" type="parTrans" cxnId="{772AEDC7-79B9-48ED-9673-EB1ED11D5507}">
      <dgm:prSet/>
      <dgm:spPr/>
      <dgm:t>
        <a:bodyPr/>
        <a:lstStyle/>
        <a:p>
          <a:endParaRPr lang="en-US"/>
        </a:p>
      </dgm:t>
    </dgm:pt>
    <dgm:pt modelId="{6F19F0C3-B585-45DA-A147-2D68523F7553}" type="sibTrans" cxnId="{772AEDC7-79B9-48ED-9673-EB1ED11D5507}">
      <dgm:prSet/>
      <dgm:spPr/>
      <dgm:t>
        <a:bodyPr/>
        <a:lstStyle/>
        <a:p>
          <a:endParaRPr lang="en-US"/>
        </a:p>
      </dgm:t>
    </dgm:pt>
    <dgm:pt modelId="{510AA9AF-EFE5-450E-A284-94BFA250899E}" type="pres">
      <dgm:prSet presAssocID="{3186C679-8913-4898-AFC0-6E98166770E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62B414-266E-41BE-BA01-13E5AC059131}" type="pres">
      <dgm:prSet presAssocID="{030D8877-8D8B-4F31-8E12-D210CDE2D867}" presName="compositeNode" presStyleCnt="0">
        <dgm:presLayoutVars>
          <dgm:bulletEnabled val="1"/>
        </dgm:presLayoutVars>
      </dgm:prSet>
      <dgm:spPr/>
    </dgm:pt>
    <dgm:pt modelId="{8430D6CB-9756-4CB8-AB32-7B0E78B155C9}" type="pres">
      <dgm:prSet presAssocID="{030D8877-8D8B-4F31-8E12-D210CDE2D867}" presName="image" presStyleLbl="fgImgPlace1" presStyleIdx="0" presStyleCnt="3" custScaleX="69738" custScaleY="6789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B3967E7-F2AC-4F96-8661-2099A8832297}" type="pres">
      <dgm:prSet presAssocID="{030D8877-8D8B-4F31-8E12-D210CDE2D867}" presName="childNode" presStyleLbl="node1" presStyleIdx="0" presStyleCnt="3" custLinFactNeighborX="-1622" custLinFactNeighborY="-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A6D12-6B11-438A-8753-A79556F10E10}" type="pres">
      <dgm:prSet presAssocID="{030D8877-8D8B-4F31-8E12-D210CDE2D86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E4627-C756-48CA-9C58-BAC5137EECB2}" type="pres">
      <dgm:prSet presAssocID="{D26DBC77-7FCA-4806-B825-21DD872260A0}" presName="sibTrans" presStyleCnt="0"/>
      <dgm:spPr/>
    </dgm:pt>
    <dgm:pt modelId="{36AB4BDF-DBF1-4E00-8E95-8B4228358DFF}" type="pres">
      <dgm:prSet presAssocID="{31FCCAC8-E539-42EF-A3AA-9776C3138584}" presName="compositeNode" presStyleCnt="0">
        <dgm:presLayoutVars>
          <dgm:bulletEnabled val="1"/>
        </dgm:presLayoutVars>
      </dgm:prSet>
      <dgm:spPr/>
    </dgm:pt>
    <dgm:pt modelId="{AE408381-9A31-406B-B1DD-FA32237EB1C4}" type="pres">
      <dgm:prSet presAssocID="{31FCCAC8-E539-42EF-A3AA-9776C3138584}" presName="image" presStyleLbl="fgImgPlace1" presStyleIdx="1" presStyleCnt="3" custScaleX="73128" custScaleY="7417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A4A617-A0F4-44D4-9D48-5E5E8761B05C}" type="pres">
      <dgm:prSet presAssocID="{31FCCAC8-E539-42EF-A3AA-9776C3138584}" presName="childNode" presStyleLbl="node1" presStyleIdx="1" presStyleCnt="3" custLinFactNeighborX="-790" custLinFactNeighborY="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7B76B-518E-42C3-B67E-3759C2BDD199}" type="pres">
      <dgm:prSet presAssocID="{31FCCAC8-E539-42EF-A3AA-9776C3138584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C143F-3593-434D-B0DB-7F3E9CF40D0E}" type="pres">
      <dgm:prSet presAssocID="{37DE868E-65C2-40A0-AC1A-AA075EC366C6}" presName="sibTrans" presStyleCnt="0"/>
      <dgm:spPr/>
    </dgm:pt>
    <dgm:pt modelId="{531837BC-7B15-4B03-8B94-B5E0813029C0}" type="pres">
      <dgm:prSet presAssocID="{B50BABF8-EC53-4ADA-A17E-530AE5986B47}" presName="compositeNode" presStyleCnt="0">
        <dgm:presLayoutVars>
          <dgm:bulletEnabled val="1"/>
        </dgm:presLayoutVars>
      </dgm:prSet>
      <dgm:spPr/>
    </dgm:pt>
    <dgm:pt modelId="{89164036-494A-41BA-B977-020BC6AF191E}" type="pres">
      <dgm:prSet presAssocID="{B50BABF8-EC53-4ADA-A17E-530AE5986B47}" presName="image" presStyleLbl="fgImgPlace1" presStyleIdx="2" presStyleCnt="3" custScaleX="66183" custScaleY="80162" custLinFactNeighborX="10385" custLinFactNeighborY="838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E96369F-2A93-44B8-A7D4-61F710BD91BA}" type="pres">
      <dgm:prSet presAssocID="{B50BABF8-EC53-4ADA-A17E-530AE5986B4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392B9-C1B0-4A22-921A-233A5A4ADD17}" type="pres">
      <dgm:prSet presAssocID="{B50BABF8-EC53-4ADA-A17E-530AE5986B47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638A2-1887-49DE-BD0E-8670B40CDCB1}" type="presOf" srcId="{B50BABF8-EC53-4ADA-A17E-530AE5986B47}" destId="{31D392B9-C1B0-4A22-921A-233A5A4ADD17}" srcOrd="0" destOrd="0" presId="urn:microsoft.com/office/officeart/2005/8/layout/hList2"/>
    <dgm:cxn modelId="{FA2A2F78-70C1-43CB-A7C5-2A528F172C67}" srcId="{31FCCAC8-E539-42EF-A3AA-9776C3138584}" destId="{D6065B12-515E-4E33-B169-F067C8A512A8}" srcOrd="2" destOrd="0" parTransId="{B38D0A30-C8EC-40E0-AF44-82A1DBA58A9E}" sibTransId="{75CA12BA-6B95-4D14-A5E4-E3B6CDE55480}"/>
    <dgm:cxn modelId="{02C5F43F-BB30-4608-BF97-9F50165C8D60}" srcId="{030D8877-8D8B-4F31-8E12-D210CDE2D867}" destId="{482FA73A-2CFB-4564-915B-04A452E9960E}" srcOrd="0" destOrd="0" parTransId="{C003D59B-C311-4944-9226-23DD7F94E955}" sibTransId="{B7D949DD-8BBA-4FE2-9A3C-621E89A6A91A}"/>
    <dgm:cxn modelId="{2D3785EE-CD45-4971-B68A-E1A585FC3535}" type="presOf" srcId="{9A370AE8-9D65-4DC2-B295-CC437B710611}" destId="{AE96369F-2A93-44B8-A7D4-61F710BD91BA}" srcOrd="0" destOrd="1" presId="urn:microsoft.com/office/officeart/2005/8/layout/hList2"/>
    <dgm:cxn modelId="{E13CBF11-AF93-4A0E-8CA7-906694A03D80}" srcId="{3186C679-8913-4898-AFC0-6E98166770E6}" destId="{B50BABF8-EC53-4ADA-A17E-530AE5986B47}" srcOrd="2" destOrd="0" parTransId="{A67DF4DA-35E1-4750-B99B-F4C65292607D}" sibTransId="{D88224AD-B849-4138-AF45-8A50A7FD8390}"/>
    <dgm:cxn modelId="{6965DB6F-FE15-451B-98F7-2EE120322CAC}" type="presOf" srcId="{81C18102-8A63-473A-BEC8-7BF814CB0311}" destId="{AE96369F-2A93-44B8-A7D4-61F710BD91BA}" srcOrd="0" destOrd="2" presId="urn:microsoft.com/office/officeart/2005/8/layout/hList2"/>
    <dgm:cxn modelId="{5DC8231D-CAEB-4BE0-B55F-B9332B51C9F7}" srcId="{3186C679-8913-4898-AFC0-6E98166770E6}" destId="{31FCCAC8-E539-42EF-A3AA-9776C3138584}" srcOrd="1" destOrd="0" parTransId="{841AEC72-67C8-4097-93E9-385D4A1F88D6}" sibTransId="{37DE868E-65C2-40A0-AC1A-AA075EC366C6}"/>
    <dgm:cxn modelId="{97179E1C-19B0-4470-8E6A-9249CCA0CA75}" srcId="{030D8877-8D8B-4F31-8E12-D210CDE2D867}" destId="{DAB56A45-52C0-4D84-8AFB-B7EBF3D1D2A4}" srcOrd="1" destOrd="0" parTransId="{A643D79A-69AC-40C7-AB3A-20E2CC449B08}" sibTransId="{8EA775DB-3617-43EE-AD9B-40FF5E2B15EE}"/>
    <dgm:cxn modelId="{4F024860-933D-484C-8F02-0E1604409175}" srcId="{3186C679-8913-4898-AFC0-6E98166770E6}" destId="{030D8877-8D8B-4F31-8E12-D210CDE2D867}" srcOrd="0" destOrd="0" parTransId="{F2030910-FF30-4B54-B026-14F6EA156365}" sibTransId="{D26DBC77-7FCA-4806-B825-21DD872260A0}"/>
    <dgm:cxn modelId="{772AEDC7-79B9-48ED-9673-EB1ED11D5507}" srcId="{B50BABF8-EC53-4ADA-A17E-530AE5986B47}" destId="{9A370AE8-9D65-4DC2-B295-CC437B710611}" srcOrd="1" destOrd="0" parTransId="{27588E92-3249-4CE5-8F71-9F855B3599F0}" sibTransId="{6F19F0C3-B585-45DA-A147-2D68523F7553}"/>
    <dgm:cxn modelId="{3E3DA120-18C7-4510-B62A-698D8D7A36ED}" srcId="{030D8877-8D8B-4F31-8E12-D210CDE2D867}" destId="{3B5CDEC9-E598-48AB-9A1C-1F5AAB7AFA6E}" srcOrd="2" destOrd="0" parTransId="{51A9F12A-1AA5-4398-A96A-1C283B7A1D24}" sibTransId="{6EFC22A3-FAD6-4B7D-9CAD-DB7E92B6837E}"/>
    <dgm:cxn modelId="{CB9C6692-59F3-4BDC-ADFC-74F613496D2A}" type="presOf" srcId="{15F56966-6C6D-47CA-AA7F-D09041B2ACF3}" destId="{3BA4A617-A0F4-44D4-9D48-5E5E8761B05C}" srcOrd="0" destOrd="0" presId="urn:microsoft.com/office/officeart/2005/8/layout/hList2"/>
    <dgm:cxn modelId="{CE480AC2-4607-41AC-98D8-A58C944588B6}" srcId="{B50BABF8-EC53-4ADA-A17E-530AE5986B47}" destId="{81C18102-8A63-473A-BEC8-7BF814CB0311}" srcOrd="2" destOrd="0" parTransId="{6D3A7E9F-4D13-45D2-BC8A-350AED2CCC14}" sibTransId="{4E844776-3779-47CE-8F08-2A48DC09C23F}"/>
    <dgm:cxn modelId="{99CEF607-936F-4B72-A6C4-B06ED891D08D}" type="presOf" srcId="{030D8877-8D8B-4F31-8E12-D210CDE2D867}" destId="{753A6D12-6B11-438A-8753-A79556F10E10}" srcOrd="0" destOrd="0" presId="urn:microsoft.com/office/officeart/2005/8/layout/hList2"/>
    <dgm:cxn modelId="{EAECDD38-5568-4CBF-9E11-7EF9111FE0C7}" srcId="{31FCCAC8-E539-42EF-A3AA-9776C3138584}" destId="{8AB839F9-A565-4599-8224-424D323F5484}" srcOrd="1" destOrd="0" parTransId="{9FBC11D1-6A33-4A37-A418-D02673CC96A1}" sibTransId="{3ED98A0A-E24E-4DF3-93EB-42D625D77A46}"/>
    <dgm:cxn modelId="{A2359AFD-B3EF-44AC-B49B-71DB26F4F8C0}" type="presOf" srcId="{482FA73A-2CFB-4564-915B-04A452E9960E}" destId="{CB3967E7-F2AC-4F96-8661-2099A8832297}" srcOrd="0" destOrd="0" presId="urn:microsoft.com/office/officeart/2005/8/layout/hList2"/>
    <dgm:cxn modelId="{0DA59ACD-3D8D-4FF6-8559-2B402BD0E5BE}" srcId="{31FCCAC8-E539-42EF-A3AA-9776C3138584}" destId="{15F56966-6C6D-47CA-AA7F-D09041B2ACF3}" srcOrd="0" destOrd="0" parTransId="{A9CDC1F5-F357-4F8D-8072-D7A34E8C5F54}" sibTransId="{C426F649-B1EC-47B2-900D-7856E988B977}"/>
    <dgm:cxn modelId="{5C01FB8F-A022-4589-AFAD-B614B393E77E}" srcId="{B50BABF8-EC53-4ADA-A17E-530AE5986B47}" destId="{68133C7C-0C48-4E5B-BF5C-39A90163749B}" srcOrd="0" destOrd="0" parTransId="{63C5AB3C-98BD-4491-88F8-00DCE19B2332}" sibTransId="{1305ED7C-377E-4BD4-8CB0-8FAC69581098}"/>
    <dgm:cxn modelId="{9A85A397-1FCE-4805-94DA-44445A2700CA}" type="presOf" srcId="{3186C679-8913-4898-AFC0-6E98166770E6}" destId="{510AA9AF-EFE5-450E-A284-94BFA250899E}" srcOrd="0" destOrd="0" presId="urn:microsoft.com/office/officeart/2005/8/layout/hList2"/>
    <dgm:cxn modelId="{CA7B5CB0-B296-4E8D-9213-9AE46CEB2482}" type="presOf" srcId="{3B5CDEC9-E598-48AB-9A1C-1F5AAB7AFA6E}" destId="{CB3967E7-F2AC-4F96-8661-2099A8832297}" srcOrd="0" destOrd="2" presId="urn:microsoft.com/office/officeart/2005/8/layout/hList2"/>
    <dgm:cxn modelId="{39939194-0E2A-4277-9AD4-8A2979EC7949}" type="presOf" srcId="{8AB839F9-A565-4599-8224-424D323F5484}" destId="{3BA4A617-A0F4-44D4-9D48-5E5E8761B05C}" srcOrd="0" destOrd="1" presId="urn:microsoft.com/office/officeart/2005/8/layout/hList2"/>
    <dgm:cxn modelId="{42AF1AD7-BB14-4236-8F85-44F16FB3B341}" type="presOf" srcId="{31FCCAC8-E539-42EF-A3AA-9776C3138584}" destId="{0AB7B76B-518E-42C3-B67E-3759C2BDD199}" srcOrd="0" destOrd="0" presId="urn:microsoft.com/office/officeart/2005/8/layout/hList2"/>
    <dgm:cxn modelId="{BAF1EA25-E896-4C4C-87D7-5DED5EB7DF3A}" type="presOf" srcId="{DAB56A45-52C0-4D84-8AFB-B7EBF3D1D2A4}" destId="{CB3967E7-F2AC-4F96-8661-2099A8832297}" srcOrd="0" destOrd="1" presId="urn:microsoft.com/office/officeart/2005/8/layout/hList2"/>
    <dgm:cxn modelId="{BC143D4E-1016-4A16-91D9-51D51428D019}" type="presOf" srcId="{D6065B12-515E-4E33-B169-F067C8A512A8}" destId="{3BA4A617-A0F4-44D4-9D48-5E5E8761B05C}" srcOrd="0" destOrd="2" presId="urn:microsoft.com/office/officeart/2005/8/layout/hList2"/>
    <dgm:cxn modelId="{D1C89029-78CD-4EC4-B395-B8F14B36D09F}" type="presOf" srcId="{68133C7C-0C48-4E5B-BF5C-39A90163749B}" destId="{AE96369F-2A93-44B8-A7D4-61F710BD91BA}" srcOrd="0" destOrd="0" presId="urn:microsoft.com/office/officeart/2005/8/layout/hList2"/>
    <dgm:cxn modelId="{05641A23-A148-45F5-96F5-4590FCFFE3CF}" type="presParOf" srcId="{510AA9AF-EFE5-450E-A284-94BFA250899E}" destId="{AB62B414-266E-41BE-BA01-13E5AC059131}" srcOrd="0" destOrd="0" presId="urn:microsoft.com/office/officeart/2005/8/layout/hList2"/>
    <dgm:cxn modelId="{63E2456F-1DF5-4CA2-85A1-7416C8277F68}" type="presParOf" srcId="{AB62B414-266E-41BE-BA01-13E5AC059131}" destId="{8430D6CB-9756-4CB8-AB32-7B0E78B155C9}" srcOrd="0" destOrd="0" presId="urn:microsoft.com/office/officeart/2005/8/layout/hList2"/>
    <dgm:cxn modelId="{B69A4257-8CFC-4C32-A1A2-144088C5D76E}" type="presParOf" srcId="{AB62B414-266E-41BE-BA01-13E5AC059131}" destId="{CB3967E7-F2AC-4F96-8661-2099A8832297}" srcOrd="1" destOrd="0" presId="urn:microsoft.com/office/officeart/2005/8/layout/hList2"/>
    <dgm:cxn modelId="{FC22B6CC-60F1-475D-951B-B65B290307CF}" type="presParOf" srcId="{AB62B414-266E-41BE-BA01-13E5AC059131}" destId="{753A6D12-6B11-438A-8753-A79556F10E10}" srcOrd="2" destOrd="0" presId="urn:microsoft.com/office/officeart/2005/8/layout/hList2"/>
    <dgm:cxn modelId="{66A2E100-5052-4F22-9E6A-1EFCDC1A0743}" type="presParOf" srcId="{510AA9AF-EFE5-450E-A284-94BFA250899E}" destId="{678E4627-C756-48CA-9C58-BAC5137EECB2}" srcOrd="1" destOrd="0" presId="urn:microsoft.com/office/officeart/2005/8/layout/hList2"/>
    <dgm:cxn modelId="{47BA7990-A69C-4269-8C12-BD9615847005}" type="presParOf" srcId="{510AA9AF-EFE5-450E-A284-94BFA250899E}" destId="{36AB4BDF-DBF1-4E00-8E95-8B4228358DFF}" srcOrd="2" destOrd="0" presId="urn:microsoft.com/office/officeart/2005/8/layout/hList2"/>
    <dgm:cxn modelId="{9E93D0F1-2B5E-4FE8-BBE3-29101EC98C8B}" type="presParOf" srcId="{36AB4BDF-DBF1-4E00-8E95-8B4228358DFF}" destId="{AE408381-9A31-406B-B1DD-FA32237EB1C4}" srcOrd="0" destOrd="0" presId="urn:microsoft.com/office/officeart/2005/8/layout/hList2"/>
    <dgm:cxn modelId="{E978FF02-2F1A-4A21-B94E-62A5244FB572}" type="presParOf" srcId="{36AB4BDF-DBF1-4E00-8E95-8B4228358DFF}" destId="{3BA4A617-A0F4-44D4-9D48-5E5E8761B05C}" srcOrd="1" destOrd="0" presId="urn:microsoft.com/office/officeart/2005/8/layout/hList2"/>
    <dgm:cxn modelId="{15D5EFD5-E086-4F18-B56C-D892DACC6975}" type="presParOf" srcId="{36AB4BDF-DBF1-4E00-8E95-8B4228358DFF}" destId="{0AB7B76B-518E-42C3-B67E-3759C2BDD199}" srcOrd="2" destOrd="0" presId="urn:microsoft.com/office/officeart/2005/8/layout/hList2"/>
    <dgm:cxn modelId="{26F346D0-878A-49A9-92D5-6EB4DA8ECCDC}" type="presParOf" srcId="{510AA9AF-EFE5-450E-A284-94BFA250899E}" destId="{597C143F-3593-434D-B0DB-7F3E9CF40D0E}" srcOrd="3" destOrd="0" presId="urn:microsoft.com/office/officeart/2005/8/layout/hList2"/>
    <dgm:cxn modelId="{224D2604-386D-40CE-8D49-67EA2BD3D5B7}" type="presParOf" srcId="{510AA9AF-EFE5-450E-A284-94BFA250899E}" destId="{531837BC-7B15-4B03-8B94-B5E0813029C0}" srcOrd="4" destOrd="0" presId="urn:microsoft.com/office/officeart/2005/8/layout/hList2"/>
    <dgm:cxn modelId="{ED0D54EA-7347-43BF-BCC1-1483345EB781}" type="presParOf" srcId="{531837BC-7B15-4B03-8B94-B5E0813029C0}" destId="{89164036-494A-41BA-B977-020BC6AF191E}" srcOrd="0" destOrd="0" presId="urn:microsoft.com/office/officeart/2005/8/layout/hList2"/>
    <dgm:cxn modelId="{C1237CCC-CDC6-44C7-A332-5A85FF7AA044}" type="presParOf" srcId="{531837BC-7B15-4B03-8B94-B5E0813029C0}" destId="{AE96369F-2A93-44B8-A7D4-61F710BD91BA}" srcOrd="1" destOrd="0" presId="urn:microsoft.com/office/officeart/2005/8/layout/hList2"/>
    <dgm:cxn modelId="{F66A779B-34E6-42B6-84C2-80DD38E8D929}" type="presParOf" srcId="{531837BC-7B15-4B03-8B94-B5E0813029C0}" destId="{31D392B9-C1B0-4A22-921A-233A5A4ADD1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A6D12-6B11-438A-8753-A79556F10E10}">
      <dsp:nvSpPr>
        <dsp:cNvPr id="0" name=""/>
        <dsp:cNvSpPr/>
      </dsp:nvSpPr>
      <dsp:spPr>
        <a:xfrm rot="16200000">
          <a:off x="-1907980" y="2882594"/>
          <a:ext cx="4554146" cy="59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23237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rgbClr val="3F3F3F"/>
              </a:solidFill>
              <a:latin typeface="Trebuchet MS Bold"/>
            </a:rPr>
            <a:t>Commitments</a:t>
          </a:r>
          <a:endParaRPr lang="en-US" sz="3800" kern="1200" dirty="0"/>
        </a:p>
      </dsp:txBody>
      <dsp:txXfrm>
        <a:off x="-1907980" y="2882594"/>
        <a:ext cx="4554146" cy="593277"/>
      </dsp:txXfrm>
    </dsp:sp>
    <dsp:sp modelId="{CB3967E7-F2AC-4F96-8661-2099A8832297}">
      <dsp:nvSpPr>
        <dsp:cNvPr id="0" name=""/>
        <dsp:cNvSpPr/>
      </dsp:nvSpPr>
      <dsp:spPr>
        <a:xfrm>
          <a:off x="617798" y="861855"/>
          <a:ext cx="2955148" cy="455414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523237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500" kern="1200" noProof="0" dirty="0" smtClean="0">
              <a:solidFill>
                <a:srgbClr val="3F3F3F"/>
              </a:solidFill>
              <a:latin typeface="Trebuchet MS Bold"/>
              <a:hlinkClick xmlns:r="http://schemas.openxmlformats.org/officeDocument/2006/relationships" r:id="rId1"/>
            </a:rPr>
            <a:t>Ангажименти</a:t>
          </a:r>
          <a:endParaRPr lang="bg-BG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500" kern="1200" noProof="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500" kern="1200" noProof="0" dirty="0" smtClean="0">
              <a:solidFill>
                <a:srgbClr val="3F3F3F"/>
              </a:solidFill>
              <a:latin typeface="Trebuchet MS"/>
            </a:rPr>
            <a:t>Включва визия, стратегия и конкретни стъпки, които участниците се ангажират да предприемат. </a:t>
          </a:r>
          <a:endParaRPr lang="bg-BG" sz="1500" kern="1200" noProof="0" dirty="0"/>
        </a:p>
      </dsp:txBody>
      <dsp:txXfrm>
        <a:off x="617798" y="861855"/>
        <a:ext cx="2955148" cy="4554146"/>
      </dsp:txXfrm>
    </dsp:sp>
    <dsp:sp modelId="{8430D6CB-9756-4CB8-AB32-7B0E78B155C9}">
      <dsp:nvSpPr>
        <dsp:cNvPr id="0" name=""/>
        <dsp:cNvSpPr/>
      </dsp:nvSpPr>
      <dsp:spPr>
        <a:xfrm>
          <a:off x="251991" y="309535"/>
          <a:ext cx="827479" cy="80555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7B76B-518E-42C3-B67E-3759C2BDD199}">
      <dsp:nvSpPr>
        <dsp:cNvPr id="0" name=""/>
        <dsp:cNvSpPr/>
      </dsp:nvSpPr>
      <dsp:spPr>
        <a:xfrm rot="16200000">
          <a:off x="2415304" y="2919858"/>
          <a:ext cx="4554146" cy="59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23237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rgbClr val="3F3F3F"/>
              </a:solidFill>
              <a:latin typeface="Trebuchet MS Bold"/>
            </a:rPr>
            <a:t>Action Plan</a:t>
          </a:r>
          <a:endParaRPr lang="en-US" sz="3800" kern="1200" dirty="0"/>
        </a:p>
      </dsp:txBody>
      <dsp:txXfrm>
        <a:off x="2415304" y="2919858"/>
        <a:ext cx="4554146" cy="593277"/>
      </dsp:txXfrm>
    </dsp:sp>
    <dsp:sp modelId="{3BA4A617-A0F4-44D4-9D48-5E5E8761B05C}">
      <dsp:nvSpPr>
        <dsp:cNvPr id="0" name=""/>
        <dsp:cNvSpPr/>
      </dsp:nvSpPr>
      <dsp:spPr>
        <a:xfrm>
          <a:off x="4965670" y="961830"/>
          <a:ext cx="2955148" cy="455414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523237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500" kern="1200" noProof="0" dirty="0" smtClean="0">
              <a:solidFill>
                <a:srgbClr val="3F3F3F"/>
              </a:solidFill>
              <a:latin typeface="Trebuchet MS Bold"/>
              <a:hlinkClick xmlns:r="http://schemas.openxmlformats.org/officeDocument/2006/relationships" r:id="rId3"/>
            </a:rPr>
            <a:t>План на действие</a:t>
          </a:r>
          <a:endParaRPr lang="bg-BG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500" kern="1200" noProof="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500" kern="1200" noProof="0" dirty="0" smtClean="0">
              <a:solidFill>
                <a:srgbClr val="3F3F3F"/>
              </a:solidFill>
              <a:latin typeface="Trebuchet MS"/>
            </a:rPr>
            <a:t>Включва определяне на текущото състояние, анализ и идентифициране на необходимите мерки, предлагане на комплексни решения, разработване на подробен план и определяне на времеви рамки и ключови показатели на ефективност и отговорности за всяка стъпка от изпълнението на плана за действие.</a:t>
          </a:r>
          <a:endParaRPr lang="bg-BG" sz="1500" kern="1200" noProof="0" dirty="0"/>
        </a:p>
      </dsp:txBody>
      <dsp:txXfrm>
        <a:off x="4965670" y="961830"/>
        <a:ext cx="2955148" cy="4554146"/>
      </dsp:txXfrm>
    </dsp:sp>
    <dsp:sp modelId="{AE408381-9A31-406B-B1DD-FA32237EB1C4}">
      <dsp:nvSpPr>
        <dsp:cNvPr id="0" name=""/>
        <dsp:cNvSpPr/>
      </dsp:nvSpPr>
      <dsp:spPr>
        <a:xfrm>
          <a:off x="4555164" y="309535"/>
          <a:ext cx="867703" cy="88007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392B9-C1B0-4A22-921A-233A5A4ADD17}">
      <dsp:nvSpPr>
        <dsp:cNvPr id="0" name=""/>
        <dsp:cNvSpPr/>
      </dsp:nvSpPr>
      <dsp:spPr>
        <a:xfrm rot="16200000">
          <a:off x="6738590" y="2955401"/>
          <a:ext cx="4554146" cy="59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23237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rgbClr val="3F3F3F"/>
              </a:solidFill>
              <a:latin typeface="Trebuchet MS Bold"/>
            </a:rPr>
            <a:t>Investment Plan</a:t>
          </a:r>
          <a:endParaRPr lang="en-US" sz="3800" kern="1200" dirty="0"/>
        </a:p>
      </dsp:txBody>
      <dsp:txXfrm>
        <a:off x="6738590" y="2955401"/>
        <a:ext cx="4554146" cy="593277"/>
      </dsp:txXfrm>
    </dsp:sp>
    <dsp:sp modelId="{AE96369F-2A93-44B8-A7D4-61F710BD91BA}">
      <dsp:nvSpPr>
        <dsp:cNvPr id="0" name=""/>
        <dsp:cNvSpPr/>
      </dsp:nvSpPr>
      <dsp:spPr>
        <a:xfrm>
          <a:off x="9312301" y="974967"/>
          <a:ext cx="2955148" cy="455414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523237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500" kern="1200" noProof="0" dirty="0" smtClean="0">
              <a:solidFill>
                <a:srgbClr val="3F3F3F"/>
              </a:solidFill>
              <a:latin typeface="Trebuchet MS Bold"/>
              <a:hlinkClick xmlns:r="http://schemas.openxmlformats.org/officeDocument/2006/relationships" r:id="rId5"/>
            </a:rPr>
            <a:t>Инвестиционен план </a:t>
          </a:r>
          <a:endParaRPr lang="bg-BG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500" kern="1200" noProof="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500" kern="1200" noProof="0" dirty="0" smtClean="0">
              <a:solidFill>
                <a:srgbClr val="3F3F3F"/>
              </a:solidFill>
              <a:latin typeface="Trebuchet MS"/>
            </a:rPr>
            <a:t>Включва оценка на капиталовите нужди, мерки за създаване на подходящи условия, стратегия за разпределение на капитала, внедряване на разнообразни решения, увеличаване на обхвата и въздействието на инвестициите, важни етапи и система за оценка на въздействието на цялостния </a:t>
          </a:r>
          <a:endParaRPr lang="bg-BG" sz="1500" kern="1200" noProof="0" dirty="0"/>
        </a:p>
      </dsp:txBody>
      <dsp:txXfrm>
        <a:off x="9312301" y="974967"/>
        <a:ext cx="2955148" cy="4554146"/>
      </dsp:txXfrm>
    </dsp:sp>
    <dsp:sp modelId="{89164036-494A-41BA-B977-020BC6AF191E}">
      <dsp:nvSpPr>
        <dsp:cNvPr id="0" name=""/>
        <dsp:cNvSpPr/>
      </dsp:nvSpPr>
      <dsp:spPr>
        <a:xfrm>
          <a:off x="9042876" y="409040"/>
          <a:ext cx="785297" cy="951165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4041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557213"/>
            <a:ext cx="4959350" cy="2790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8050" y="3535116"/>
            <a:ext cx="7264400" cy="3350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4041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4041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557213"/>
            <a:ext cx="4959350" cy="2790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8050" y="3535116"/>
            <a:ext cx="7264400" cy="3350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4041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31396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4041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557213"/>
            <a:ext cx="4959350" cy="2790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8050" y="3535116"/>
            <a:ext cx="7264400" cy="3350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4041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4041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557213"/>
            <a:ext cx="4959350" cy="2790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8050" y="3535116"/>
            <a:ext cx="7264400" cy="3350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4041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4041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557213"/>
            <a:ext cx="4959350" cy="2790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8050" y="3535116"/>
            <a:ext cx="7264400" cy="3350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4041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4041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557213"/>
            <a:ext cx="4959350" cy="2790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8050" y="3535116"/>
            <a:ext cx="7264400" cy="3350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Смекчаването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климата</a:t>
            </a:r>
            <a:r>
              <a:rPr lang="en-US" dirty="0"/>
              <a:t>  е </a:t>
            </a:r>
            <a:r>
              <a:rPr lang="en-US" dirty="0" err="1"/>
              <a:t>тясно</a:t>
            </a:r>
            <a:r>
              <a:rPr lang="en-US" dirty="0"/>
              <a:t> </a:t>
            </a:r>
            <a:r>
              <a:rPr lang="en-US" dirty="0" err="1"/>
              <a:t>свързано</a:t>
            </a:r>
            <a:r>
              <a:rPr lang="en-US" dirty="0"/>
              <a:t> с </a:t>
            </a:r>
            <a:r>
              <a:rPr lang="en-US" dirty="0" err="1"/>
              <a:t>усилията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градовете</a:t>
            </a:r>
            <a:r>
              <a:rPr lang="en-US" dirty="0"/>
              <a:t> </a:t>
            </a:r>
            <a:r>
              <a:rPr lang="en-US" dirty="0" err="1"/>
              <a:t>към</a:t>
            </a:r>
            <a:r>
              <a:rPr lang="en-US" dirty="0"/>
              <a:t> </a:t>
            </a:r>
            <a:r>
              <a:rPr lang="en-US" dirty="0" err="1"/>
              <a:t>зелена</a:t>
            </a:r>
            <a:r>
              <a:rPr lang="en-US" dirty="0"/>
              <a:t> и </a:t>
            </a:r>
            <a:r>
              <a:rPr lang="en-US" dirty="0" err="1"/>
              <a:t>цифрова</a:t>
            </a:r>
            <a:r>
              <a:rPr lang="en-US" dirty="0"/>
              <a:t> </a:t>
            </a:r>
            <a:r>
              <a:rPr lang="en-US" dirty="0" err="1"/>
              <a:t>трансформация</a:t>
            </a:r>
            <a:r>
              <a:rPr lang="en-US" dirty="0"/>
              <a:t>. </a:t>
            </a:r>
            <a:r>
              <a:rPr lang="en-US" dirty="0" err="1"/>
              <a:t>Очаква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градовете-лидери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водят</a:t>
            </a:r>
            <a:r>
              <a:rPr lang="en-US" dirty="0"/>
              <a:t> </a:t>
            </a:r>
            <a:r>
              <a:rPr lang="en-US" dirty="0" err="1"/>
              <a:t>тази</a:t>
            </a:r>
            <a:r>
              <a:rPr lang="en-US" dirty="0"/>
              <a:t> </a:t>
            </a:r>
            <a:r>
              <a:rPr lang="en-US" dirty="0" err="1"/>
              <a:t>трансформация</a:t>
            </a:r>
            <a:r>
              <a:rPr lang="en-US" dirty="0"/>
              <a:t> </a:t>
            </a:r>
            <a:r>
              <a:rPr lang="en-US" dirty="0" err="1"/>
              <a:t>чрез</a:t>
            </a:r>
            <a:r>
              <a:rPr lang="en-US" dirty="0"/>
              <a:t> </a:t>
            </a:r>
            <a:r>
              <a:rPr lang="en-US" dirty="0" err="1"/>
              <a:t>постигане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климатична</a:t>
            </a:r>
            <a:r>
              <a:rPr lang="en-US" dirty="0"/>
              <a:t> </a:t>
            </a:r>
            <a:r>
              <a:rPr lang="en-US" dirty="0" err="1"/>
              <a:t>неутралност</a:t>
            </a:r>
            <a:r>
              <a:rPr lang="en-US" dirty="0"/>
              <a:t> </a:t>
            </a:r>
            <a:r>
              <a:rPr lang="en-US" dirty="0" err="1"/>
              <a:t>преди</a:t>
            </a:r>
            <a:r>
              <a:rPr lang="en-US" dirty="0"/>
              <a:t> 2030 г. и </a:t>
            </a:r>
            <a:r>
              <a:rPr lang="en-US" dirty="0" err="1"/>
              <a:t>същевременно</a:t>
            </a:r>
            <a:r>
              <a:rPr lang="en-US" dirty="0"/>
              <a:t> </a:t>
            </a:r>
            <a:r>
              <a:rPr lang="en-US" dirty="0" err="1"/>
              <a:t>осигурят</a:t>
            </a:r>
            <a:r>
              <a:rPr lang="en-US" dirty="0"/>
              <a:t> </a:t>
            </a:r>
            <a:r>
              <a:rPr lang="en-US" dirty="0" err="1"/>
              <a:t>по-чист</a:t>
            </a:r>
            <a:r>
              <a:rPr lang="en-US" dirty="0"/>
              <a:t> </a:t>
            </a:r>
            <a:r>
              <a:rPr lang="en-US" dirty="0" err="1"/>
              <a:t>въздух</a:t>
            </a:r>
            <a:r>
              <a:rPr lang="en-US" dirty="0"/>
              <a:t>, </a:t>
            </a:r>
            <a:r>
              <a:rPr lang="en-US" dirty="0" err="1"/>
              <a:t>по-безопасен</a:t>
            </a:r>
            <a:r>
              <a:rPr lang="en-US" dirty="0"/>
              <a:t> </a:t>
            </a:r>
            <a:r>
              <a:rPr lang="en-US" dirty="0" err="1"/>
              <a:t>транспорт</a:t>
            </a:r>
            <a:r>
              <a:rPr lang="en-US" dirty="0"/>
              <a:t>, </a:t>
            </a:r>
            <a:r>
              <a:rPr lang="en-US" dirty="0" err="1"/>
              <a:t>както</a:t>
            </a:r>
            <a:r>
              <a:rPr lang="en-US" dirty="0"/>
              <a:t> и </a:t>
            </a:r>
            <a:r>
              <a:rPr lang="en-US" dirty="0" err="1"/>
              <a:t>по-малко</a:t>
            </a:r>
            <a:r>
              <a:rPr lang="en-US" dirty="0"/>
              <a:t> </a:t>
            </a:r>
            <a:r>
              <a:rPr lang="en-US" dirty="0" err="1"/>
              <a:t>задръствания</a:t>
            </a:r>
            <a:r>
              <a:rPr lang="en-US" dirty="0"/>
              <a:t> и </a:t>
            </a:r>
            <a:r>
              <a:rPr lang="en-US" dirty="0" err="1"/>
              <a:t>шум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своите</a:t>
            </a:r>
            <a:r>
              <a:rPr lang="en-US" dirty="0"/>
              <a:t> </a:t>
            </a:r>
            <a:r>
              <a:rPr lang="en-US" dirty="0" err="1"/>
              <a:t>граждани</a:t>
            </a:r>
            <a:r>
              <a:rPr lang="en-US" dirty="0"/>
              <a:t>. </a:t>
            </a:r>
            <a:r>
              <a:rPr lang="en-US" dirty="0" err="1"/>
              <a:t>Целта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Мисията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ЕС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неутрални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отношение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климата</a:t>
            </a:r>
            <a:r>
              <a:rPr lang="en-US" dirty="0"/>
              <a:t> и </a:t>
            </a:r>
            <a:r>
              <a:rPr lang="en-US" dirty="0" err="1"/>
              <a:t>интелигентни</a:t>
            </a:r>
            <a:r>
              <a:rPr lang="en-US" dirty="0"/>
              <a:t> </a:t>
            </a:r>
            <a:r>
              <a:rPr lang="en-US" dirty="0" err="1"/>
              <a:t>градове</a:t>
            </a:r>
            <a:r>
              <a:rPr lang="en-US" dirty="0"/>
              <a:t>, </a:t>
            </a:r>
            <a:r>
              <a:rPr lang="en-US" dirty="0" err="1"/>
              <a:t>наречена</a:t>
            </a:r>
            <a:r>
              <a:rPr lang="en-US" dirty="0"/>
              <a:t> „</a:t>
            </a:r>
            <a:r>
              <a:rPr lang="en-US" dirty="0" err="1"/>
              <a:t>Мисия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градовете</a:t>
            </a:r>
            <a:r>
              <a:rPr lang="en-US" dirty="0"/>
              <a:t>“, е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достигне</a:t>
            </a:r>
            <a:r>
              <a:rPr lang="en-US" dirty="0"/>
              <a:t> 100 </a:t>
            </a:r>
            <a:r>
              <a:rPr lang="en-US" dirty="0" err="1"/>
              <a:t>европейски</a:t>
            </a:r>
            <a:r>
              <a:rPr lang="en-US" dirty="0"/>
              <a:t> </a:t>
            </a:r>
            <a:r>
              <a:rPr lang="en-US" dirty="0" err="1"/>
              <a:t>града</a:t>
            </a:r>
            <a:r>
              <a:rPr lang="en-US" dirty="0"/>
              <a:t>, </a:t>
            </a:r>
            <a:r>
              <a:rPr lang="en-US" dirty="0" err="1"/>
              <a:t>които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неутрални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отношение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климата</a:t>
            </a:r>
            <a:r>
              <a:rPr lang="en-US" dirty="0"/>
              <a:t> и </a:t>
            </a:r>
            <a:r>
              <a:rPr lang="en-US" dirty="0" err="1"/>
              <a:t>интелигентни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2030 г. </a:t>
            </a:r>
            <a:r>
              <a:rPr lang="en-US" dirty="0" err="1"/>
              <a:t>Тези</a:t>
            </a:r>
            <a:r>
              <a:rPr lang="en-US" dirty="0"/>
              <a:t> </a:t>
            </a:r>
            <a:r>
              <a:rPr lang="en-US" dirty="0" err="1"/>
              <a:t>градове</a:t>
            </a:r>
            <a:r>
              <a:rPr lang="en-US" dirty="0"/>
              <a:t> </a:t>
            </a:r>
            <a:r>
              <a:rPr lang="en-US" dirty="0" err="1"/>
              <a:t>трябва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функционират</a:t>
            </a:r>
            <a:r>
              <a:rPr lang="en-US" dirty="0"/>
              <a:t> </a:t>
            </a:r>
            <a:r>
              <a:rPr lang="en-US" dirty="0" err="1"/>
              <a:t>като</a:t>
            </a:r>
            <a:r>
              <a:rPr lang="en-US" dirty="0"/>
              <a:t> </a:t>
            </a:r>
            <a:r>
              <a:rPr lang="en-US" dirty="0" err="1"/>
              <a:t>центрове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експерименти</a:t>
            </a:r>
            <a:r>
              <a:rPr lang="en-US" dirty="0"/>
              <a:t> и </a:t>
            </a:r>
            <a:r>
              <a:rPr lang="en-US" dirty="0" err="1"/>
              <a:t>иновации</a:t>
            </a:r>
            <a:r>
              <a:rPr lang="en-US" dirty="0"/>
              <a:t>, с </a:t>
            </a:r>
            <a:r>
              <a:rPr lang="en-US" dirty="0" err="1"/>
              <a:t>цел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насърчат</a:t>
            </a:r>
            <a:r>
              <a:rPr lang="en-US" dirty="0"/>
              <a:t> </a:t>
            </a:r>
            <a:r>
              <a:rPr lang="en-US" dirty="0" err="1"/>
              <a:t>всички</a:t>
            </a:r>
            <a:r>
              <a:rPr lang="en-US" dirty="0"/>
              <a:t> </a:t>
            </a:r>
            <a:r>
              <a:rPr lang="en-US" dirty="0" err="1"/>
              <a:t>европейски</a:t>
            </a:r>
            <a:r>
              <a:rPr lang="en-US" dirty="0"/>
              <a:t> </a:t>
            </a:r>
            <a:r>
              <a:rPr lang="en-US" dirty="0" err="1"/>
              <a:t>градове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последват</a:t>
            </a:r>
            <a:r>
              <a:rPr lang="en-US" dirty="0"/>
              <a:t> </a:t>
            </a:r>
            <a:r>
              <a:rPr lang="en-US" dirty="0" err="1"/>
              <a:t>техния</a:t>
            </a:r>
            <a:r>
              <a:rPr lang="en-US" dirty="0"/>
              <a:t> </a:t>
            </a:r>
            <a:r>
              <a:rPr lang="en-US" dirty="0" err="1"/>
              <a:t>пример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2050 г.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4041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4041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557213"/>
            <a:ext cx="4959350" cy="2790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8050" y="3535116"/>
            <a:ext cx="7264400" cy="3350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4041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4041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557213"/>
            <a:ext cx="4959350" cy="2790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8050" y="3535116"/>
            <a:ext cx="7264400" cy="3350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• Силно мандатно управление - ясна ангажираност и подкрепа от страна на управлението за постигане на конкретни цели в областта на климата, като създава рамка за необходимите промени и действия..</a:t>
            </a:r>
          </a:p>
          <a:p>
            <a:r>
              <a:rPr lang="en-US"/>
              <a:t>• Добро разбиране на системата - осведоменост за взаимодействието на различните компоненти и фактори в системата.</a:t>
            </a:r>
          </a:p>
          <a:p>
            <a:endParaRPr lang="en-US"/>
          </a:p>
          <a:p>
            <a:r>
              <a:rPr lang="en-US"/>
              <a:t>• Силна местна екосистема - добре функционираща общност от различни участници в градския контекст: граждани, обществени групи, медии, частни и публични сектори.</a:t>
            </a:r>
          </a:p>
          <a:p>
            <a:endParaRPr lang="en-US"/>
          </a:p>
          <a:p>
            <a:r>
              <a:rPr lang="en-US"/>
              <a:t>• Единно/цялостно портфолио - хармоничен и интегриран набор от инициативи и дейности, насочени към постигане на обща цел.</a:t>
            </a:r>
          </a:p>
          <a:p>
            <a:endParaRPr lang="en-US"/>
          </a:p>
          <a:p>
            <a:r>
              <a:rPr lang="en-US"/>
              <a:t>• Трансформационни действия - инициативи и стъпки, насочени към трансформационни промени с цел постигане на устойчивост и климатична неутралност.</a:t>
            </a:r>
          </a:p>
          <a:p>
            <a:endParaRPr lang="en-US"/>
          </a:p>
          <a:p>
            <a:r>
              <a:rPr lang="en-US"/>
              <a:t>• Учене и отразяване/преценка - непрекъснат процес на усвояване на нови знания и опит, както и анализиране на постигнатите резултати.</a:t>
            </a:r>
          </a:p>
          <a:p>
            <a:endParaRPr lang="en-US"/>
          </a:p>
          <a:p>
            <a:r>
              <a:rPr lang="en-US"/>
              <a:t>• Стандартизиране на практики за климатична неутралност - стремежът към достигане на нулеви</a:t>
            </a:r>
          </a:p>
          <a:p>
            <a:r>
              <a:rPr lang="en-US"/>
              <a:t> емисии на парникови газове (нето нула) става норма</a:t>
            </a:r>
          </a:p>
          <a:p>
            <a:r>
              <a:rPr lang="en-US"/>
              <a:t> в дейностите и процесите на определен град,</a:t>
            </a:r>
          </a:p>
          <a:p>
            <a:r>
              <a:rPr lang="en-US"/>
              <a:t> организация или общност.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4041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4041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557213"/>
            <a:ext cx="4959350" cy="2790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8050" y="3535116"/>
            <a:ext cx="7264400" cy="3350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4041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4041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557213"/>
            <a:ext cx="4959350" cy="2790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8050" y="3535116"/>
            <a:ext cx="7264400" cy="3350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4041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4041" y="0"/>
            <a:ext cx="3934883" cy="372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557213"/>
            <a:ext cx="4959350" cy="2790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8050" y="3535116"/>
            <a:ext cx="7264400" cy="3350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4041" y="7070232"/>
            <a:ext cx="3934883" cy="371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9058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0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2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9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6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5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2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6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2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netzerocities.app/resource-3166" TargetMode="Externa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2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B0B0B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538495">
                <a:alpha val="2941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19608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C1DF89">
                <a:alpha val="71373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B42">
                <a:alpha val="69412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92B7C3">
                <a:alpha val="69412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6431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538495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  <p:sp>
        <p:nvSpPr>
          <p:cNvPr id="20" name="AutoShape 20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B0B0B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8776573">
            <a:off x="10406481" y="7973539"/>
            <a:ext cx="8608175" cy="0"/>
          </a:xfrm>
          <a:prstGeom prst="line">
            <a:avLst/>
          </a:prstGeom>
          <a:ln w="9525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538495">
                <a:alpha val="2941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19608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C1DF89">
                <a:alpha val="71373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B42">
                <a:alpha val="69412"/>
              </a:srgbClr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92B7C3">
                <a:alpha val="69412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64314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538495">
                <a:alpha val="80000"/>
              </a:srgbClr>
            </a:solidFill>
          </p:spPr>
        </p:sp>
      </p:grpSp>
      <p:grpSp>
        <p:nvGrpSpPr>
          <p:cNvPr id="36" name="Group 36"/>
          <p:cNvGrpSpPr/>
          <p:nvPr/>
        </p:nvGrpSpPr>
        <p:grpSpPr>
          <a:xfrm rot="-10800000">
            <a:off x="0" y="0"/>
            <a:ext cx="1263894" cy="8499231"/>
            <a:chOff x="0" y="0"/>
            <a:chExt cx="1685192" cy="1133230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685163" cy="11332337"/>
            </a:xfrm>
            <a:custGeom>
              <a:avLst/>
              <a:gdLst/>
              <a:ahLst/>
              <a:cxnLst/>
              <a:rect l="l" t="t" r="r" b="b"/>
              <a:pathLst>
                <a:path w="1685163" h="11332337">
                  <a:moveTo>
                    <a:pt x="0" y="11332337"/>
                  </a:moveTo>
                  <a:lnTo>
                    <a:pt x="1685163" y="0"/>
                  </a:lnTo>
                  <a:lnTo>
                    <a:pt x="1685163" y="11332337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4572000" y="5514974"/>
            <a:ext cx="5952362" cy="806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bg-BG" sz="4000" dirty="0" smtClean="0">
                <a:solidFill>
                  <a:srgbClr val="538495"/>
                </a:solidFill>
                <a:latin typeface="SofiaSans" panose="00000500000000000000" pitchFamily="2" charset="0"/>
              </a:rPr>
              <a:t>ВСТЪПИТЕЛНА</a:t>
            </a:r>
            <a:r>
              <a:rPr lang="bg-BG" sz="4000" dirty="0" smtClean="0">
                <a:solidFill>
                  <a:srgbClr val="538495"/>
                </a:solidFill>
                <a:latin typeface="Arimo"/>
              </a:rPr>
              <a:t> СРЕЩА</a:t>
            </a:r>
            <a:endParaRPr lang="en-US" sz="4000" dirty="0">
              <a:solidFill>
                <a:srgbClr val="538495"/>
              </a:solidFill>
              <a:latin typeface="Arimo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728855" y="6678607"/>
            <a:ext cx="37338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bg-BG" sz="3200" dirty="0" smtClean="0">
                <a:solidFill>
                  <a:srgbClr val="538495"/>
                </a:solidFill>
                <a:latin typeface="SofiaSans" panose="00000500000000000000" pitchFamily="2" charset="0"/>
              </a:rPr>
              <a:t>СТОЛИЧНА ОБЩИНА</a:t>
            </a:r>
            <a:endParaRPr lang="en-US" sz="3200" dirty="0">
              <a:solidFill>
                <a:srgbClr val="538495"/>
              </a:solidFill>
              <a:latin typeface="SofiaSans" panose="000005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06828" y="4958834"/>
            <a:ext cx="8777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Sofia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183" y="989165"/>
            <a:ext cx="1609483" cy="15850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69" y="1028700"/>
            <a:ext cx="1292058" cy="1545562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576720" y="4487935"/>
            <a:ext cx="10743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>
                <a:solidFill>
                  <a:srgbClr val="538495"/>
                </a:solidFill>
                <a:latin typeface="Sofia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ЗВЕНО ЗА ПРЕХОД КЪМ КЛИМАТИЧНА НЕУТРАЛНОСТ</a:t>
            </a:r>
            <a:endParaRPr lang="en-US" sz="3600" dirty="0">
              <a:solidFill>
                <a:srgbClr val="538495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603171" y="7262468"/>
            <a:ext cx="2690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>
                <a:solidFill>
                  <a:srgbClr val="538495"/>
                </a:solidFill>
                <a:latin typeface="SofiaSans" panose="00000500000000000000" pitchFamily="2" charset="0"/>
              </a:rPr>
              <a:t>20.02.2024 </a:t>
            </a:r>
            <a:r>
              <a:rPr lang="bg-BG" sz="3200" dirty="0" smtClean="0">
                <a:solidFill>
                  <a:srgbClr val="538495"/>
                </a:solidFill>
                <a:latin typeface="SofiaSans" panose="00000500000000000000" pitchFamily="2" charset="0"/>
              </a:rPr>
              <a:t>г.</a:t>
            </a:r>
            <a:endParaRPr lang="en-US" sz="3200" dirty="0">
              <a:solidFill>
                <a:srgbClr val="538495"/>
              </a:solidFill>
              <a:latin typeface="Sofia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2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B0B0B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538495">
                <a:alpha val="2941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19608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C1DF89">
                <a:alpha val="71373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B42">
                <a:alpha val="69412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92B7C3">
                <a:alpha val="69412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6431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538495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2667452" y="4675109"/>
            <a:ext cx="12712152" cy="78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bg-BG" sz="5400" dirty="0" smtClean="0">
                <a:solidFill>
                  <a:srgbClr val="538495"/>
                </a:solidFill>
                <a:latin typeface="Trebuchet MS"/>
              </a:rPr>
              <a:t>Благодаря за вниманието!</a:t>
            </a:r>
            <a:endParaRPr lang="en-US" sz="5400" dirty="0">
              <a:solidFill>
                <a:srgbClr val="538495"/>
              </a:solidFill>
              <a:latin typeface="Trebuchet M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2591255" y="614460"/>
            <a:ext cx="1410461" cy="1404840"/>
          </a:xfrm>
          <a:custGeom>
            <a:avLst/>
            <a:gdLst/>
            <a:ahLst/>
            <a:cxnLst/>
            <a:rect l="l" t="t" r="r" b="b"/>
            <a:pathLst>
              <a:path w="1614488" h="1585912">
                <a:moveTo>
                  <a:pt x="0" y="0"/>
                </a:moveTo>
                <a:lnTo>
                  <a:pt x="1614487" y="0"/>
                </a:lnTo>
                <a:lnTo>
                  <a:pt x="1614487" y="1585913"/>
                </a:lnTo>
                <a:lnTo>
                  <a:pt x="0" y="1585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" y="614460"/>
            <a:ext cx="1277362" cy="1527982"/>
          </a:xfrm>
          <a:prstGeom prst="rect">
            <a:avLst/>
          </a:prstGeom>
        </p:spPr>
      </p:pic>
      <p:grpSp>
        <p:nvGrpSpPr>
          <p:cNvPr id="23" name="Group 36"/>
          <p:cNvGrpSpPr/>
          <p:nvPr/>
        </p:nvGrpSpPr>
        <p:grpSpPr>
          <a:xfrm rot="-10800000">
            <a:off x="0" y="0"/>
            <a:ext cx="1263894" cy="8499231"/>
            <a:chOff x="0" y="0"/>
            <a:chExt cx="1685192" cy="11332308"/>
          </a:xfrm>
        </p:grpSpPr>
        <p:sp>
          <p:nvSpPr>
            <p:cNvPr id="24" name="Freeform 37"/>
            <p:cNvSpPr/>
            <p:nvPr/>
          </p:nvSpPr>
          <p:spPr>
            <a:xfrm>
              <a:off x="0" y="0"/>
              <a:ext cx="1685163" cy="11332337"/>
            </a:xfrm>
            <a:custGeom>
              <a:avLst/>
              <a:gdLst/>
              <a:ahLst/>
              <a:cxnLst/>
              <a:rect l="l" t="t" r="r" b="b"/>
              <a:pathLst>
                <a:path w="1685163" h="11332337">
                  <a:moveTo>
                    <a:pt x="0" y="11332337"/>
                  </a:moveTo>
                  <a:lnTo>
                    <a:pt x="1685163" y="0"/>
                  </a:lnTo>
                  <a:lnTo>
                    <a:pt x="1685163" y="11332337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B0B0B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538495">
                <a:alpha val="2941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19608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C1DF89">
                <a:alpha val="71373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B42">
                <a:alpha val="69412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92B7C3">
                <a:alpha val="69412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6431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538495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2378443" y="190500"/>
            <a:ext cx="1609985" cy="1545562"/>
          </a:xfrm>
          <a:custGeom>
            <a:avLst/>
            <a:gdLst/>
            <a:ahLst/>
            <a:cxnLst/>
            <a:rect l="l" t="t" r="r" b="b"/>
            <a:pathLst>
              <a:path w="1614488" h="1585912">
                <a:moveTo>
                  <a:pt x="0" y="0"/>
                </a:moveTo>
                <a:lnTo>
                  <a:pt x="1614488" y="0"/>
                </a:lnTo>
                <a:lnTo>
                  <a:pt x="1614488" y="1585912"/>
                </a:lnTo>
                <a:lnTo>
                  <a:pt x="0" y="15859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302141" y="5613563"/>
            <a:ext cx="4360970" cy="3998717"/>
          </a:xfrm>
          <a:custGeom>
            <a:avLst/>
            <a:gdLst/>
            <a:ahLst/>
            <a:cxnLst/>
            <a:rect l="l" t="t" r="r" b="b"/>
            <a:pathLst>
              <a:path w="4360970" h="3998717">
                <a:moveTo>
                  <a:pt x="0" y="0"/>
                </a:moveTo>
                <a:lnTo>
                  <a:pt x="4360971" y="0"/>
                </a:lnTo>
                <a:lnTo>
                  <a:pt x="4360971" y="3998718"/>
                </a:lnTo>
                <a:lnTo>
                  <a:pt x="0" y="39987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467269" y="1486082"/>
            <a:ext cx="9431049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bg-BG" sz="4200" dirty="0" smtClean="0">
                <a:solidFill>
                  <a:srgbClr val="538495"/>
                </a:solidFill>
                <a:latin typeface="SofiaSans" panose="00000500000000000000" pitchFamily="2" charset="0"/>
              </a:rPr>
              <a:t>Мисията на Европейския съюз “100 Климатично Неутрални и Умни Градове до 2030 г."</a:t>
            </a:r>
            <a:endParaRPr lang="bg-BG" sz="4200" dirty="0">
              <a:solidFill>
                <a:srgbClr val="538495"/>
              </a:solidFill>
              <a:latin typeface="SofiaSans" panose="00000500000000000000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371250" y="4367071"/>
            <a:ext cx="8345199" cy="330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7"/>
              </a:lnSpc>
            </a:pPr>
            <a:r>
              <a:rPr lang="bg-BG" sz="2497" b="1" dirty="0" smtClean="0">
                <a:solidFill>
                  <a:srgbClr val="3F3F3F"/>
                </a:solidFill>
                <a:latin typeface="SofiaSans" panose="00000500000000000000" pitchFamily="2" charset="0"/>
              </a:rPr>
              <a:t>Цели на Мисията</a:t>
            </a:r>
            <a:r>
              <a:rPr lang="bg-BG" sz="2497" dirty="0" smtClean="0">
                <a:solidFill>
                  <a:srgbClr val="3F3F3F"/>
                </a:solidFill>
                <a:latin typeface="SofiaSans" panose="00000500000000000000" pitchFamily="2" charset="0"/>
              </a:rPr>
              <a:t>:</a:t>
            </a:r>
          </a:p>
          <a:p>
            <a:pPr algn="l">
              <a:lnSpc>
                <a:spcPts val="2397"/>
              </a:lnSpc>
            </a:pPr>
            <a:endParaRPr lang="bg-BG" sz="2497" dirty="0" smtClean="0">
              <a:solidFill>
                <a:srgbClr val="3F3F3F"/>
              </a:solidFill>
              <a:latin typeface="SofiaSans" panose="00000500000000000000" pitchFamily="2" charset="0"/>
            </a:endParaRPr>
          </a:p>
          <a:p>
            <a:pPr algn="just"/>
            <a:r>
              <a:rPr lang="bg-BG" sz="2497" dirty="0" smtClean="0">
                <a:solidFill>
                  <a:srgbClr val="3F3F3F"/>
                </a:solidFill>
                <a:latin typeface="SofiaSans" panose="00000500000000000000" pitchFamily="2" charset="0"/>
              </a:rPr>
              <a:t>• Да постигне 100 климатично неутрални и умни европейски града до 2030 г.</a:t>
            </a:r>
          </a:p>
          <a:p>
            <a:pPr algn="just"/>
            <a:endParaRPr lang="bg-BG" sz="2497" dirty="0" smtClean="0">
              <a:solidFill>
                <a:srgbClr val="3F3F3F"/>
              </a:solidFill>
              <a:latin typeface="SofiaSans" panose="00000500000000000000" pitchFamily="2" charset="0"/>
            </a:endParaRPr>
          </a:p>
          <a:p>
            <a:pPr algn="just"/>
            <a:r>
              <a:rPr lang="bg-BG" sz="2497" dirty="0" smtClean="0">
                <a:solidFill>
                  <a:srgbClr val="3F3F3F"/>
                </a:solidFill>
                <a:latin typeface="SofiaSans" panose="00000500000000000000" pitchFamily="2" charset="0"/>
              </a:rPr>
              <a:t>• Да гарантира, че тези градове ще действат като експериментални центрове за иновации, които ще амбицират всички европейски градове да последват примера им до 2050 г.</a:t>
            </a:r>
            <a:endParaRPr lang="bg-BG" sz="2497" dirty="0">
              <a:solidFill>
                <a:srgbClr val="3F3F3F"/>
              </a:solidFill>
              <a:latin typeface="SofiaSans" panose="000005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08" y="190500"/>
            <a:ext cx="1292058" cy="1545562"/>
          </a:xfrm>
          <a:prstGeom prst="rect">
            <a:avLst/>
          </a:prstGeom>
        </p:spPr>
      </p:pic>
      <p:grpSp>
        <p:nvGrpSpPr>
          <p:cNvPr id="26" name="Group 36"/>
          <p:cNvGrpSpPr/>
          <p:nvPr/>
        </p:nvGrpSpPr>
        <p:grpSpPr>
          <a:xfrm rot="-10800000">
            <a:off x="0" y="0"/>
            <a:ext cx="1263894" cy="8499231"/>
            <a:chOff x="0" y="0"/>
            <a:chExt cx="1685192" cy="11332308"/>
          </a:xfrm>
        </p:grpSpPr>
        <p:sp>
          <p:nvSpPr>
            <p:cNvPr id="27" name="Freeform 37"/>
            <p:cNvSpPr/>
            <p:nvPr/>
          </p:nvSpPr>
          <p:spPr>
            <a:xfrm>
              <a:off x="0" y="0"/>
              <a:ext cx="1685163" cy="11332337"/>
            </a:xfrm>
            <a:custGeom>
              <a:avLst/>
              <a:gdLst/>
              <a:ahLst/>
              <a:cxnLst/>
              <a:rect l="l" t="t" r="r" b="b"/>
              <a:pathLst>
                <a:path w="1685163" h="11332337">
                  <a:moveTo>
                    <a:pt x="0" y="11332337"/>
                  </a:moveTo>
                  <a:lnTo>
                    <a:pt x="1685163" y="0"/>
                  </a:lnTo>
                  <a:lnTo>
                    <a:pt x="1685163" y="11332337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B0B0B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538495">
                <a:alpha val="2941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19608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C1DF89">
                <a:alpha val="71373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B42">
                <a:alpha val="69412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92B7C3">
                <a:alpha val="69412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6431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538495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  <p:sp>
        <p:nvSpPr>
          <p:cNvPr id="20" name="AutoShape 20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B0B0B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8776573">
            <a:off x="10406481" y="7973539"/>
            <a:ext cx="8608175" cy="0"/>
          </a:xfrm>
          <a:prstGeom prst="line">
            <a:avLst/>
          </a:prstGeom>
          <a:ln w="9525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538495">
                <a:alpha val="2941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19608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C1DF89">
                <a:alpha val="71373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B42">
                <a:alpha val="69412"/>
              </a:srgbClr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92B7C3">
                <a:alpha val="69412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64314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538495">
                <a:alpha val="80000"/>
              </a:srgbClr>
            </a:solidFill>
          </p:spPr>
        </p:sp>
      </p:grpSp>
      <p:grpSp>
        <p:nvGrpSpPr>
          <p:cNvPr id="36" name="Group 36"/>
          <p:cNvGrpSpPr/>
          <p:nvPr/>
        </p:nvGrpSpPr>
        <p:grpSpPr>
          <a:xfrm rot="-10800000">
            <a:off x="0" y="0"/>
            <a:ext cx="1263894" cy="8499231"/>
            <a:chOff x="0" y="0"/>
            <a:chExt cx="1685192" cy="1133230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685163" cy="11332337"/>
            </a:xfrm>
            <a:custGeom>
              <a:avLst/>
              <a:gdLst/>
              <a:ahLst/>
              <a:cxnLst/>
              <a:rect l="l" t="t" r="r" b="b"/>
              <a:pathLst>
                <a:path w="1685163" h="11332337">
                  <a:moveTo>
                    <a:pt x="0" y="11332337"/>
                  </a:moveTo>
                  <a:lnTo>
                    <a:pt x="1685163" y="0"/>
                  </a:lnTo>
                  <a:lnTo>
                    <a:pt x="1685163" y="11332337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7334427" y="2562200"/>
            <a:ext cx="721427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>
                <a:solidFill>
                  <a:srgbClr val="3E636F"/>
                </a:solidFill>
                <a:latin typeface="Arimo"/>
              </a:rPr>
              <a:t>ПЛАТФОРМА ЗА МИСИЯТА НА ЕС</a:t>
            </a:r>
          </a:p>
        </p:txBody>
      </p:sp>
      <p:sp>
        <p:nvSpPr>
          <p:cNvPr id="40" name="Freeform 40" descr="NetZeroCities"/>
          <p:cNvSpPr/>
          <p:nvPr/>
        </p:nvSpPr>
        <p:spPr>
          <a:xfrm>
            <a:off x="1263895" y="2511273"/>
            <a:ext cx="5289305" cy="2060727"/>
          </a:xfrm>
          <a:custGeom>
            <a:avLst/>
            <a:gdLst/>
            <a:ahLst/>
            <a:cxnLst/>
            <a:rect l="l" t="t" r="r" b="b"/>
            <a:pathLst>
              <a:path w="9145681" h="4180274">
                <a:moveTo>
                  <a:pt x="0" y="0"/>
                </a:moveTo>
                <a:lnTo>
                  <a:pt x="9145681" y="0"/>
                </a:lnTo>
                <a:lnTo>
                  <a:pt x="9145681" y="4180274"/>
                </a:lnTo>
                <a:lnTo>
                  <a:pt x="0" y="4180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181"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10941564" y="6541193"/>
            <a:ext cx="2174595" cy="3633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759"/>
              </a:lnSpc>
            </a:pPr>
            <a:endParaRPr lang="en-US" sz="3200" dirty="0">
              <a:solidFill>
                <a:srgbClr val="3E636F"/>
              </a:solidFill>
              <a:latin typeface="Arimo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9" y="419100"/>
            <a:ext cx="1283946" cy="153585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709230" y="5445995"/>
            <a:ext cx="10554079" cy="406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</a:pPr>
            <a:r>
              <a:rPr lang="ru-RU" sz="2400" b="1" dirty="0" smtClean="0">
                <a:solidFill>
                  <a:srgbClr val="3F3F3F"/>
                </a:solidFill>
                <a:latin typeface="SofiaSans" panose="00000500000000000000" pitchFamily="2" charset="0"/>
              </a:rPr>
              <a:t>NetZeroCities</a:t>
            </a:r>
            <a:r>
              <a:rPr lang="ru-RU" sz="24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ru-RU" sz="2400" dirty="0">
                <a:solidFill>
                  <a:srgbClr val="3F3F3F"/>
                </a:solidFill>
                <a:latin typeface="SofiaSans" panose="00000500000000000000" pitchFamily="2" charset="0"/>
              </a:rPr>
              <a:t>подкрепя градовете в реализирането на техните климатични </a:t>
            </a:r>
            <a:r>
              <a:rPr lang="ru-RU" sz="24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амбиции</a:t>
            </a:r>
            <a:r>
              <a:rPr lang="en-US" sz="24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bg-BG" sz="24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и</a:t>
            </a:r>
            <a:r>
              <a:rPr lang="ru-RU" sz="24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ru-RU" sz="2400" dirty="0">
                <a:solidFill>
                  <a:srgbClr val="3F3F3F"/>
                </a:solidFill>
                <a:latin typeface="SofiaSans" panose="00000500000000000000" pitchFamily="2" charset="0"/>
              </a:rPr>
              <a:t>помага на Европа </a:t>
            </a:r>
            <a:r>
              <a:rPr lang="ru-RU" sz="24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за постигне на амбициозната цел да постигне климатична неутралност до 2050 г. </a:t>
            </a:r>
            <a:r>
              <a:rPr lang="ru-RU" sz="2400" dirty="0">
                <a:solidFill>
                  <a:srgbClr val="3F3F3F"/>
                </a:solidFill>
                <a:latin typeface="SofiaSans" panose="00000500000000000000" pitchFamily="2" charset="0"/>
              </a:rPr>
              <a:t>Проектът идва в подкрепа на мисията на ЕС „100 неутрални по отношение на климата и интелигентни града до 2030 г.“ и предоставя на градовете опит от </a:t>
            </a:r>
            <a:r>
              <a:rPr lang="ru-RU" sz="24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европейска и световна величина, както </a:t>
            </a:r>
            <a:r>
              <a:rPr lang="ru-RU" sz="2400" dirty="0">
                <a:solidFill>
                  <a:srgbClr val="3F3F3F"/>
                </a:solidFill>
                <a:latin typeface="SofiaSans" panose="00000500000000000000" pitchFamily="2" charset="0"/>
              </a:rPr>
              <a:t>и услуги, съобразени с техните нужди</a:t>
            </a:r>
            <a:r>
              <a:rPr lang="ru-RU" sz="24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. </a:t>
            </a:r>
          </a:p>
          <a:p>
            <a:pPr algn="just">
              <a:lnSpc>
                <a:spcPts val="3100"/>
              </a:lnSpc>
            </a:pPr>
            <a:r>
              <a:rPr lang="ru-RU" sz="2400" b="1" dirty="0" smtClean="0">
                <a:solidFill>
                  <a:srgbClr val="3F3F3F"/>
                </a:solidFill>
                <a:latin typeface="SofiaSans" panose="00000500000000000000" pitchFamily="2" charset="0"/>
              </a:rPr>
              <a:t>NetZeroCities</a:t>
            </a:r>
            <a:r>
              <a:rPr lang="ru-RU" sz="24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ru-RU" sz="2400" dirty="0">
                <a:solidFill>
                  <a:srgbClr val="3F3F3F"/>
                </a:solidFill>
                <a:latin typeface="SofiaSans" panose="00000500000000000000" pitchFamily="2" charset="0"/>
              </a:rPr>
              <a:t>подпомага </a:t>
            </a:r>
            <a:r>
              <a:rPr lang="ru-RU" sz="24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избраните градове </a:t>
            </a:r>
            <a:r>
              <a:rPr lang="ru-RU" sz="2400" dirty="0">
                <a:solidFill>
                  <a:srgbClr val="3F3F3F"/>
                </a:solidFill>
                <a:latin typeface="SofiaSans" panose="00000500000000000000" pitchFamily="2" charset="0"/>
              </a:rPr>
              <a:t>да преодолеят настоящите структурни, институционални и културни бариери, пред които са изправени, за да постигнат климатична неутралност до 2030 г.</a:t>
            </a:r>
            <a:endParaRPr lang="en-US" sz="2400" dirty="0">
              <a:solidFill>
                <a:srgbClr val="3F3F3F"/>
              </a:solidFill>
              <a:latin typeface="SofiaSans" panose="000005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B0B0B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538495">
                <a:alpha val="2941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19608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C1DF89">
                <a:alpha val="71373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B42">
                <a:alpha val="69412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92B7C3">
                <a:alpha val="69412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6431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538495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011784" y="3613289"/>
            <a:ext cx="11931083" cy="2449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8000" dirty="0">
                <a:solidFill>
                  <a:srgbClr val="92D050"/>
                </a:solidFill>
                <a:latin typeface="SofiaSans" panose="00000500000000000000" pitchFamily="2" charset="0"/>
              </a:rPr>
              <a:t>80% </a:t>
            </a:r>
            <a:r>
              <a:rPr lang="en-US" sz="8000" dirty="0" err="1">
                <a:solidFill>
                  <a:srgbClr val="538495"/>
                </a:solidFill>
                <a:latin typeface="SofiaSans" panose="00000500000000000000" pitchFamily="2" charset="0"/>
              </a:rPr>
              <a:t>намаление</a:t>
            </a:r>
            <a:r>
              <a:rPr lang="en-US" sz="8000" dirty="0">
                <a:solidFill>
                  <a:srgbClr val="538495"/>
                </a:solidFill>
                <a:latin typeface="SofiaSans" panose="00000500000000000000" pitchFamily="2" charset="0"/>
              </a:rPr>
              <a:t> </a:t>
            </a:r>
            <a:r>
              <a:rPr lang="en-US" sz="8000" dirty="0" err="1">
                <a:solidFill>
                  <a:srgbClr val="538495"/>
                </a:solidFill>
                <a:latin typeface="SofiaSans" panose="00000500000000000000" pitchFamily="2" charset="0"/>
              </a:rPr>
              <a:t>на</a:t>
            </a:r>
            <a:r>
              <a:rPr lang="en-US" sz="8000" dirty="0">
                <a:solidFill>
                  <a:srgbClr val="538495"/>
                </a:solidFill>
                <a:latin typeface="SofiaSans" panose="00000500000000000000" pitchFamily="2" charset="0"/>
              </a:rPr>
              <a:t>  </a:t>
            </a:r>
            <a:r>
              <a:rPr lang="en-US" sz="8000" dirty="0" err="1">
                <a:solidFill>
                  <a:srgbClr val="538495"/>
                </a:solidFill>
                <a:latin typeface="SofiaSans" panose="00000500000000000000" pitchFamily="2" charset="0"/>
              </a:rPr>
              <a:t>емисиите</a:t>
            </a:r>
            <a:r>
              <a:rPr lang="en-US" sz="8000" dirty="0">
                <a:solidFill>
                  <a:srgbClr val="538495"/>
                </a:solidFill>
                <a:latin typeface="SofiaSans" panose="00000500000000000000" pitchFamily="2" charset="0"/>
              </a:rPr>
              <a:t> </a:t>
            </a:r>
            <a:r>
              <a:rPr lang="en-US" sz="8000" dirty="0" err="1">
                <a:solidFill>
                  <a:srgbClr val="92D050"/>
                </a:solidFill>
                <a:latin typeface="SofiaSans" panose="00000500000000000000" pitchFamily="2" charset="0"/>
              </a:rPr>
              <a:t>до</a:t>
            </a:r>
            <a:r>
              <a:rPr lang="en-US" sz="8000" dirty="0">
                <a:solidFill>
                  <a:srgbClr val="92D050"/>
                </a:solidFill>
                <a:latin typeface="SofiaSans" panose="00000500000000000000" pitchFamily="2" charset="0"/>
              </a:rPr>
              <a:t> 2030 г.</a:t>
            </a:r>
          </a:p>
        </p:txBody>
      </p:sp>
      <p:sp>
        <p:nvSpPr>
          <p:cNvPr id="21" name="Freeform 21"/>
          <p:cNvSpPr/>
          <p:nvPr/>
        </p:nvSpPr>
        <p:spPr>
          <a:xfrm>
            <a:off x="12680177" y="243284"/>
            <a:ext cx="1316250" cy="1269022"/>
          </a:xfrm>
          <a:custGeom>
            <a:avLst/>
            <a:gdLst/>
            <a:ahLst/>
            <a:cxnLst/>
            <a:rect l="l" t="t" r="r" b="b"/>
            <a:pathLst>
              <a:path w="1614488" h="1585912">
                <a:moveTo>
                  <a:pt x="0" y="0"/>
                </a:moveTo>
                <a:lnTo>
                  <a:pt x="1614488" y="0"/>
                </a:lnTo>
                <a:lnTo>
                  <a:pt x="1614488" y="1585912"/>
                </a:lnTo>
                <a:lnTo>
                  <a:pt x="0" y="15859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72575" y="1993932"/>
            <a:ext cx="12742317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3F3F3F"/>
                </a:solidFill>
                <a:latin typeface="SofiaSans" panose="00000500000000000000" pitchFamily="2" charset="0"/>
              </a:rPr>
              <a:t>Градските</a:t>
            </a:r>
            <a:r>
              <a:rPr lang="en-US" sz="36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3600" dirty="0" err="1" smtClean="0">
                <a:solidFill>
                  <a:srgbClr val="3F3F3F"/>
                </a:solidFill>
                <a:latin typeface="SofiaSans" panose="00000500000000000000" pitchFamily="2" charset="0"/>
              </a:rPr>
              <a:t>общности</a:t>
            </a:r>
            <a:r>
              <a:rPr lang="en-US" sz="36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bg-BG" sz="36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- </a:t>
            </a:r>
            <a:r>
              <a:rPr lang="en-US" sz="3600" dirty="0" err="1" smtClean="0">
                <a:solidFill>
                  <a:srgbClr val="3F3F3F"/>
                </a:solidFill>
                <a:latin typeface="SofiaSans" panose="00000500000000000000" pitchFamily="2" charset="0"/>
              </a:rPr>
              <a:t>основен</a:t>
            </a:r>
            <a:r>
              <a:rPr lang="en-US" sz="36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3600" dirty="0" err="1">
                <a:solidFill>
                  <a:srgbClr val="3F3F3F"/>
                </a:solidFill>
                <a:latin typeface="SofiaSans" panose="00000500000000000000" pitchFamily="2" charset="0"/>
              </a:rPr>
              <a:t>двигател</a:t>
            </a:r>
            <a:r>
              <a:rPr lang="en-US" sz="36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3600" dirty="0" err="1">
                <a:solidFill>
                  <a:srgbClr val="3F3F3F"/>
                </a:solidFill>
                <a:latin typeface="SofiaSans" panose="00000500000000000000" pitchFamily="2" charset="0"/>
              </a:rPr>
              <a:t>на</a:t>
            </a:r>
            <a:r>
              <a:rPr lang="en-US" sz="36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3600" dirty="0" err="1">
                <a:solidFill>
                  <a:srgbClr val="3F3F3F"/>
                </a:solidFill>
                <a:latin typeface="SofiaSans" panose="00000500000000000000" pitchFamily="2" charset="0"/>
              </a:rPr>
              <a:t>промените</a:t>
            </a:r>
            <a:r>
              <a:rPr lang="en-US" sz="36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3600" dirty="0" err="1">
                <a:solidFill>
                  <a:srgbClr val="3F3F3F"/>
                </a:solidFill>
                <a:latin typeface="SofiaSans" panose="00000500000000000000" pitchFamily="2" charset="0"/>
              </a:rPr>
              <a:t>към</a:t>
            </a:r>
            <a:r>
              <a:rPr lang="en-US" sz="36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3600" dirty="0" err="1">
                <a:solidFill>
                  <a:srgbClr val="3F3F3F"/>
                </a:solidFill>
                <a:latin typeface="SofiaSans" panose="00000500000000000000" pitchFamily="2" charset="0"/>
              </a:rPr>
              <a:t>по-чисто</a:t>
            </a:r>
            <a:r>
              <a:rPr lang="en-US" sz="3600" dirty="0">
                <a:solidFill>
                  <a:srgbClr val="3F3F3F"/>
                </a:solidFill>
                <a:latin typeface="SofiaSans" panose="00000500000000000000" pitchFamily="2" charset="0"/>
              </a:rPr>
              <a:t> и </a:t>
            </a:r>
            <a:r>
              <a:rPr lang="en-US" sz="3600" dirty="0" err="1">
                <a:solidFill>
                  <a:srgbClr val="3F3F3F"/>
                </a:solidFill>
                <a:latin typeface="SofiaSans" panose="00000500000000000000" pitchFamily="2" charset="0"/>
              </a:rPr>
              <a:t>устойчиво</a:t>
            </a:r>
            <a:r>
              <a:rPr lang="en-US" sz="36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3600" dirty="0" err="1">
                <a:solidFill>
                  <a:srgbClr val="3F3F3F"/>
                </a:solidFill>
                <a:latin typeface="SofiaSans" panose="00000500000000000000" pitchFamily="2" charset="0"/>
              </a:rPr>
              <a:t>бъдеще</a:t>
            </a:r>
            <a:r>
              <a:rPr lang="en-US" sz="3600" dirty="0">
                <a:solidFill>
                  <a:srgbClr val="3F3F3F"/>
                </a:solidFill>
                <a:latin typeface="SofiaSans" panose="00000500000000000000" pitchFamily="2" charset="0"/>
              </a:rPr>
              <a:t>. </a:t>
            </a:r>
            <a:endParaRPr lang="bg-BG" sz="3600" dirty="0" smtClean="0">
              <a:solidFill>
                <a:srgbClr val="3F3F3F"/>
              </a:solidFill>
              <a:latin typeface="SofiaSans" panose="00000500000000000000" pitchFamily="2" charset="0"/>
            </a:endParaRPr>
          </a:p>
          <a:p>
            <a:pPr algn="just"/>
            <a:r>
              <a:rPr lang="bg-BG" sz="36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Основна стратегическа цел на мисията - постигне на:</a:t>
            </a:r>
            <a:endParaRPr lang="en-US" sz="3600" dirty="0">
              <a:solidFill>
                <a:srgbClr val="3F3F3F"/>
              </a:solidFill>
              <a:latin typeface="SofiaSans" panose="00000500000000000000" pitchFamily="2" charset="0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6350" y="8714695"/>
            <a:ext cx="9258300" cy="23455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53" y="247884"/>
            <a:ext cx="1057031" cy="1264422"/>
          </a:xfrm>
          <a:prstGeom prst="rect">
            <a:avLst/>
          </a:prstGeom>
        </p:spPr>
      </p:pic>
      <p:sp>
        <p:nvSpPr>
          <p:cNvPr id="25" name="TextBox 22"/>
          <p:cNvSpPr txBox="1"/>
          <p:nvPr/>
        </p:nvSpPr>
        <p:spPr>
          <a:xfrm>
            <a:off x="1031617" y="6211882"/>
            <a:ext cx="12742317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bg-BG" sz="36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Чрез прилагане на адекватни мерки в следните основни сектори:</a:t>
            </a:r>
            <a:endParaRPr lang="en-US" sz="3600" dirty="0">
              <a:solidFill>
                <a:srgbClr val="3F3F3F"/>
              </a:solidFill>
              <a:latin typeface="SofiaSans" panose="000005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3366" y="7276684"/>
            <a:ext cx="9144000" cy="21441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01516" lvl="1" indent="-457200">
              <a:lnSpc>
                <a:spcPts val="3240"/>
              </a:lnSpc>
              <a:buFont typeface="Wingdings" panose="05000000000000000000" pitchFamily="2" charset="2"/>
              <a:buChar char="q"/>
            </a:pPr>
            <a:r>
              <a:rPr lang="en-US" sz="2700" dirty="0" err="1" smtClean="0">
                <a:solidFill>
                  <a:srgbClr val="3F3F3F"/>
                </a:solidFill>
                <a:latin typeface="SofiaSans" panose="00000500000000000000" pitchFamily="2" charset="0"/>
              </a:rPr>
              <a:t>Сграден</a:t>
            </a:r>
            <a:r>
              <a:rPr lang="en-US" sz="27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 smtClean="0">
                <a:solidFill>
                  <a:srgbClr val="3F3F3F"/>
                </a:solidFill>
                <a:latin typeface="SofiaSans" panose="00000500000000000000" pitchFamily="2" charset="0"/>
              </a:rPr>
              <a:t>фонд</a:t>
            </a:r>
            <a:r>
              <a:rPr lang="en-US" sz="27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;</a:t>
            </a:r>
            <a:endParaRPr lang="bg-BG" sz="2700" dirty="0" smtClean="0">
              <a:solidFill>
                <a:srgbClr val="3F3F3F"/>
              </a:solidFill>
              <a:latin typeface="SofiaSans" panose="00000500000000000000" pitchFamily="2" charset="0"/>
            </a:endParaRPr>
          </a:p>
          <a:p>
            <a:pPr marL="701516" lvl="1" indent="-457200">
              <a:lnSpc>
                <a:spcPts val="3240"/>
              </a:lnSpc>
              <a:buFont typeface="Wingdings" panose="05000000000000000000" pitchFamily="2" charset="2"/>
              <a:buChar char="q"/>
            </a:pPr>
            <a:r>
              <a:rPr lang="en-US" sz="2700" dirty="0" err="1" smtClean="0">
                <a:solidFill>
                  <a:srgbClr val="3F3F3F"/>
                </a:solidFill>
                <a:latin typeface="SofiaSans" panose="00000500000000000000" pitchFamily="2" charset="0"/>
              </a:rPr>
              <a:t>Транспорт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;</a:t>
            </a:r>
          </a:p>
          <a:p>
            <a:pPr marL="701516" lvl="1" indent="-457200">
              <a:lnSpc>
                <a:spcPts val="3240"/>
              </a:lnSpc>
              <a:buFont typeface="Wingdings" panose="05000000000000000000" pitchFamily="2" charset="2"/>
              <a:buChar char="q"/>
            </a:pPr>
            <a:r>
              <a:rPr lang="en-US" sz="2700" dirty="0" err="1" smtClean="0">
                <a:solidFill>
                  <a:srgbClr val="3F3F3F"/>
                </a:solidFill>
                <a:latin typeface="SofiaSans" panose="00000500000000000000" pitchFamily="2" charset="0"/>
              </a:rPr>
              <a:t>Отпадъци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;</a:t>
            </a:r>
          </a:p>
          <a:p>
            <a:pPr marL="701516" lvl="1" indent="-457200">
              <a:lnSpc>
                <a:spcPts val="3240"/>
              </a:lnSpc>
              <a:buFont typeface="Wingdings" panose="05000000000000000000" pitchFamily="2" charset="2"/>
              <a:buChar char="q"/>
            </a:pPr>
            <a:r>
              <a:rPr lang="en-US" sz="2700" dirty="0" err="1" smtClean="0">
                <a:solidFill>
                  <a:srgbClr val="3F3F3F"/>
                </a:solidFill>
                <a:latin typeface="SofiaSans" panose="00000500000000000000" pitchFamily="2" charset="0"/>
              </a:rPr>
              <a:t>Промишленост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; </a:t>
            </a:r>
          </a:p>
          <a:p>
            <a:pPr marL="701516" lvl="1" indent="-457200">
              <a:lnSpc>
                <a:spcPts val="3240"/>
              </a:lnSpc>
              <a:buFont typeface="Wingdings" panose="05000000000000000000" pitchFamily="2" charset="2"/>
              <a:buChar char="q"/>
            </a:pPr>
            <a:r>
              <a:rPr lang="bg-BG" sz="2700" dirty="0" err="1" smtClean="0">
                <a:solidFill>
                  <a:srgbClr val="3F3F3F"/>
                </a:solidFill>
                <a:latin typeface="SofiaSans" panose="00000500000000000000" pitchFamily="2" charset="0"/>
              </a:rPr>
              <a:t>Земеползване</a:t>
            </a:r>
            <a:r>
              <a:rPr lang="bg-BG" sz="27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 и озеленяване</a:t>
            </a:r>
            <a:endParaRPr lang="en-US" dirty="0">
              <a:latin typeface="SofiaSans" panose="00000500000000000000" pitchFamily="2" charset="0"/>
            </a:endParaRPr>
          </a:p>
        </p:txBody>
      </p:sp>
      <p:sp>
        <p:nvSpPr>
          <p:cNvPr id="27" name="Freeform 23"/>
          <p:cNvSpPr/>
          <p:nvPr/>
        </p:nvSpPr>
        <p:spPr>
          <a:xfrm>
            <a:off x="4982759" y="6985109"/>
            <a:ext cx="2956756" cy="2307614"/>
          </a:xfrm>
          <a:custGeom>
            <a:avLst/>
            <a:gdLst/>
            <a:ahLst/>
            <a:cxnLst/>
            <a:rect l="l" t="t" r="r" b="b"/>
            <a:pathLst>
              <a:path w="4659112" h="3998365">
                <a:moveTo>
                  <a:pt x="0" y="0"/>
                </a:moveTo>
                <a:lnTo>
                  <a:pt x="4659112" y="0"/>
                </a:lnTo>
                <a:lnTo>
                  <a:pt x="4659112" y="3998366"/>
                </a:lnTo>
                <a:lnTo>
                  <a:pt x="0" y="3998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36"/>
          <p:cNvGrpSpPr/>
          <p:nvPr/>
        </p:nvGrpSpPr>
        <p:grpSpPr>
          <a:xfrm rot="-10800000">
            <a:off x="0" y="0"/>
            <a:ext cx="1263894" cy="8499231"/>
            <a:chOff x="0" y="0"/>
            <a:chExt cx="1685192" cy="11332308"/>
          </a:xfrm>
        </p:grpSpPr>
        <p:sp>
          <p:nvSpPr>
            <p:cNvPr id="29" name="Freeform 37"/>
            <p:cNvSpPr/>
            <p:nvPr/>
          </p:nvSpPr>
          <p:spPr>
            <a:xfrm>
              <a:off x="0" y="0"/>
              <a:ext cx="1685163" cy="11332337"/>
            </a:xfrm>
            <a:custGeom>
              <a:avLst/>
              <a:gdLst/>
              <a:ahLst/>
              <a:cxnLst/>
              <a:rect l="l" t="t" r="r" b="b"/>
              <a:pathLst>
                <a:path w="1685163" h="11332337">
                  <a:moveTo>
                    <a:pt x="0" y="11332337"/>
                  </a:moveTo>
                  <a:lnTo>
                    <a:pt x="1685163" y="0"/>
                  </a:lnTo>
                  <a:lnTo>
                    <a:pt x="1685163" y="11332337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B0B0B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538495">
                <a:alpha val="2941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19608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C1DF89">
                <a:alpha val="71373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B42">
                <a:alpha val="69412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92B7C3">
                <a:alpha val="69412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6431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538495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779055" y="1984267"/>
            <a:ext cx="12265578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dirty="0" smtClean="0">
                <a:solidFill>
                  <a:srgbClr val="538495"/>
                </a:solidFill>
                <a:latin typeface="SofiaSans" panose="00000500000000000000" pitchFamily="2" charset="0"/>
              </a:rPr>
              <a:t>ДОГОВОР</a:t>
            </a:r>
            <a:r>
              <a:rPr lang="bg-BG" sz="4800" dirty="0" smtClean="0">
                <a:solidFill>
                  <a:srgbClr val="538495"/>
                </a:solidFill>
                <a:latin typeface="SofiaSans" panose="00000500000000000000" pitchFamily="2" charset="0"/>
              </a:rPr>
              <a:t> ЗА КЛИМАТИЧНО НЕУТРАЛЕН ГРАД</a:t>
            </a:r>
            <a:endParaRPr lang="en-US" sz="4800" dirty="0">
              <a:solidFill>
                <a:srgbClr val="538495"/>
              </a:solidFill>
              <a:latin typeface="SofiaSans" panose="00000500000000000000" pitchFamily="2" charset="0"/>
            </a:endParaRP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538495"/>
                </a:solidFill>
                <a:latin typeface="SofiaSans" panose="00000500000000000000" pitchFamily="2" charset="0"/>
              </a:rPr>
              <a:t>ЕДИН ДОКУМЕНТ В ТРИ ЧАСТИ</a:t>
            </a:r>
          </a:p>
        </p:txBody>
      </p:sp>
      <p:sp>
        <p:nvSpPr>
          <p:cNvPr id="22" name="Freeform 22"/>
          <p:cNvSpPr/>
          <p:nvPr/>
        </p:nvSpPr>
        <p:spPr>
          <a:xfrm>
            <a:off x="12737912" y="266700"/>
            <a:ext cx="1275102" cy="1235005"/>
          </a:xfrm>
          <a:custGeom>
            <a:avLst/>
            <a:gdLst/>
            <a:ahLst/>
            <a:cxnLst/>
            <a:rect l="l" t="t" r="r" b="b"/>
            <a:pathLst>
              <a:path w="1614487" h="1585912">
                <a:moveTo>
                  <a:pt x="0" y="0"/>
                </a:moveTo>
                <a:lnTo>
                  <a:pt x="1614487" y="0"/>
                </a:lnTo>
                <a:lnTo>
                  <a:pt x="1614487" y="1585912"/>
                </a:lnTo>
                <a:lnTo>
                  <a:pt x="0" y="15859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3013037" y="3451003"/>
            <a:ext cx="5088923" cy="23083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271462" lvl="1" indent="-135731" algn="l">
              <a:lnSpc>
                <a:spcPts val="1800"/>
              </a:lnSpc>
            </a:pPr>
            <a:endParaRPr lang="en-US" sz="1500" dirty="0">
              <a:solidFill>
                <a:srgbClr val="3F3F3F"/>
              </a:solidFill>
              <a:latin typeface="Trebuchet M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257800" y="4229100"/>
            <a:ext cx="4484331" cy="51296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marL="515207" lvl="1" indent="-257604" algn="l">
              <a:lnSpc>
                <a:spcPts val="1641"/>
              </a:lnSpc>
              <a:buFont typeface="Arial"/>
              <a:buChar char="•"/>
            </a:pPr>
            <a:endParaRPr lang="bg-BG" dirty="0" smtClean="0">
              <a:solidFill>
                <a:srgbClr val="3F3F3F"/>
              </a:solidFill>
              <a:latin typeface="Trebuchet MS Bold"/>
            </a:endParaRPr>
          </a:p>
          <a:p>
            <a:pPr marL="386405" lvl="1" indent="-193203" algn="l">
              <a:lnSpc>
                <a:spcPts val="1231"/>
              </a:lnSpc>
            </a:pPr>
            <a:endParaRPr lang="en-US" sz="1709" dirty="0">
              <a:solidFill>
                <a:srgbClr val="3F3F3F"/>
              </a:solidFill>
              <a:latin typeface="Trebuchet MS Bold"/>
            </a:endParaRPr>
          </a:p>
          <a:p>
            <a:pPr marL="386405" lvl="1" indent="-193203" algn="l">
              <a:lnSpc>
                <a:spcPts val="1231"/>
              </a:lnSpc>
            </a:pPr>
            <a:r>
              <a:rPr lang="bg-BG" sz="1600" dirty="0" smtClean="0">
                <a:solidFill>
                  <a:srgbClr val="3F3F3F"/>
                </a:solidFill>
                <a:latin typeface="Trebuchet MS"/>
              </a:rPr>
              <a:t>   </a:t>
            </a:r>
            <a:endParaRPr lang="en-US" sz="1282" dirty="0">
              <a:solidFill>
                <a:srgbClr val="3F3F3F"/>
              </a:solidFill>
              <a:latin typeface="Trebuchet M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9" y="266700"/>
            <a:ext cx="1057031" cy="1264422"/>
          </a:xfrm>
          <a:prstGeom prst="rect">
            <a:avLst/>
          </a:prstGeom>
        </p:spPr>
      </p:pic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4192355934"/>
              </p:ext>
            </p:extLst>
          </p:nvPr>
        </p:nvGraphicFramePr>
        <p:xfrm>
          <a:off x="1560322" y="3286052"/>
          <a:ext cx="12339905" cy="583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7" name="Group 36"/>
          <p:cNvGrpSpPr/>
          <p:nvPr/>
        </p:nvGrpSpPr>
        <p:grpSpPr>
          <a:xfrm rot="-10800000">
            <a:off x="0" y="0"/>
            <a:ext cx="1263894" cy="8499231"/>
            <a:chOff x="0" y="0"/>
            <a:chExt cx="1685192" cy="11332308"/>
          </a:xfrm>
        </p:grpSpPr>
        <p:sp>
          <p:nvSpPr>
            <p:cNvPr id="28" name="Freeform 37"/>
            <p:cNvSpPr/>
            <p:nvPr/>
          </p:nvSpPr>
          <p:spPr>
            <a:xfrm>
              <a:off x="0" y="0"/>
              <a:ext cx="1685163" cy="11332337"/>
            </a:xfrm>
            <a:custGeom>
              <a:avLst/>
              <a:gdLst/>
              <a:ahLst/>
              <a:cxnLst/>
              <a:rect l="l" t="t" r="r" b="b"/>
              <a:pathLst>
                <a:path w="1685163" h="11332337">
                  <a:moveTo>
                    <a:pt x="0" y="11332337"/>
                  </a:moveTo>
                  <a:lnTo>
                    <a:pt x="1685163" y="0"/>
                  </a:lnTo>
                  <a:lnTo>
                    <a:pt x="1685163" y="11332337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  <p:sp>
        <p:nvSpPr>
          <p:cNvPr id="21" name="TextBox 20"/>
          <p:cNvSpPr txBox="1"/>
          <p:nvPr/>
        </p:nvSpPr>
        <p:spPr>
          <a:xfrm>
            <a:off x="1779055" y="9334500"/>
            <a:ext cx="614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latin typeface="SofiaSans" panose="00000500000000000000" pitchFamily="2" charset="0"/>
                <a:hlinkClick r:id="rId10"/>
              </a:rPr>
              <a:t>Контролен списък (</a:t>
            </a:r>
            <a:r>
              <a:rPr lang="en-US" sz="2800" dirty="0" smtClean="0">
                <a:latin typeface="SofiaSans" panose="00000500000000000000" pitchFamily="2" charset="0"/>
                <a:hlinkClick r:id="rId10"/>
              </a:rPr>
              <a:t>Check List</a:t>
            </a:r>
            <a:r>
              <a:rPr lang="bg-BG" sz="2800" dirty="0" smtClean="0">
                <a:latin typeface="SofiaSans" panose="00000500000000000000" pitchFamily="2" charset="0"/>
                <a:hlinkClick r:id="rId10"/>
              </a:rPr>
              <a:t>)</a:t>
            </a:r>
            <a:endParaRPr lang="en-US" sz="2800" dirty="0">
              <a:latin typeface="SofiaSans" panose="00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B0B0B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538495">
                <a:alpha val="2941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19608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C1DF89">
                <a:alpha val="71373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B42">
                <a:alpha val="69412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92B7C3">
                <a:alpha val="69412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6431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538495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998219" y="1233385"/>
            <a:ext cx="1271235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1"/>
              </a:lnSpc>
            </a:pPr>
            <a:r>
              <a:rPr lang="en-US" sz="4859" dirty="0" err="1" smtClean="0">
                <a:solidFill>
                  <a:srgbClr val="538495"/>
                </a:solidFill>
                <a:latin typeface="SofiaSans" panose="00000500000000000000" pitchFamily="2" charset="0"/>
              </a:rPr>
              <a:t>Карта</a:t>
            </a:r>
            <a:r>
              <a:rPr lang="en-US" sz="4859" dirty="0" smtClean="0">
                <a:solidFill>
                  <a:srgbClr val="538495"/>
                </a:solidFill>
                <a:latin typeface="SofiaSans" panose="00000500000000000000" pitchFamily="2" charset="0"/>
              </a:rPr>
              <a:t> </a:t>
            </a:r>
            <a:r>
              <a:rPr lang="bg-BG" sz="4859" dirty="0" smtClean="0">
                <a:solidFill>
                  <a:srgbClr val="538495"/>
                </a:solidFill>
                <a:latin typeface="SofiaSans" panose="00000500000000000000" pitchFamily="2" charset="0"/>
              </a:rPr>
              <a:t>на климатичната трансформация</a:t>
            </a:r>
            <a:r>
              <a:rPr lang="en-US" sz="4859" dirty="0" smtClean="0">
                <a:solidFill>
                  <a:srgbClr val="538495"/>
                </a:solidFill>
                <a:latin typeface="SofiaSans" panose="00000500000000000000" pitchFamily="2" charset="0"/>
              </a:rPr>
              <a:t> </a:t>
            </a:r>
            <a:endParaRPr lang="en-US" sz="4859" dirty="0">
              <a:solidFill>
                <a:srgbClr val="538495"/>
              </a:solidFill>
              <a:latin typeface="SofiaSans" panose="00000500000000000000" pitchFamily="2" charset="0"/>
            </a:endParaRPr>
          </a:p>
          <a:p>
            <a:pPr algn="l">
              <a:lnSpc>
                <a:spcPts val="3240"/>
              </a:lnSpc>
            </a:pPr>
            <a:r>
              <a:rPr lang="en-US" sz="2700" dirty="0" err="1">
                <a:solidFill>
                  <a:srgbClr val="538495"/>
                </a:solidFill>
                <a:latin typeface="SofiaSans" panose="00000500000000000000" pitchFamily="2" charset="0"/>
              </a:rPr>
              <a:t>Едно</a:t>
            </a:r>
            <a:r>
              <a:rPr lang="en-US" sz="2700" dirty="0">
                <a:solidFill>
                  <a:srgbClr val="538495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538495"/>
                </a:solidFill>
                <a:latin typeface="SofiaSans" panose="00000500000000000000" pitchFamily="2" charset="0"/>
              </a:rPr>
              <a:t>продължително</a:t>
            </a:r>
            <a:r>
              <a:rPr lang="en-US" sz="2700" dirty="0">
                <a:solidFill>
                  <a:srgbClr val="538495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538495"/>
                </a:solidFill>
                <a:latin typeface="SofiaSans" panose="00000500000000000000" pitchFamily="2" charset="0"/>
              </a:rPr>
              <a:t>пътуване</a:t>
            </a:r>
            <a:r>
              <a:rPr lang="en-US" sz="2700" dirty="0">
                <a:solidFill>
                  <a:srgbClr val="538495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538495"/>
                </a:solidFill>
                <a:latin typeface="SofiaSans" panose="00000500000000000000" pitchFamily="2" charset="0"/>
              </a:rPr>
              <a:t>към</a:t>
            </a:r>
            <a:r>
              <a:rPr lang="en-US" sz="2700" dirty="0">
                <a:solidFill>
                  <a:srgbClr val="538495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538495"/>
                </a:solidFill>
                <a:latin typeface="SofiaSans" panose="00000500000000000000" pitchFamily="2" charset="0"/>
              </a:rPr>
              <a:t>климатична</a:t>
            </a:r>
            <a:r>
              <a:rPr lang="en-US" sz="2700" dirty="0">
                <a:solidFill>
                  <a:srgbClr val="538495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538495"/>
                </a:solidFill>
                <a:latin typeface="SofiaSans" panose="00000500000000000000" pitchFamily="2" charset="0"/>
              </a:rPr>
              <a:t>неутралност</a:t>
            </a:r>
            <a:endParaRPr lang="en-US" sz="2700" dirty="0">
              <a:solidFill>
                <a:srgbClr val="538495"/>
              </a:solidFill>
              <a:latin typeface="SofiaSans" panose="00000500000000000000" pitchFamily="2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94427" y="2496099"/>
            <a:ext cx="1350632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Пътуването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към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климатична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неутралност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ще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бъде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итеративен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процес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,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работещ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на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различни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нива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едновременно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.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То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ще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се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фокусира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върху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изграждането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на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7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основни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елемента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за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трансформацията</a:t>
            </a:r>
            <a:r>
              <a:rPr lang="en-US" sz="27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:</a:t>
            </a:r>
            <a:endParaRPr lang="en-US" sz="2700" dirty="0">
              <a:solidFill>
                <a:srgbClr val="3F3F3F"/>
              </a:solidFill>
              <a:latin typeface="SofiaSans" panose="00000500000000000000" pitchFamily="2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2704665" y="67216"/>
            <a:ext cx="1277619" cy="1210448"/>
          </a:xfrm>
          <a:custGeom>
            <a:avLst/>
            <a:gdLst/>
            <a:ahLst/>
            <a:cxnLst/>
            <a:rect l="l" t="t" r="r" b="b"/>
            <a:pathLst>
              <a:path w="1614488" h="1585912">
                <a:moveTo>
                  <a:pt x="0" y="0"/>
                </a:moveTo>
                <a:lnTo>
                  <a:pt x="1614488" y="0"/>
                </a:lnTo>
                <a:lnTo>
                  <a:pt x="1614488" y="1585912"/>
                </a:lnTo>
                <a:lnTo>
                  <a:pt x="0" y="15859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66327" y="3947337"/>
            <a:ext cx="5482238" cy="5105400"/>
          </a:xfrm>
          <a:custGeom>
            <a:avLst/>
            <a:gdLst/>
            <a:ahLst/>
            <a:cxnLst/>
            <a:rect l="l" t="t" r="r" b="b"/>
            <a:pathLst>
              <a:path w="4526918" h="4376318">
                <a:moveTo>
                  <a:pt x="0" y="0"/>
                </a:moveTo>
                <a:lnTo>
                  <a:pt x="4526918" y="0"/>
                </a:lnTo>
                <a:lnTo>
                  <a:pt x="4526918" y="4376317"/>
                </a:lnTo>
                <a:lnTo>
                  <a:pt x="0" y="43763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9" b="-679"/>
            </a:stretch>
          </a:blipFill>
        </p:spPr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9" y="77025"/>
            <a:ext cx="1057031" cy="1264422"/>
          </a:xfrm>
          <a:prstGeom prst="rect">
            <a:avLst/>
          </a:prstGeom>
        </p:spPr>
      </p:pic>
      <p:sp>
        <p:nvSpPr>
          <p:cNvPr id="25" name="TextBox 21"/>
          <p:cNvSpPr txBox="1"/>
          <p:nvPr/>
        </p:nvSpPr>
        <p:spPr>
          <a:xfrm>
            <a:off x="6576759" y="4057940"/>
            <a:ext cx="7993175" cy="4642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5177" lvl="1" algn="l">
              <a:lnSpc>
                <a:spcPts val="3240"/>
              </a:lnSpc>
              <a:spcBef>
                <a:spcPts val="600"/>
              </a:spcBef>
            </a:pPr>
            <a:r>
              <a:rPr lang="en-US" sz="27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• </a:t>
            </a:r>
            <a:r>
              <a:rPr lang="en-US" sz="2700" dirty="0" err="1" smtClean="0">
                <a:solidFill>
                  <a:srgbClr val="3F3F3F"/>
                </a:solidFill>
                <a:latin typeface="SofiaSans" panose="00000500000000000000" pitchFamily="2" charset="0"/>
              </a:rPr>
              <a:t>Силeн</a:t>
            </a:r>
            <a:r>
              <a:rPr lang="en-US" sz="27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 smtClean="0">
                <a:solidFill>
                  <a:srgbClr val="3F3F3F"/>
                </a:solidFill>
                <a:latin typeface="SofiaSans" panose="00000500000000000000" pitchFamily="2" charset="0"/>
              </a:rPr>
              <a:t>мандат</a:t>
            </a:r>
            <a:endParaRPr lang="en-US" sz="2700" dirty="0">
              <a:solidFill>
                <a:srgbClr val="3F3F3F"/>
              </a:solidFill>
              <a:latin typeface="SofiaSans" panose="00000500000000000000" pitchFamily="2" charset="0"/>
            </a:endParaRPr>
          </a:p>
          <a:p>
            <a:pPr marL="275177" lvl="1" algn="l">
              <a:lnSpc>
                <a:spcPts val="3240"/>
              </a:lnSpc>
              <a:spcBef>
                <a:spcPts val="600"/>
              </a:spcBef>
            </a:pP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•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Добро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разбиране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на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системата</a:t>
            </a:r>
            <a:endParaRPr lang="en-US" sz="2700" dirty="0">
              <a:solidFill>
                <a:srgbClr val="3F3F3F"/>
              </a:solidFill>
              <a:latin typeface="SofiaSans" panose="00000500000000000000" pitchFamily="2" charset="0"/>
            </a:endParaRPr>
          </a:p>
          <a:p>
            <a:pPr marL="275177" lvl="1" algn="l">
              <a:lnSpc>
                <a:spcPts val="3240"/>
              </a:lnSpc>
              <a:spcBef>
                <a:spcPts val="600"/>
              </a:spcBef>
            </a:pP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•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Силна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местна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екосистема</a:t>
            </a:r>
            <a:endParaRPr lang="en-US" sz="2700" dirty="0">
              <a:solidFill>
                <a:srgbClr val="3F3F3F"/>
              </a:solidFill>
              <a:latin typeface="SofiaSans" panose="00000500000000000000" pitchFamily="2" charset="0"/>
            </a:endParaRPr>
          </a:p>
          <a:p>
            <a:pPr marL="275177" lvl="1" algn="l">
              <a:lnSpc>
                <a:spcPts val="3240"/>
              </a:lnSpc>
              <a:spcBef>
                <a:spcPts val="600"/>
              </a:spcBef>
            </a:pP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• </a:t>
            </a:r>
            <a:r>
              <a:rPr lang="en-US" sz="2700" dirty="0" err="1" smtClean="0">
                <a:solidFill>
                  <a:srgbClr val="3F3F3F"/>
                </a:solidFill>
                <a:latin typeface="SofiaSans" panose="00000500000000000000" pitchFamily="2" charset="0"/>
              </a:rPr>
              <a:t>Единно</a:t>
            </a:r>
            <a:r>
              <a:rPr lang="en-US" sz="27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портфолио</a:t>
            </a:r>
            <a:endParaRPr lang="en-US" sz="2700" dirty="0">
              <a:solidFill>
                <a:srgbClr val="3F3F3F"/>
              </a:solidFill>
              <a:latin typeface="SofiaSans" panose="00000500000000000000" pitchFamily="2" charset="0"/>
            </a:endParaRPr>
          </a:p>
          <a:p>
            <a:pPr marL="275177" lvl="1" algn="l">
              <a:lnSpc>
                <a:spcPts val="3240"/>
              </a:lnSpc>
              <a:spcBef>
                <a:spcPts val="600"/>
              </a:spcBef>
            </a:pP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•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Трансформационни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действия</a:t>
            </a:r>
            <a:endParaRPr lang="en-US" sz="2700" dirty="0">
              <a:solidFill>
                <a:srgbClr val="3F3F3F"/>
              </a:solidFill>
              <a:latin typeface="SofiaSans" panose="00000500000000000000" pitchFamily="2" charset="0"/>
            </a:endParaRPr>
          </a:p>
          <a:p>
            <a:pPr marL="275177" lvl="1" algn="l">
              <a:lnSpc>
                <a:spcPts val="3240"/>
              </a:lnSpc>
              <a:spcBef>
                <a:spcPts val="600"/>
              </a:spcBef>
            </a:pP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•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Учене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и </a:t>
            </a:r>
            <a:r>
              <a:rPr lang="bg-BG" sz="27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прилагане</a:t>
            </a:r>
            <a:endParaRPr lang="en-US" sz="2700" dirty="0">
              <a:solidFill>
                <a:srgbClr val="3F3F3F"/>
              </a:solidFill>
              <a:latin typeface="SofiaSans" panose="00000500000000000000" pitchFamily="2" charset="0"/>
            </a:endParaRPr>
          </a:p>
          <a:p>
            <a:pPr marL="275177" lvl="1" algn="l">
              <a:lnSpc>
                <a:spcPts val="3240"/>
              </a:lnSpc>
              <a:spcBef>
                <a:spcPts val="600"/>
              </a:spcBef>
            </a:pP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•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Стандартизиране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на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практики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за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климатична</a:t>
            </a:r>
            <a:r>
              <a:rPr lang="en-US" sz="2700" dirty="0">
                <a:solidFill>
                  <a:srgbClr val="3F3F3F"/>
                </a:solidFill>
                <a:latin typeface="SofiaSans" panose="00000500000000000000" pitchFamily="2" charset="0"/>
              </a:rPr>
              <a:t> </a:t>
            </a:r>
          </a:p>
          <a:p>
            <a:pPr marL="550354" lvl="1" indent="-275177" algn="l">
              <a:lnSpc>
                <a:spcPts val="3240"/>
              </a:lnSpc>
              <a:spcBef>
                <a:spcPts val="600"/>
              </a:spcBef>
            </a:pPr>
            <a:r>
              <a:rPr lang="en-US" sz="2700" dirty="0" err="1">
                <a:solidFill>
                  <a:srgbClr val="3F3F3F"/>
                </a:solidFill>
                <a:latin typeface="SofiaSans" panose="00000500000000000000" pitchFamily="2" charset="0"/>
              </a:rPr>
              <a:t>неутралност</a:t>
            </a:r>
            <a:endParaRPr lang="en-US" sz="2700" dirty="0">
              <a:solidFill>
                <a:srgbClr val="3F3F3F"/>
              </a:solidFill>
              <a:latin typeface="SofiaSans" panose="00000500000000000000" pitchFamily="2" charset="0"/>
            </a:endParaRPr>
          </a:p>
          <a:p>
            <a:pPr marL="550354" lvl="1" indent="-275177" algn="l">
              <a:lnSpc>
                <a:spcPts val="3240"/>
              </a:lnSpc>
            </a:pPr>
            <a:endParaRPr lang="en-US" sz="2700" dirty="0">
              <a:solidFill>
                <a:srgbClr val="3F3F3F"/>
              </a:solidFill>
              <a:latin typeface="SofiaSans" panose="00000500000000000000" pitchFamily="2" charset="0"/>
            </a:endParaRPr>
          </a:p>
          <a:p>
            <a:pPr marL="550354" lvl="1" indent="-275177" algn="l">
              <a:lnSpc>
                <a:spcPts val="3240"/>
              </a:lnSpc>
            </a:pPr>
            <a:endParaRPr lang="en-US" sz="2700" dirty="0">
              <a:solidFill>
                <a:srgbClr val="3F3F3F"/>
              </a:solidFill>
              <a:latin typeface="SofiaSans" panose="00000500000000000000" pitchFamily="2" charset="0"/>
            </a:endParaRPr>
          </a:p>
        </p:txBody>
      </p:sp>
      <p:grpSp>
        <p:nvGrpSpPr>
          <p:cNvPr id="26" name="Group 36"/>
          <p:cNvGrpSpPr/>
          <p:nvPr/>
        </p:nvGrpSpPr>
        <p:grpSpPr>
          <a:xfrm rot="-10800000">
            <a:off x="0" y="0"/>
            <a:ext cx="1263894" cy="8499231"/>
            <a:chOff x="0" y="0"/>
            <a:chExt cx="1685192" cy="11332308"/>
          </a:xfrm>
        </p:grpSpPr>
        <p:sp>
          <p:nvSpPr>
            <p:cNvPr id="27" name="Freeform 37"/>
            <p:cNvSpPr/>
            <p:nvPr/>
          </p:nvSpPr>
          <p:spPr>
            <a:xfrm>
              <a:off x="0" y="0"/>
              <a:ext cx="1685163" cy="11332337"/>
            </a:xfrm>
            <a:custGeom>
              <a:avLst/>
              <a:gdLst/>
              <a:ahLst/>
              <a:cxnLst/>
              <a:rect l="l" t="t" r="r" b="b"/>
              <a:pathLst>
                <a:path w="1685163" h="11332337">
                  <a:moveTo>
                    <a:pt x="0" y="11332337"/>
                  </a:moveTo>
                  <a:lnTo>
                    <a:pt x="1685163" y="0"/>
                  </a:lnTo>
                  <a:lnTo>
                    <a:pt x="1685163" y="11332337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B0B0B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538495">
                <a:alpha val="2941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19608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C1DF89">
                <a:alpha val="71373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49374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B42">
                <a:alpha val="69412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92B7C3">
                <a:alpha val="69412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6431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538495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4724400" y="968788"/>
            <a:ext cx="6518513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4800" dirty="0" smtClean="0">
                <a:solidFill>
                  <a:srgbClr val="538495"/>
                </a:solidFill>
                <a:latin typeface="Trebuchet MS"/>
              </a:rPr>
              <a:t>„Знак за мисия на ЕС“</a:t>
            </a:r>
            <a:endParaRPr lang="en-US" sz="4800" dirty="0">
              <a:solidFill>
                <a:srgbClr val="538495"/>
              </a:solidFill>
              <a:latin typeface="Trebuchet M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2496800" y="113203"/>
            <a:ext cx="1522371" cy="1448897"/>
          </a:xfrm>
          <a:custGeom>
            <a:avLst/>
            <a:gdLst/>
            <a:ahLst/>
            <a:cxnLst/>
            <a:rect l="l" t="t" r="r" b="b"/>
            <a:pathLst>
              <a:path w="1614487" h="1585912">
                <a:moveTo>
                  <a:pt x="0" y="0"/>
                </a:moveTo>
                <a:lnTo>
                  <a:pt x="1614488" y="0"/>
                </a:lnTo>
                <a:lnTo>
                  <a:pt x="1614488" y="1585913"/>
                </a:lnTo>
                <a:lnTo>
                  <a:pt x="0" y="1585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201877" y="2457286"/>
            <a:ext cx="8287838" cy="7125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 i="1" dirty="0" err="1">
                <a:solidFill>
                  <a:srgbClr val="3F3F3F"/>
                </a:solidFill>
              </a:rPr>
              <a:t>Отключване</a:t>
            </a:r>
            <a:r>
              <a:rPr lang="en-US" sz="2700" i="1" dirty="0">
                <a:solidFill>
                  <a:srgbClr val="3F3F3F"/>
                </a:solidFill>
              </a:rPr>
              <a:t> </a:t>
            </a:r>
            <a:r>
              <a:rPr lang="en-US" sz="2700" i="1" dirty="0" err="1">
                <a:solidFill>
                  <a:srgbClr val="3F3F3F"/>
                </a:solidFill>
              </a:rPr>
              <a:t>на</a:t>
            </a:r>
            <a:r>
              <a:rPr lang="en-US" sz="2700" i="1" dirty="0">
                <a:solidFill>
                  <a:srgbClr val="3F3F3F"/>
                </a:solidFill>
              </a:rPr>
              <a:t> </a:t>
            </a:r>
            <a:r>
              <a:rPr lang="en-US" sz="2700" i="1" dirty="0" err="1">
                <a:solidFill>
                  <a:srgbClr val="3F3F3F"/>
                </a:solidFill>
              </a:rPr>
              <a:t>потенциала</a:t>
            </a:r>
            <a:r>
              <a:rPr lang="en-US" sz="2700" i="1" dirty="0">
                <a:solidFill>
                  <a:srgbClr val="3F3F3F"/>
                </a:solidFill>
              </a:rPr>
              <a:t> </a:t>
            </a:r>
            <a:r>
              <a:rPr lang="en-US" sz="2700" i="1" dirty="0" err="1">
                <a:solidFill>
                  <a:srgbClr val="3F3F3F"/>
                </a:solidFill>
              </a:rPr>
              <a:t>на</a:t>
            </a:r>
            <a:r>
              <a:rPr lang="en-US" sz="2700" i="1" dirty="0">
                <a:solidFill>
                  <a:srgbClr val="3F3F3F"/>
                </a:solidFill>
              </a:rPr>
              <a:t> </a:t>
            </a:r>
            <a:r>
              <a:rPr lang="en-US" sz="2700" i="1" dirty="0" err="1">
                <a:solidFill>
                  <a:srgbClr val="3F3F3F"/>
                </a:solidFill>
              </a:rPr>
              <a:t>градовете</a:t>
            </a:r>
            <a:r>
              <a:rPr lang="en-US" sz="2700" i="1" dirty="0">
                <a:solidFill>
                  <a:srgbClr val="3F3F3F"/>
                </a:solidFill>
              </a:rPr>
              <a:t> за </a:t>
            </a:r>
            <a:r>
              <a:rPr lang="en-US" sz="2700" i="1" dirty="0" err="1">
                <a:solidFill>
                  <a:srgbClr val="3F3F3F"/>
                </a:solidFill>
              </a:rPr>
              <a:t>климатична</a:t>
            </a:r>
            <a:r>
              <a:rPr lang="en-US" sz="2700" i="1" dirty="0">
                <a:solidFill>
                  <a:srgbClr val="3F3F3F"/>
                </a:solidFill>
              </a:rPr>
              <a:t> </a:t>
            </a:r>
            <a:r>
              <a:rPr lang="en-US" sz="2700" i="1" dirty="0" err="1" smtClean="0">
                <a:solidFill>
                  <a:srgbClr val="3F3F3F"/>
                </a:solidFill>
              </a:rPr>
              <a:t>неутралност</a:t>
            </a:r>
            <a:endParaRPr lang="bg-BG" sz="2700" i="1" dirty="0" smtClean="0">
              <a:solidFill>
                <a:srgbClr val="3F3F3F"/>
              </a:solidFill>
            </a:endParaRPr>
          </a:p>
          <a:p>
            <a:pPr algn="just">
              <a:lnSpc>
                <a:spcPts val="3240"/>
              </a:lnSpc>
            </a:pPr>
            <a:endParaRPr lang="en-US" sz="2700" i="1" dirty="0">
              <a:solidFill>
                <a:srgbClr val="3F3F3F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2700" dirty="0" smtClean="0">
                <a:solidFill>
                  <a:srgbClr val="3F3F3F"/>
                </a:solidFill>
              </a:rPr>
              <a:t>„Знак</a:t>
            </a:r>
            <a:r>
              <a:rPr lang="bg-BG" sz="2700" dirty="0" err="1" smtClean="0">
                <a:solidFill>
                  <a:srgbClr val="3F3F3F"/>
                </a:solidFill>
              </a:rPr>
              <a:t>ът</a:t>
            </a:r>
            <a:r>
              <a:rPr lang="ru-RU" sz="2700" dirty="0" smtClean="0">
                <a:solidFill>
                  <a:srgbClr val="3F3F3F"/>
                </a:solidFill>
              </a:rPr>
              <a:t> за мисия на ЕС“ </a:t>
            </a:r>
            <a:r>
              <a:rPr lang="en-US" sz="2700" dirty="0" smtClean="0">
                <a:solidFill>
                  <a:srgbClr val="3F3F3F"/>
                </a:solidFill>
              </a:rPr>
              <a:t>е </a:t>
            </a:r>
            <a:r>
              <a:rPr lang="en-US" sz="2700" dirty="0" err="1" smtClean="0">
                <a:solidFill>
                  <a:srgbClr val="3F3F3F"/>
                </a:solidFill>
              </a:rPr>
              <a:t>признание</a:t>
            </a:r>
            <a:r>
              <a:rPr lang="en-US" sz="2700" dirty="0" smtClean="0">
                <a:solidFill>
                  <a:srgbClr val="3F3F3F"/>
                </a:solidFill>
              </a:rPr>
              <a:t> </a:t>
            </a:r>
            <a:r>
              <a:rPr lang="en-US" sz="2700" dirty="0" err="1" smtClean="0">
                <a:solidFill>
                  <a:srgbClr val="3F3F3F"/>
                </a:solidFill>
              </a:rPr>
              <a:t>за</a:t>
            </a:r>
            <a:r>
              <a:rPr lang="en-US" sz="2700" dirty="0" smtClean="0">
                <a:solidFill>
                  <a:srgbClr val="3F3F3F"/>
                </a:solidFill>
              </a:rPr>
              <a:t> </a:t>
            </a:r>
            <a:r>
              <a:rPr lang="en-US" sz="2700" dirty="0" err="1" smtClean="0">
                <a:solidFill>
                  <a:srgbClr val="3F3F3F"/>
                </a:solidFill>
              </a:rPr>
              <a:t>успешното</a:t>
            </a:r>
            <a:r>
              <a:rPr lang="en-US" sz="2700" dirty="0" smtClean="0">
                <a:solidFill>
                  <a:srgbClr val="3F3F3F"/>
                </a:solidFill>
              </a:rPr>
              <a:t> </a:t>
            </a:r>
            <a:r>
              <a:rPr lang="en-US" sz="2700" dirty="0" err="1" smtClean="0">
                <a:solidFill>
                  <a:srgbClr val="3F3F3F"/>
                </a:solidFill>
              </a:rPr>
              <a:t>разработване</a:t>
            </a:r>
            <a:r>
              <a:rPr lang="en-US" sz="2700" dirty="0" smtClean="0">
                <a:solidFill>
                  <a:srgbClr val="3F3F3F"/>
                </a:solidFill>
              </a:rPr>
              <a:t> </a:t>
            </a:r>
            <a:r>
              <a:rPr lang="en-US" sz="2700" dirty="0" err="1" smtClean="0">
                <a:solidFill>
                  <a:srgbClr val="3F3F3F"/>
                </a:solidFill>
              </a:rPr>
              <a:t>на</a:t>
            </a:r>
            <a:r>
              <a:rPr lang="bg-BG" sz="2700" dirty="0" smtClean="0">
                <a:solidFill>
                  <a:srgbClr val="3F3F3F"/>
                </a:solidFill>
              </a:rPr>
              <a:t> „</a:t>
            </a:r>
            <a:r>
              <a:rPr lang="ru-RU" sz="2700" dirty="0" smtClean="0">
                <a:solidFill>
                  <a:srgbClr val="3F3F3F"/>
                </a:solidFill>
              </a:rPr>
              <a:t>Договор за климатично неутрален град“ (ДКНГ), с който се очертава цялостната визия за постигане на климатична неутралност. </a:t>
            </a:r>
            <a:endParaRPr lang="en-US" sz="2700" dirty="0">
              <a:solidFill>
                <a:srgbClr val="3F3F3F"/>
              </a:solidFill>
            </a:endParaRPr>
          </a:p>
          <a:p>
            <a:pPr algn="just"/>
            <a:r>
              <a:rPr lang="en-US" sz="2700" dirty="0" err="1" smtClean="0">
                <a:solidFill>
                  <a:srgbClr val="3F3F3F"/>
                </a:solidFill>
              </a:rPr>
              <a:t>Този</a:t>
            </a:r>
            <a:r>
              <a:rPr lang="en-US" sz="2700" dirty="0" smtClean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етикет</a:t>
            </a:r>
            <a:r>
              <a:rPr lang="en-US" sz="2700" dirty="0">
                <a:solidFill>
                  <a:srgbClr val="3F3F3F"/>
                </a:solidFill>
              </a:rPr>
              <a:t>, </a:t>
            </a:r>
            <a:r>
              <a:rPr lang="en-US" sz="2700" dirty="0" err="1">
                <a:solidFill>
                  <a:srgbClr val="3F3F3F"/>
                </a:solidFill>
              </a:rPr>
              <a:t>присъден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от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Европейската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комисия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има</a:t>
            </a:r>
            <a:r>
              <a:rPr lang="en-US" sz="2700" dirty="0">
                <a:solidFill>
                  <a:srgbClr val="3F3F3F"/>
                </a:solidFill>
              </a:rPr>
              <a:t> за </a:t>
            </a:r>
            <a:r>
              <a:rPr lang="en-US" sz="2700" dirty="0" err="1">
                <a:solidFill>
                  <a:srgbClr val="3F3F3F"/>
                </a:solidFill>
              </a:rPr>
              <a:t>цел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да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улесни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достъпа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на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градовете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до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публично</a:t>
            </a:r>
            <a:r>
              <a:rPr lang="en-US" sz="2700" dirty="0">
                <a:solidFill>
                  <a:srgbClr val="3F3F3F"/>
                </a:solidFill>
              </a:rPr>
              <a:t> и </a:t>
            </a:r>
            <a:r>
              <a:rPr lang="en-US" sz="2700" dirty="0" err="1">
                <a:solidFill>
                  <a:srgbClr val="3F3F3F"/>
                </a:solidFill>
              </a:rPr>
              <a:t>частно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финансиране</a:t>
            </a:r>
            <a:r>
              <a:rPr lang="en-US" sz="2700" dirty="0">
                <a:solidFill>
                  <a:srgbClr val="3F3F3F"/>
                </a:solidFill>
              </a:rPr>
              <a:t>, за </a:t>
            </a:r>
            <a:r>
              <a:rPr lang="en-US" sz="2700" dirty="0" err="1">
                <a:solidFill>
                  <a:srgbClr val="3F3F3F"/>
                </a:solidFill>
              </a:rPr>
              <a:t>да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постигнат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bg-BG" sz="2700" dirty="0" smtClean="0">
                <a:solidFill>
                  <a:srgbClr val="3F3F3F"/>
                </a:solidFill>
              </a:rPr>
              <a:t>поставените цели за </a:t>
            </a:r>
            <a:r>
              <a:rPr lang="en-US" sz="2700" dirty="0" err="1" smtClean="0">
                <a:solidFill>
                  <a:srgbClr val="3F3F3F"/>
                </a:solidFill>
              </a:rPr>
              <a:t>климатична</a:t>
            </a:r>
            <a:r>
              <a:rPr lang="en-US" sz="2700" dirty="0" smtClean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неутралност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до</a:t>
            </a:r>
            <a:r>
              <a:rPr lang="en-US" sz="2700" dirty="0">
                <a:solidFill>
                  <a:srgbClr val="3F3F3F"/>
                </a:solidFill>
              </a:rPr>
              <a:t> 2030 г.</a:t>
            </a:r>
          </a:p>
          <a:p>
            <a:pPr algn="just"/>
            <a:r>
              <a:rPr lang="en-US" sz="2700" dirty="0" err="1">
                <a:solidFill>
                  <a:srgbClr val="3F3F3F"/>
                </a:solidFill>
              </a:rPr>
              <a:t>На</a:t>
            </a:r>
            <a:r>
              <a:rPr lang="en-US" sz="2700" dirty="0">
                <a:solidFill>
                  <a:srgbClr val="3F3F3F"/>
                </a:solidFill>
              </a:rPr>
              <a:t> 12 </a:t>
            </a:r>
            <a:r>
              <a:rPr lang="en-US" sz="2700" dirty="0" err="1">
                <a:solidFill>
                  <a:srgbClr val="3F3F3F"/>
                </a:solidFill>
              </a:rPr>
              <a:t>октомври</a:t>
            </a:r>
            <a:r>
              <a:rPr lang="en-US" sz="2700" dirty="0">
                <a:solidFill>
                  <a:srgbClr val="3F3F3F"/>
                </a:solidFill>
              </a:rPr>
              <a:t> 2023 г. </a:t>
            </a:r>
            <a:r>
              <a:rPr lang="en-US" sz="2700" dirty="0" err="1">
                <a:solidFill>
                  <a:srgbClr val="3F3F3F"/>
                </a:solidFill>
              </a:rPr>
              <a:t>първите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десет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европейски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>
                <a:solidFill>
                  <a:srgbClr val="3F3F3F"/>
                </a:solidFill>
              </a:rPr>
              <a:t>града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err="1" smtClean="0">
                <a:solidFill>
                  <a:srgbClr val="3F3F3F"/>
                </a:solidFill>
              </a:rPr>
              <a:t>получиха</a:t>
            </a:r>
            <a:r>
              <a:rPr lang="en-US" sz="2700" dirty="0" smtClean="0">
                <a:solidFill>
                  <a:srgbClr val="3F3F3F"/>
                </a:solidFill>
              </a:rPr>
              <a:t> “</a:t>
            </a:r>
            <a:r>
              <a:rPr lang="bg-BG" sz="2700" dirty="0" smtClean="0">
                <a:solidFill>
                  <a:srgbClr val="3F3F3F"/>
                </a:solidFill>
              </a:rPr>
              <a:t>Знака на </a:t>
            </a:r>
            <a:r>
              <a:rPr lang="en-US" sz="2700" dirty="0" err="1" smtClean="0">
                <a:solidFill>
                  <a:srgbClr val="3F3F3F"/>
                </a:solidFill>
              </a:rPr>
              <a:t>Мисията</a:t>
            </a:r>
            <a:r>
              <a:rPr lang="en-US" sz="2700" dirty="0">
                <a:solidFill>
                  <a:srgbClr val="3F3F3F"/>
                </a:solidFill>
              </a:rPr>
              <a:t>“ </a:t>
            </a:r>
            <a:r>
              <a:rPr lang="en-US" sz="2700" dirty="0" err="1">
                <a:solidFill>
                  <a:srgbClr val="3F3F3F"/>
                </a:solidFill>
              </a:rPr>
              <a:t>от</a:t>
            </a:r>
            <a:r>
              <a:rPr lang="en-US" sz="2700" dirty="0">
                <a:solidFill>
                  <a:srgbClr val="3F3F3F"/>
                </a:solidFill>
              </a:rPr>
              <a:t> </a:t>
            </a:r>
            <a:r>
              <a:rPr lang="en-US" sz="2700" dirty="0" smtClean="0">
                <a:solidFill>
                  <a:srgbClr val="3F3F3F"/>
                </a:solidFill>
              </a:rPr>
              <a:t>ЕС</a:t>
            </a:r>
            <a:r>
              <a:rPr lang="bg-BG" sz="2700" dirty="0" smtClean="0">
                <a:solidFill>
                  <a:srgbClr val="3F3F3F"/>
                </a:solidFill>
              </a:rPr>
              <a:t>. </a:t>
            </a:r>
            <a:r>
              <a:rPr lang="ru-RU" sz="2700" dirty="0" smtClean="0">
                <a:solidFill>
                  <a:srgbClr val="3F3F3F"/>
                </a:solidFill>
              </a:rPr>
              <a:t>Отличените градове са: Сьондерборг (Дания), Манхайм (Германия), Мадрид, Валенсия, Валядолид, Витория-Гастейс и Сарагоса (Испания), Клагенфурт (Австрия), Клуж-Напока (Румъния) и Стокхолм (Швеция).</a:t>
            </a:r>
            <a:endParaRPr lang="en-US" sz="2700" dirty="0">
              <a:solidFill>
                <a:srgbClr val="3F3F3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389" y="3437863"/>
            <a:ext cx="4661060" cy="4525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52" y="114300"/>
            <a:ext cx="1309465" cy="1566384"/>
          </a:xfrm>
          <a:prstGeom prst="rect">
            <a:avLst/>
          </a:prstGeom>
        </p:spPr>
      </p:pic>
      <p:grpSp>
        <p:nvGrpSpPr>
          <p:cNvPr id="27" name="Group 36"/>
          <p:cNvGrpSpPr/>
          <p:nvPr/>
        </p:nvGrpSpPr>
        <p:grpSpPr>
          <a:xfrm rot="-10800000">
            <a:off x="0" y="0"/>
            <a:ext cx="1263894" cy="8499231"/>
            <a:chOff x="0" y="0"/>
            <a:chExt cx="1685192" cy="11332308"/>
          </a:xfrm>
        </p:grpSpPr>
        <p:sp>
          <p:nvSpPr>
            <p:cNvPr id="28" name="Freeform 37"/>
            <p:cNvSpPr/>
            <p:nvPr/>
          </p:nvSpPr>
          <p:spPr>
            <a:xfrm>
              <a:off x="0" y="0"/>
              <a:ext cx="1685163" cy="11332337"/>
            </a:xfrm>
            <a:custGeom>
              <a:avLst/>
              <a:gdLst/>
              <a:ahLst/>
              <a:cxnLst/>
              <a:rect l="l" t="t" r="r" b="b"/>
              <a:pathLst>
                <a:path w="1685163" h="11332337">
                  <a:moveTo>
                    <a:pt x="0" y="11332337"/>
                  </a:moveTo>
                  <a:lnTo>
                    <a:pt x="1685163" y="0"/>
                  </a:lnTo>
                  <a:lnTo>
                    <a:pt x="1685163" y="11332337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B0B0B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538495">
                <a:alpha val="2941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19608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C1DF89">
                <a:alpha val="71373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B42">
                <a:alpha val="69412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92B7C3">
                <a:alpha val="69412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6431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538495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2608093" y="614460"/>
            <a:ext cx="1471633" cy="1530080"/>
          </a:xfrm>
          <a:custGeom>
            <a:avLst/>
            <a:gdLst/>
            <a:ahLst/>
            <a:cxnLst/>
            <a:rect l="l" t="t" r="r" b="b"/>
            <a:pathLst>
              <a:path w="1614488" h="1585912">
                <a:moveTo>
                  <a:pt x="0" y="0"/>
                </a:moveTo>
                <a:lnTo>
                  <a:pt x="1614488" y="0"/>
                </a:lnTo>
                <a:lnTo>
                  <a:pt x="1614488" y="1585913"/>
                </a:lnTo>
                <a:lnTo>
                  <a:pt x="0" y="1585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096000" y="6373147"/>
            <a:ext cx="3113737" cy="3476525"/>
          </a:xfrm>
          <a:custGeom>
            <a:avLst/>
            <a:gdLst/>
            <a:ahLst/>
            <a:cxnLst/>
            <a:rect l="l" t="t" r="r" b="b"/>
            <a:pathLst>
              <a:path w="3261090" h="3760167">
                <a:moveTo>
                  <a:pt x="0" y="0"/>
                </a:moveTo>
                <a:lnTo>
                  <a:pt x="3261090" y="0"/>
                </a:lnTo>
                <a:lnTo>
                  <a:pt x="3261090" y="3760167"/>
                </a:lnTo>
                <a:lnTo>
                  <a:pt x="0" y="3760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299772" y="2274200"/>
            <a:ext cx="12712350" cy="409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80"/>
              </a:lnSpc>
            </a:pPr>
            <a:r>
              <a:rPr lang="bg-BG" sz="5400" dirty="0" smtClean="0">
                <a:solidFill>
                  <a:srgbClr val="538495"/>
                </a:solidFill>
                <a:latin typeface="SofiaSans" panose="00000500000000000000" pitchFamily="2" charset="0"/>
              </a:rPr>
              <a:t>К</a:t>
            </a:r>
            <a:r>
              <a:rPr lang="en-US" sz="5400" dirty="0" err="1" smtClean="0">
                <a:solidFill>
                  <a:srgbClr val="538495"/>
                </a:solidFill>
                <a:latin typeface="SofiaSans" panose="00000500000000000000" pitchFamily="2" charset="0"/>
              </a:rPr>
              <a:t>ра</a:t>
            </a:r>
            <a:r>
              <a:rPr lang="bg-BG" sz="5400" dirty="0" smtClean="0">
                <a:solidFill>
                  <a:srgbClr val="538495"/>
                </a:solidFill>
                <a:latin typeface="SofiaSans" panose="00000500000000000000" pitchFamily="2" charset="0"/>
              </a:rPr>
              <a:t>е</a:t>
            </a:r>
            <a:r>
              <a:rPr lang="en-US" sz="5400" dirty="0" smtClean="0">
                <a:solidFill>
                  <a:srgbClr val="538495"/>
                </a:solidFill>
                <a:latin typeface="SofiaSans" panose="00000500000000000000" pitchFamily="2" charset="0"/>
              </a:rPr>
              <a:t>н </a:t>
            </a:r>
            <a:r>
              <a:rPr lang="en-US" sz="5400" dirty="0" err="1">
                <a:solidFill>
                  <a:srgbClr val="538495"/>
                </a:solidFill>
                <a:latin typeface="SofiaSans" panose="00000500000000000000" pitchFamily="2" charset="0"/>
              </a:rPr>
              <a:t>срок</a:t>
            </a:r>
            <a:r>
              <a:rPr lang="en-US" sz="5400" dirty="0">
                <a:solidFill>
                  <a:srgbClr val="538495"/>
                </a:solidFill>
                <a:latin typeface="SofiaSans" panose="00000500000000000000" pitchFamily="2" charset="0"/>
              </a:rPr>
              <a:t> за </a:t>
            </a:r>
            <a:r>
              <a:rPr lang="en-US" sz="5400" dirty="0" err="1">
                <a:solidFill>
                  <a:srgbClr val="538495"/>
                </a:solidFill>
                <a:latin typeface="SofiaSans" panose="00000500000000000000" pitchFamily="2" charset="0"/>
              </a:rPr>
              <a:t>представяне</a:t>
            </a:r>
            <a:r>
              <a:rPr lang="en-US" sz="5400" dirty="0">
                <a:solidFill>
                  <a:srgbClr val="538495"/>
                </a:solidFill>
                <a:latin typeface="SofiaSans" panose="00000500000000000000" pitchFamily="2" charset="0"/>
              </a:rPr>
              <a:t> </a:t>
            </a:r>
            <a:r>
              <a:rPr lang="en-US" sz="5400" dirty="0" err="1" smtClean="0">
                <a:solidFill>
                  <a:srgbClr val="538495"/>
                </a:solidFill>
                <a:latin typeface="SofiaSans" panose="00000500000000000000" pitchFamily="2" charset="0"/>
              </a:rPr>
              <a:t>на</a:t>
            </a:r>
            <a:r>
              <a:rPr lang="bg-BG" sz="5400" dirty="0" smtClean="0">
                <a:solidFill>
                  <a:srgbClr val="538495"/>
                </a:solidFill>
                <a:latin typeface="SofiaSans" panose="00000500000000000000" pitchFamily="2" charset="0"/>
              </a:rPr>
              <a:t> подписания</a:t>
            </a:r>
            <a:r>
              <a:rPr lang="en-US" sz="5400" dirty="0" smtClean="0">
                <a:solidFill>
                  <a:srgbClr val="538495"/>
                </a:solidFill>
                <a:latin typeface="SofiaSans" panose="00000500000000000000" pitchFamily="2" charset="0"/>
              </a:rPr>
              <a:t> </a:t>
            </a:r>
            <a:r>
              <a:rPr lang="bg-BG" sz="5400" dirty="0" smtClean="0">
                <a:solidFill>
                  <a:srgbClr val="538495"/>
                </a:solidFill>
                <a:latin typeface="SofiaSans" panose="00000500000000000000" pitchFamily="2" charset="0"/>
              </a:rPr>
              <a:t>Договор за климатична неутралност на гр. София</a:t>
            </a:r>
          </a:p>
          <a:p>
            <a:pPr algn="just">
              <a:lnSpc>
                <a:spcPts val="6480"/>
              </a:lnSpc>
            </a:pPr>
            <a:endParaRPr lang="bg-BG" sz="5400" dirty="0" smtClean="0">
              <a:solidFill>
                <a:srgbClr val="538495"/>
              </a:solidFill>
              <a:latin typeface="SofiaSans" panose="00000500000000000000" pitchFamily="2" charset="0"/>
            </a:endParaRPr>
          </a:p>
          <a:p>
            <a:pPr algn="ctr">
              <a:lnSpc>
                <a:spcPts val="6480"/>
              </a:lnSpc>
            </a:pPr>
            <a:r>
              <a:rPr lang="bg-BG" sz="5400" b="1" dirty="0" smtClean="0">
                <a:solidFill>
                  <a:srgbClr val="538495"/>
                </a:solidFill>
                <a:latin typeface="SofiaSans" panose="00000500000000000000" pitchFamily="2" charset="0"/>
              </a:rPr>
              <a:t>15 </a:t>
            </a:r>
            <a:r>
              <a:rPr lang="en-US" sz="5400" b="1" dirty="0" err="1" smtClean="0">
                <a:solidFill>
                  <a:srgbClr val="538495"/>
                </a:solidFill>
                <a:latin typeface="SofiaSans" panose="00000500000000000000" pitchFamily="2" charset="0"/>
              </a:rPr>
              <a:t>Септември</a:t>
            </a:r>
            <a:r>
              <a:rPr lang="en-US" sz="5400" b="1" dirty="0" smtClean="0">
                <a:solidFill>
                  <a:srgbClr val="538495"/>
                </a:solidFill>
                <a:latin typeface="SofiaSans" panose="00000500000000000000" pitchFamily="2" charset="0"/>
              </a:rPr>
              <a:t> </a:t>
            </a:r>
            <a:r>
              <a:rPr lang="en-US" sz="5400" b="1" dirty="0">
                <a:solidFill>
                  <a:srgbClr val="538495"/>
                </a:solidFill>
                <a:latin typeface="SofiaSans" panose="00000500000000000000" pitchFamily="2" charset="0"/>
              </a:rPr>
              <a:t>2024 </a:t>
            </a:r>
            <a:r>
              <a:rPr lang="en-US" sz="5400" b="1" dirty="0" smtClean="0">
                <a:solidFill>
                  <a:srgbClr val="538495"/>
                </a:solidFill>
                <a:latin typeface="SofiaSans" panose="00000500000000000000" pitchFamily="2" charset="0"/>
              </a:rPr>
              <a:t>г</a:t>
            </a:r>
            <a:r>
              <a:rPr lang="bg-BG" sz="5400" b="1" dirty="0">
                <a:solidFill>
                  <a:srgbClr val="538495"/>
                </a:solidFill>
                <a:latin typeface="SofiaSans" panose="00000500000000000000" pitchFamily="2" charset="0"/>
              </a:rPr>
              <a:t>.</a:t>
            </a:r>
            <a:endParaRPr lang="en-US" sz="5400" b="1" dirty="0">
              <a:solidFill>
                <a:srgbClr val="538495"/>
              </a:solidFill>
              <a:latin typeface="SofiaSans" panose="000005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" y="614460"/>
            <a:ext cx="1201162" cy="1436832"/>
          </a:xfrm>
          <a:prstGeom prst="rect">
            <a:avLst/>
          </a:prstGeom>
        </p:spPr>
      </p:pic>
      <p:grpSp>
        <p:nvGrpSpPr>
          <p:cNvPr id="24" name="Group 36"/>
          <p:cNvGrpSpPr/>
          <p:nvPr/>
        </p:nvGrpSpPr>
        <p:grpSpPr>
          <a:xfrm rot="-10800000">
            <a:off x="0" y="0"/>
            <a:ext cx="1263894" cy="8499231"/>
            <a:chOff x="0" y="0"/>
            <a:chExt cx="1685192" cy="11332308"/>
          </a:xfrm>
        </p:grpSpPr>
        <p:sp>
          <p:nvSpPr>
            <p:cNvPr id="25" name="Freeform 37"/>
            <p:cNvSpPr/>
            <p:nvPr/>
          </p:nvSpPr>
          <p:spPr>
            <a:xfrm>
              <a:off x="0" y="0"/>
              <a:ext cx="1685163" cy="11332337"/>
            </a:xfrm>
            <a:custGeom>
              <a:avLst/>
              <a:gdLst/>
              <a:ahLst/>
              <a:cxnLst/>
              <a:rect l="l" t="t" r="r" b="b"/>
              <a:pathLst>
                <a:path w="1685163" h="11332337">
                  <a:moveTo>
                    <a:pt x="0" y="11332337"/>
                  </a:moveTo>
                  <a:lnTo>
                    <a:pt x="1685163" y="0"/>
                  </a:lnTo>
                  <a:lnTo>
                    <a:pt x="1685163" y="11332337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B0B0B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538495">
                <a:alpha val="2941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19608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C1DF89">
                <a:alpha val="71373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49374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B42">
                <a:alpha val="69412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92B7C3">
                <a:alpha val="69412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5">
                <a:alpha val="6431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538495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2607391" y="203342"/>
            <a:ext cx="1019335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bg-BG" sz="4800" b="1" dirty="0">
                <a:solidFill>
                  <a:srgbClr val="538495"/>
                </a:solidFill>
                <a:latin typeface="Sofia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ЗВЕНО ЗА ПРЕХОД КЪМ КЛИМАТИЧНА НЕУТРАЛНОСТ</a:t>
            </a:r>
            <a:endParaRPr lang="en-US" sz="4800" dirty="0">
              <a:solidFill>
                <a:srgbClr val="538495"/>
              </a:solidFill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2731125" y="113203"/>
            <a:ext cx="1288046" cy="1144097"/>
          </a:xfrm>
          <a:custGeom>
            <a:avLst/>
            <a:gdLst/>
            <a:ahLst/>
            <a:cxnLst/>
            <a:rect l="l" t="t" r="r" b="b"/>
            <a:pathLst>
              <a:path w="1614487" h="1585912">
                <a:moveTo>
                  <a:pt x="0" y="0"/>
                </a:moveTo>
                <a:lnTo>
                  <a:pt x="1614488" y="0"/>
                </a:lnTo>
                <a:lnTo>
                  <a:pt x="1614488" y="1585913"/>
                </a:lnTo>
                <a:lnTo>
                  <a:pt x="0" y="1585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189482" y="1680670"/>
            <a:ext cx="13203225" cy="8289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bg-BG" sz="2400" i="1" dirty="0" smtClean="0">
                <a:solidFill>
                  <a:srgbClr val="3F3F3F"/>
                </a:solidFill>
                <a:latin typeface="SofiaSans" panose="00000500000000000000" pitchFamily="2" charset="0"/>
              </a:rPr>
              <a:t>Със заповед на Кмета на Столична община е създадено Звено за преход към климатична неутралност, </a:t>
            </a:r>
            <a:r>
              <a:rPr lang="bg-BG" sz="24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в което влизат </a:t>
            </a:r>
            <a:r>
              <a:rPr lang="ru-RU" sz="24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представители на Столична община, Министерство на околната среда и водите, Министерство на регионалното развитие и благоустройството, Министерство на енергетиката, Министрество на икономиката и индустрията, Министерство на транспорта и съобщенията, Министерство на финансите, Министерство на иновациите и растежа  Българска търговско-промишлена палата, Българска стопанска камара, Грийнпийс</a:t>
            </a:r>
          </a:p>
          <a:p>
            <a:pPr algn="just">
              <a:spcBef>
                <a:spcPts val="600"/>
              </a:spcBef>
            </a:pPr>
            <a:r>
              <a:rPr lang="ru-RU" sz="2400" b="1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Основна цел на Звеното</a:t>
            </a:r>
            <a:r>
              <a:rPr lang="ru-RU" sz="24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ru-RU" sz="2400" dirty="0" smtClean="0">
                <a:solidFill>
                  <a:srgbClr val="3F3F3F"/>
                </a:solidFill>
                <a:latin typeface="SofiaSans" panose="00000500000000000000" pitchFamily="2" charset="0"/>
              </a:rPr>
              <a:t>Успешно разработване, подписване и подаване на Договор за климатична неутралност на гр. София в срока, определен от ЕК.</a:t>
            </a:r>
          </a:p>
          <a:p>
            <a:pPr algn="just">
              <a:spcBef>
                <a:spcPts val="600"/>
              </a:spcBef>
            </a:pPr>
            <a:r>
              <a:rPr lang="ru-RU" sz="2400" b="1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Основни задачи на Звеното: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подпомага Столична </a:t>
            </a:r>
            <a:r>
              <a:rPr lang="ru-RU" sz="2400" b="1" dirty="0">
                <a:solidFill>
                  <a:srgbClr val="3F3F3F"/>
                </a:solidFill>
                <a:latin typeface="SofiaSans" panose="00000500000000000000" pitchFamily="2" charset="0"/>
              </a:rPr>
              <a:t>община при дейностите по подготовката и разработването на Климатичния договор, включително план за действие и инвестиционен план;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3F3F3F"/>
                </a:solidFill>
                <a:latin typeface="SofiaSans" panose="00000500000000000000" pitchFamily="2" charset="0"/>
              </a:rPr>
              <a:t>участва </a:t>
            </a:r>
            <a:r>
              <a:rPr lang="ru-RU" sz="2400" b="1" dirty="0">
                <a:solidFill>
                  <a:srgbClr val="3F3F3F"/>
                </a:solidFill>
                <a:latin typeface="SofiaSans" panose="00000500000000000000" pitchFamily="2" charset="0"/>
              </a:rPr>
              <a:t>активно в работните групи, сформирани за изготвянето на различните аспекти на Климатичния договор;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обсъжда </a:t>
            </a:r>
            <a:r>
              <a:rPr lang="ru-RU" sz="2400" b="1" dirty="0">
                <a:solidFill>
                  <a:srgbClr val="3F3F3F"/>
                </a:solidFill>
                <a:latin typeface="SofiaSans" panose="00000500000000000000" pitchFamily="2" charset="0"/>
              </a:rPr>
              <a:t>и </a:t>
            </a:r>
            <a:r>
              <a:rPr lang="ru-RU" sz="2400" b="1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предоставя </a:t>
            </a:r>
            <a:r>
              <a:rPr lang="ru-RU" sz="2400" b="1" dirty="0">
                <a:solidFill>
                  <a:srgbClr val="3F3F3F"/>
                </a:solidFill>
                <a:latin typeface="SofiaSans" panose="00000500000000000000" pitchFamily="2" charset="0"/>
              </a:rPr>
              <a:t>становища във връзка с конкретни предложения и мерки</a:t>
            </a:r>
            <a:r>
              <a:rPr lang="ru-RU" sz="2400" b="1" dirty="0" smtClean="0">
                <a:solidFill>
                  <a:srgbClr val="3F3F3F"/>
                </a:solidFill>
                <a:latin typeface="SofiaSans" panose="00000500000000000000" pitchFamily="2" charset="0"/>
              </a:rPr>
              <a:t>,, </a:t>
            </a:r>
            <a:r>
              <a:rPr lang="ru-RU" sz="2400" b="1" dirty="0">
                <a:solidFill>
                  <a:srgbClr val="3F3F3F"/>
                </a:solidFill>
                <a:latin typeface="SofiaSans" panose="00000500000000000000" pitchFamily="2" charset="0"/>
              </a:rPr>
              <a:t>както и тяхната реализация;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идентифицира </a:t>
            </a:r>
            <a:r>
              <a:rPr lang="ru-RU" sz="2400" b="1" dirty="0">
                <a:solidFill>
                  <a:srgbClr val="3F3F3F"/>
                </a:solidFill>
                <a:latin typeface="SofiaSans" panose="00000500000000000000" pitchFamily="2" charset="0"/>
              </a:rPr>
              <a:t>и </a:t>
            </a:r>
            <a:r>
              <a:rPr lang="ru-RU" sz="2400" b="1" dirty="0" smtClean="0">
                <a:solidFill>
                  <a:srgbClr val="3F3F3F"/>
                </a:solidFill>
                <a:latin typeface="SofiaSans" panose="00000500000000000000" pitchFamily="2" charset="0"/>
              </a:rPr>
              <a:t>приоритизира </a:t>
            </a:r>
            <a:r>
              <a:rPr lang="ru-RU" sz="2400" b="1" dirty="0">
                <a:solidFill>
                  <a:srgbClr val="3F3F3F"/>
                </a:solidFill>
                <a:latin typeface="SofiaSans" panose="00000500000000000000" pitchFamily="2" charset="0"/>
              </a:rPr>
              <a:t>ключови области и интереси, както и  възможни влияния върху съответните сектори, които трябва да бъдат отразени в договор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3F3F3F"/>
              </a:solidFill>
              <a:latin typeface="SofiaSans" panose="000005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58" y="122471"/>
            <a:ext cx="1050248" cy="1256308"/>
          </a:xfrm>
          <a:prstGeom prst="rect">
            <a:avLst/>
          </a:prstGeom>
        </p:spPr>
      </p:pic>
      <p:grpSp>
        <p:nvGrpSpPr>
          <p:cNvPr id="27" name="Group 36"/>
          <p:cNvGrpSpPr/>
          <p:nvPr/>
        </p:nvGrpSpPr>
        <p:grpSpPr>
          <a:xfrm rot="-10800000">
            <a:off x="0" y="0"/>
            <a:ext cx="1263894" cy="8499231"/>
            <a:chOff x="0" y="0"/>
            <a:chExt cx="1685192" cy="11332308"/>
          </a:xfrm>
        </p:grpSpPr>
        <p:sp>
          <p:nvSpPr>
            <p:cNvPr id="28" name="Freeform 37"/>
            <p:cNvSpPr/>
            <p:nvPr/>
          </p:nvSpPr>
          <p:spPr>
            <a:xfrm>
              <a:off x="0" y="0"/>
              <a:ext cx="1685163" cy="11332337"/>
            </a:xfrm>
            <a:custGeom>
              <a:avLst/>
              <a:gdLst/>
              <a:ahLst/>
              <a:cxnLst/>
              <a:rect l="l" t="t" r="r" b="b"/>
              <a:pathLst>
                <a:path w="1685163" h="11332337">
                  <a:moveTo>
                    <a:pt x="0" y="11332337"/>
                  </a:moveTo>
                  <a:lnTo>
                    <a:pt x="1685163" y="0"/>
                  </a:lnTo>
                  <a:lnTo>
                    <a:pt x="1685163" y="11332337"/>
                  </a:lnTo>
                  <a:close/>
                </a:path>
              </a:pathLst>
            </a:custGeom>
            <a:solidFill>
              <a:srgbClr val="538495">
                <a:alpha val="84314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832320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ysClr val="windowText" lastClr="000000"/>
      </a:dk1>
      <a:lt1>
        <a:srgbClr val="F2F2F2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2683</TotalTime>
  <Words>1096</Words>
  <Application>Microsoft Office PowerPoint</Application>
  <PresentationFormat>Custom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Trebuchet MS</vt:lpstr>
      <vt:lpstr>Arial</vt:lpstr>
      <vt:lpstr>Calibri Light</vt:lpstr>
      <vt:lpstr>SofiaSans</vt:lpstr>
      <vt:lpstr>Calibri</vt:lpstr>
      <vt:lpstr>Arimo</vt:lpstr>
      <vt:lpstr>Wingdings</vt:lpstr>
      <vt:lpstr>Times New Roman</vt:lpstr>
      <vt:lpstr>Trebuchet MS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NETZEROCITIES_.pptx</dc:title>
  <dc:creator>ANovakova</dc:creator>
  <cp:lastModifiedBy>YNikodimova</cp:lastModifiedBy>
  <cp:revision>24</cp:revision>
  <cp:lastPrinted>2024-02-19T08:43:57Z</cp:lastPrinted>
  <dcterms:created xsi:type="dcterms:W3CDTF">2006-08-16T00:00:00Z</dcterms:created>
  <dcterms:modified xsi:type="dcterms:W3CDTF">2024-02-23T14:33:41Z</dcterms:modified>
  <dc:identifier>DAF9N-zLO4E</dc:identifier>
</cp:coreProperties>
</file>