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3" r:id="rId7"/>
    <p:sldId id="264" r:id="rId8"/>
    <p:sldId id="265" r:id="rId9"/>
    <p:sldId id="266" r:id="rId10"/>
    <p:sldId id="257" r:id="rId11"/>
  </p:sldIdLst>
  <p:sldSz cx="12192000" cy="6858000"/>
  <p:notesSz cx="6670675" cy="9777413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C133CE6-07C1-4076-A672-C25426799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3A15583-E2BC-4407-B429-0E976A5C6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5E5FA9C-65F3-4614-A361-4366CA8A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563F723-F3AA-42C2-BD56-89C4F4CA0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630959E6-78FE-4846-86A9-CDEA54D7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9486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69345FE-A5BA-4324-B18C-5D42FB05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2BBE7A89-17FD-45DD-B598-5B72F66DA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1F841EE-7ACA-4368-94EE-59285D56D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FB23C60-A093-4812-9BE4-9256E6A3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3ACF098-1109-4260-9AC3-B041D715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205515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E5151393-C585-4C56-9B40-51B7EDB59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CDA94EE0-1DF8-43F7-9DD9-D0EF48286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0C031BD-EFB2-40D4-BB37-B0BD377C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D6D9E92-970A-468F-B376-FE11086B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E2259FB-E779-490C-94A3-E618282F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82406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DFF3EF3-149B-4366-AAE6-DEF5F5EE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FF4CC65-62D4-4B7B-8242-59DBC4AC5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6B8531D-764D-4D7E-BA34-87A90461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058C1AB-B380-4385-A513-F6A64544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44CFBD9-D963-40D0-93D7-C9C65B82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647413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9ABBED3-F15C-4F83-A8D1-AC9395E4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49F80E7C-899A-42B3-8304-00A03407A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77664DC-940D-4293-85B0-70E46914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3273504-8194-4642-A475-0A66B2B3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5259172-74F4-44C1-BE02-066FFB5E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78473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9A2F70A-2C19-4D47-A212-0E3C9811B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3056E77-F892-49F4-A9E3-4A145DDE3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06E54F11-B286-4C13-9F4E-06BE2F825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58048BE-6F9D-4F4F-B6F4-CCF7E69B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7FBD66A-9DF6-4A32-9714-4FEAA39F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41CBC6A-A163-4FDD-9606-E146E31E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9407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F172801-94D8-4FBB-9AF9-B724F4F2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12A105C-3726-4E46-A10A-795E3F66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8571916D-780D-418A-9449-1ED5D5398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7FE018BE-1E0C-481D-A234-B1ABEBD39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182665AE-549A-413F-B33D-EFE5712B8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F0092F3C-BFB3-40D0-90D4-A7D68534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F9E32F78-F38D-4463-A014-BAD1A99F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848DD132-6C1E-4FA0-AD5D-247E9836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5709787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39C0CE8-D5B0-44CF-91FC-DDFF2884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D3E8C903-FFA5-4234-8E23-85AC0E98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BB31F676-B713-43E8-A8C5-C38BDB69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093D383B-6753-408E-A067-C67B9114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5644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F6037772-2E5A-437D-81ED-5D1D430C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E175527A-44BC-4374-B346-62202B8C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FD2B7CD-207D-49F3-AB02-2E499F86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9217499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16AB119-EB5B-476C-B5E6-0E3CFD71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E2BC6F7-0E43-4592-8E0B-0AA56E3AA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9DC094B-67AA-41CE-B918-DCECA7FC7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E20273E-564F-4C14-B23F-B1DDB73C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4903789-BB86-4C5F-BD07-EAF94FFE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37FBE50-DC4A-4EB7-9949-BDE05856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42620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77D06C8-67FD-4CA9-A679-A25D9F79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85408CBE-4D85-43AA-890B-4E23EB714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548CADCC-5004-41A0-ADF3-4F35F599D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754CE1C-C81A-4F1C-9FC1-483EC06F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09AC2CA2-487F-4ACF-8827-024172C6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5377D0FD-1433-4926-AC55-878FCA6E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32041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0541BA17-39A4-4239-B451-C2561C87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BD8CDEF6-B3C5-4D54-A651-D369FBBDC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DAEEFBA-8D27-4563-AD2F-FF69F9E7E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6576B-B5F3-4D81-A91A-36F26A1D2E05}" type="datetimeFigureOut">
              <a:rPr lang="bg-BG" smtClean="0"/>
              <a:t>24.6.2026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6797F8D-1C9B-4B76-8269-266E30AA3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6478AA1-1BE2-4029-9DFA-FCB07776F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9AFAC-5B4C-4592-AE56-D86B21CE47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1111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авоъгълник 12">
            <a:extLst>
              <a:ext uri="{FF2B5EF4-FFF2-40B4-BE49-F238E27FC236}">
                <a16:creationId xmlns:a16="http://schemas.microsoft.com/office/drawing/2014/main" id="{5B459C93-3AC0-40C0-83C6-0CE41FDB9FE3}"/>
              </a:ext>
            </a:extLst>
          </p:cNvPr>
          <p:cNvSpPr/>
          <p:nvPr/>
        </p:nvSpPr>
        <p:spPr>
          <a:xfrm>
            <a:off x="722377" y="5038344"/>
            <a:ext cx="10634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 № BG-RRP-1.007-0177-СО1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„ОСНОВЕН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НА СГРАДАТА НА ДЕТСКА ГРАДИНА № 173 -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СТАРА СГРАДА“, РАЙОН „ПОДУЯНЕ“ </a:t>
            </a:r>
            <a:endParaRPr lang="bg-BG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44652" y="5038344"/>
            <a:ext cx="7904284" cy="0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B233B841-7D74-429C-AEC1-969FCF6B5C8D}"/>
              </a:ext>
            </a:extLst>
          </p:cNvPr>
          <p:cNvGrpSpPr/>
          <p:nvPr/>
        </p:nvGrpSpPr>
        <p:grpSpPr>
          <a:xfrm>
            <a:off x="1341832" y="96333"/>
            <a:ext cx="9395561" cy="1092136"/>
            <a:chOff x="1250515" y="70037"/>
            <a:chExt cx="9395561" cy="10921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23306"/>
              <a:ext cx="2498472" cy="8339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83DB07CD-B966-490B-8218-C7D94BC00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69" y="1708140"/>
            <a:ext cx="5521569" cy="30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120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E4393677-B376-4289-98A4-8112F2F152B4}"/>
              </a:ext>
            </a:extLst>
          </p:cNvPr>
          <p:cNvSpPr/>
          <p:nvPr/>
        </p:nvSpPr>
        <p:spPr>
          <a:xfrm>
            <a:off x="2173186" y="2495435"/>
            <a:ext cx="7847215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ОБЩА СТОЙНОСТ НА ПРОЕКТА</a:t>
            </a:r>
          </a:p>
          <a:p>
            <a:pPr algn="ctr"/>
            <a:r>
              <a:rPr lang="en-US" sz="2400" b="1" dirty="0"/>
              <a:t>1 </a:t>
            </a:r>
            <a:r>
              <a:rPr lang="bg-BG" sz="2400" b="1" dirty="0"/>
              <a:t>036</a:t>
            </a:r>
            <a:r>
              <a:rPr lang="en-US" sz="2400" b="1" dirty="0"/>
              <a:t> 3</a:t>
            </a:r>
            <a:r>
              <a:rPr lang="bg-BG" sz="2400" b="1" dirty="0"/>
              <a:t>88</a:t>
            </a:r>
            <a:r>
              <a:rPr lang="en-US" sz="2400" b="1" dirty="0"/>
              <a:t>,</a:t>
            </a:r>
            <a:r>
              <a:rPr lang="bg-BG" sz="2400" b="1" dirty="0"/>
              <a:t>64</a:t>
            </a:r>
            <a:r>
              <a:rPr lang="en-US" sz="2400" b="1" dirty="0"/>
              <a:t> </a:t>
            </a:r>
            <a:r>
              <a:rPr lang="bg-BG" sz="2400" b="1" dirty="0"/>
              <a:t>евро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БЕЗВЪЗМЕЗДНА ФИНАНСОВА ПОМОЩ </a:t>
            </a:r>
          </a:p>
          <a:p>
            <a:pPr algn="ctr"/>
            <a:r>
              <a:rPr lang="ru-RU" sz="2400" b="1" dirty="0"/>
              <a:t>1 022 583,76 евро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СЪФИНАНСИРАНЕ/СОБСТВЕН ПРИНОС</a:t>
            </a:r>
          </a:p>
          <a:p>
            <a:pPr algn="ctr"/>
            <a:r>
              <a:rPr lang="ru-RU" sz="2400" b="1" dirty="0" smtClean="0"/>
              <a:t>13 804,88 </a:t>
            </a:r>
            <a:r>
              <a:rPr lang="ru-RU" sz="2400" b="1" dirty="0"/>
              <a:t>евро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СРОК ЗА ИЗПЪЛНЕНИЕ </a:t>
            </a:r>
          </a:p>
          <a:p>
            <a:pPr algn="ctr"/>
            <a:r>
              <a:rPr lang="ru-RU" sz="2400" b="1" dirty="0"/>
              <a:t>0</a:t>
            </a:r>
            <a:r>
              <a:rPr lang="en-US" sz="2400" b="1" dirty="0"/>
              <a:t>2</a:t>
            </a:r>
            <a:r>
              <a:rPr lang="ru-RU" sz="2400" b="1" dirty="0"/>
              <a:t>.2024 г. - 0</a:t>
            </a:r>
            <a:r>
              <a:rPr lang="en-US" sz="2400" b="1" dirty="0"/>
              <a:t>5</a:t>
            </a:r>
            <a:r>
              <a:rPr lang="ru-RU" sz="2400" b="1" dirty="0"/>
              <a:t>.2026 г.</a:t>
            </a:r>
            <a:endParaRPr lang="bg-BG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637607" y="1379913"/>
            <a:ext cx="919387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chemeClr val="accent2">
                    <a:lumMod val="75000"/>
                  </a:schemeClr>
                </a:solidFill>
              </a:rPr>
              <a:t>Проектът се изпълнява с финансовата подкрепа на Националния план за възстановяване и устойчивост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bg-BG" sz="2000" b="1" dirty="0">
                <a:solidFill>
                  <a:schemeClr val="accent2">
                    <a:lumMod val="75000"/>
                  </a:schemeClr>
                </a:solidFill>
              </a:rPr>
              <a:t>НПВУ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bg-BG" sz="2000" b="1" dirty="0">
                <a:solidFill>
                  <a:schemeClr val="accent2">
                    <a:lumMod val="75000"/>
                  </a:schemeClr>
                </a:solidFill>
              </a:rPr>
              <a:t>, по компонент „Образование и умения“, инвестиция „Модернизация на образователната среда“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0A0085B8-7152-4448-9EFD-725F39D5085D}"/>
              </a:ext>
            </a:extLst>
          </p:cNvPr>
          <p:cNvGrpSpPr/>
          <p:nvPr/>
        </p:nvGrpSpPr>
        <p:grpSpPr>
          <a:xfrm>
            <a:off x="1308572" y="87749"/>
            <a:ext cx="9395561" cy="1092136"/>
            <a:chOff x="1250515" y="70037"/>
            <a:chExt cx="9395561" cy="10921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23306"/>
              <a:ext cx="2498472" cy="833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03CCCDD0-7A78-4D84-BAC6-B78324D3C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8592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9261" y="1157281"/>
            <a:ext cx="6910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b="1" dirty="0">
                <a:solidFill>
                  <a:schemeClr val="accent1">
                    <a:lumMod val="75000"/>
                  </a:schemeClr>
                </a:solidFill>
              </a:rPr>
              <a:t>ПЪТЯТ КЪМ ПРОМЯНАТА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0338" y="5688623"/>
            <a:ext cx="898573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 успешното приключване на проекта постигнахме цялостна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модернизация на обекта, превръщайки го в съвременна, енергийно ефективна и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безопасна среда.</a:t>
            </a: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9203" r="13397" b="14344"/>
          <a:stretch/>
        </p:blipFill>
        <p:spPr>
          <a:xfrm>
            <a:off x="2087094" y="1711279"/>
            <a:ext cx="2602523" cy="1899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94" y="3705419"/>
            <a:ext cx="2637749" cy="197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71" y="1676470"/>
            <a:ext cx="2515521" cy="1853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36" y="3560960"/>
            <a:ext cx="2637592" cy="1978194"/>
          </a:xfrm>
          <a:prstGeom prst="rect">
            <a:avLst/>
          </a:prstGeom>
        </p:spPr>
      </p:pic>
      <p:pic>
        <p:nvPicPr>
          <p:cNvPr id="12" name="Picture 11" descr="Arrow Png Hd Transparent HQ PNG Download | FreePNGim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15" y="3056415"/>
            <a:ext cx="1735722" cy="946312"/>
          </a:xfrm>
          <a:prstGeom prst="rect">
            <a:avLst/>
          </a:prstGeom>
        </p:spPr>
      </p:pic>
      <p:grpSp>
        <p:nvGrpSpPr>
          <p:cNvPr id="11" name="Групиране 10">
            <a:extLst>
              <a:ext uri="{FF2B5EF4-FFF2-40B4-BE49-F238E27FC236}">
                <a16:creationId xmlns:a16="http://schemas.microsoft.com/office/drawing/2014/main" id="{0E7DBFBD-77FE-4C5D-BCB8-ED09D1153C7B}"/>
              </a:ext>
            </a:extLst>
          </p:cNvPr>
          <p:cNvGrpSpPr/>
          <p:nvPr/>
        </p:nvGrpSpPr>
        <p:grpSpPr>
          <a:xfrm>
            <a:off x="1250515" y="70037"/>
            <a:ext cx="9395561" cy="1092136"/>
            <a:chOff x="1250515" y="70037"/>
            <a:chExt cx="9395561" cy="10921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287447"/>
              <a:ext cx="2498472" cy="833975"/>
            </a:xfrm>
            <a:prstGeom prst="rect">
              <a:avLst/>
            </a:prstGeom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9229297E-7638-4BAD-B61E-1ED9F090B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470249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9244" y="2294097"/>
            <a:ext cx="3640015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рамките на строителните дейности беше извършен основен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ремонт на сградата, покрива и фасадата, като внедрените мерки за енергийна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ефективност не само ще подобрят комфорта, но и значително ще намалят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бъдещите разходи за издръжка.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59" y="2070087"/>
            <a:ext cx="4044454" cy="3033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" y="2070087"/>
            <a:ext cx="4190113" cy="3482450"/>
          </a:xfrm>
          <a:prstGeom prst="rect">
            <a:avLst/>
          </a:prstGeom>
        </p:spPr>
      </p:pic>
      <p:grpSp>
        <p:nvGrpSpPr>
          <p:cNvPr id="6" name="Групиране 5">
            <a:extLst>
              <a:ext uri="{FF2B5EF4-FFF2-40B4-BE49-F238E27FC236}">
                <a16:creationId xmlns:a16="http://schemas.microsoft.com/office/drawing/2014/main" id="{0027DC6A-A1DC-4F28-BA1B-3364561B0C4D}"/>
              </a:ext>
            </a:extLst>
          </p:cNvPr>
          <p:cNvGrpSpPr/>
          <p:nvPr/>
        </p:nvGrpSpPr>
        <p:grpSpPr>
          <a:xfrm>
            <a:off x="1250515" y="70037"/>
            <a:ext cx="9395561" cy="1092136"/>
            <a:chOff x="1250515" y="70037"/>
            <a:chExt cx="9395561" cy="10921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23306"/>
              <a:ext cx="2498472" cy="8339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6D64A22B-AA35-426D-A550-DFB40309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7581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H="1">
            <a:off x="11197382" y="2607761"/>
            <a:ext cx="0" cy="1313292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74960" y="2765269"/>
            <a:ext cx="0" cy="998277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31280" y="2765269"/>
            <a:ext cx="0" cy="998277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1963" y="2810520"/>
            <a:ext cx="0" cy="998277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4810" y="1610191"/>
            <a:ext cx="943965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Паралелно с това бяха изцяло подменени и модернизирани ключовите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ofiaSans" panose="0000050000000000000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инженерни мрежи – ВиК, отоплителните и електроинсталациите. За да се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ofiaSans" panose="0000050000000000000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гарантира максимална сигурност,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ofiaSans" panose="0000050000000000000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сградата вече разполага с нови заземителни,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ofiaSans" panose="0000050000000000000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мълниезащитни и пожароизвестителни системи, включително нова външна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ofiaSans" panose="0000050000000000000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евакуационна стълба.</a:t>
            </a:r>
            <a:endParaRPr lang="bg-B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4408"/>
            <a:ext cx="3852672" cy="2889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54" y="3349405"/>
            <a:ext cx="3626013" cy="2719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03" y="3597562"/>
            <a:ext cx="2204354" cy="30428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610192"/>
            <a:ext cx="1264810" cy="12052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Rectangle 11"/>
          <p:cNvSpPr/>
          <p:nvPr/>
        </p:nvSpPr>
        <p:spPr>
          <a:xfrm>
            <a:off x="10704466" y="1610192"/>
            <a:ext cx="1487534" cy="12052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98" y="3763546"/>
            <a:ext cx="2016168" cy="2688224"/>
          </a:xfrm>
          <a:prstGeom prst="rect">
            <a:avLst/>
          </a:prstGeom>
        </p:spPr>
      </p:pic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9FE17837-9645-46BA-A1A5-5F13F72D7673}"/>
              </a:ext>
            </a:extLst>
          </p:cNvPr>
          <p:cNvGrpSpPr/>
          <p:nvPr/>
        </p:nvGrpSpPr>
        <p:grpSpPr>
          <a:xfrm>
            <a:off x="1250515" y="70037"/>
            <a:ext cx="9395561" cy="1092136"/>
            <a:chOff x="1250515" y="70037"/>
            <a:chExt cx="9395561" cy="10921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23306"/>
              <a:ext cx="2498472" cy="8339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571243D2-C24C-4B09-B64F-BC728CD4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20318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0513" y="1389185"/>
            <a:ext cx="2868249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Реновиране и модернизация на базата: Изцяло обновени занимални, спални и административни помещения. Реновиран кухненски блок с ново съвременно оборудване. Благоустроен двор с модерни детски площадки и нови мебели. Обновена ограда и богато озеленяване на външните пространства.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" y="1389185"/>
            <a:ext cx="4385047" cy="2699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86" y="1389185"/>
            <a:ext cx="4090480" cy="3117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04" y="4577378"/>
            <a:ext cx="2717243" cy="2077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6"/>
          <a:stretch/>
        </p:blipFill>
        <p:spPr>
          <a:xfrm>
            <a:off x="442800" y="4145111"/>
            <a:ext cx="3614329" cy="2322387"/>
          </a:xfrm>
          <a:prstGeom prst="rect">
            <a:avLst/>
          </a:prstGeom>
        </p:spPr>
      </p:pic>
      <p:grpSp>
        <p:nvGrpSpPr>
          <p:cNvPr id="6" name="Групиране 5">
            <a:extLst>
              <a:ext uri="{FF2B5EF4-FFF2-40B4-BE49-F238E27FC236}">
                <a16:creationId xmlns:a16="http://schemas.microsoft.com/office/drawing/2014/main" id="{0720F02C-7403-4662-9EBD-7548A3451E86}"/>
              </a:ext>
            </a:extLst>
          </p:cNvPr>
          <p:cNvGrpSpPr/>
          <p:nvPr/>
        </p:nvGrpSpPr>
        <p:grpSpPr>
          <a:xfrm>
            <a:off x="1250515" y="70037"/>
            <a:ext cx="9395561" cy="1073389"/>
            <a:chOff x="1250515" y="70037"/>
            <a:chExt cx="9395561" cy="10733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9451"/>
              <a:ext cx="2498472" cy="833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291114"/>
              <a:ext cx="2250344" cy="835200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460BEA45-2340-4212-81C7-BE688B4D2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4187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3393159" y="5523598"/>
            <a:ext cx="5407269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08175897-75BD-4F97-9112-0201295011CD}"/>
              </a:ext>
            </a:extLst>
          </p:cNvPr>
          <p:cNvSpPr/>
          <p:nvPr/>
        </p:nvSpPr>
        <p:spPr>
          <a:xfrm>
            <a:off x="3048793" y="195857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</a:t>
            </a:r>
          </a:p>
          <a:p>
            <a:pPr algn="ctr"/>
            <a:r>
              <a:rPr lang="bg-BG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ВНИМАНИЕТО!</a:t>
            </a:r>
          </a:p>
        </p:txBody>
      </p:sp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64C8137D-DD9A-4EBA-A652-F3A354879B04}"/>
              </a:ext>
            </a:extLst>
          </p:cNvPr>
          <p:cNvSpPr/>
          <p:nvPr/>
        </p:nvSpPr>
        <p:spPr>
          <a:xfrm>
            <a:off x="311689" y="6119336"/>
            <a:ext cx="11570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Т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ози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документ е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създаден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с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финансовата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подкрепа на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Европейския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съюз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-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NextGenerationEU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.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Цялата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отговорност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за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съдържанието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на документа се носи от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Столична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община и при 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никакви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обстоятелства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не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може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да се приема, че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тази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публикация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отразява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официалното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становище на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Европейския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</a:t>
            </a:r>
            <a:r>
              <a:rPr lang="ru-RU" sz="1200" i="1" dirty="0" err="1">
                <a:solidFill>
                  <a:prstClr val="black"/>
                </a:solidFill>
                <a:latin typeface="SofiaSans" panose="00000500000000000000" pitchFamily="2" charset="0"/>
              </a:rPr>
              <a:t>съюз</a:t>
            </a:r>
            <a:r>
              <a:rPr lang="ru-RU" sz="1200" i="1" dirty="0">
                <a:solidFill>
                  <a:prstClr val="black"/>
                </a:solidFill>
                <a:latin typeface="SofiaSans" panose="00000500000000000000" pitchFamily="2" charset="0"/>
              </a:rPr>
              <a:t> и СНД.</a:t>
            </a:r>
            <a:endParaRPr lang="bg-BG" sz="1200" i="1" dirty="0">
              <a:solidFill>
                <a:prstClr val="black"/>
              </a:solidFill>
              <a:latin typeface="SofiaSans" panose="00000500000000000000" pitchFamily="2" charset="0"/>
            </a:endParaRPr>
          </a:p>
        </p:txBody>
      </p:sp>
      <p:pic>
        <p:nvPicPr>
          <p:cNvPr id="2" name="Picture 1" descr="Kids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37" y="3965266"/>
            <a:ext cx="3824075" cy="1558332"/>
          </a:xfrm>
          <a:prstGeom prst="rect">
            <a:avLst/>
          </a:prstGeom>
        </p:spPr>
      </p:pic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A45B186A-6E3C-4D7D-A004-47C38B1A6575}"/>
              </a:ext>
            </a:extLst>
          </p:cNvPr>
          <p:cNvGrpSpPr/>
          <p:nvPr/>
        </p:nvGrpSpPr>
        <p:grpSpPr>
          <a:xfrm>
            <a:off x="1250515" y="70037"/>
            <a:ext cx="9395561" cy="1073389"/>
            <a:chOff x="1250515" y="70037"/>
            <a:chExt cx="9395561" cy="107338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680DB15-AE24-4A9A-AFCB-0C3ACD5C3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9451"/>
              <a:ext cx="2498472" cy="833975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53BB5C0-6B36-4386-9C47-E038E472A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291114"/>
              <a:ext cx="2250344" cy="835200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954066D5-3BB5-4A9B-9731-1C4739EEE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70037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89819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5016FBC3936940A313FF645F8988C2" ma:contentTypeVersion="18" ma:contentTypeDescription="Създаване на нов документ" ma:contentTypeScope="" ma:versionID="8715ab249ba74bc4acd21a237736ca2d">
  <xsd:schema xmlns:xsd="http://www.w3.org/2001/XMLSchema" xmlns:xs="http://www.w3.org/2001/XMLSchema" xmlns:p="http://schemas.microsoft.com/office/2006/metadata/properties" xmlns:ns3="10fe01f5-dc32-426c-8f8e-ca7cb9024a74" xmlns:ns4="0935217f-d11d-477d-a2dd-95f595ef4151" targetNamespace="http://schemas.microsoft.com/office/2006/metadata/properties" ma:root="true" ma:fieldsID="10cea642e8870d506f0dce6456abd1e1" ns3:_="" ns4:_="">
    <xsd:import namespace="10fe01f5-dc32-426c-8f8e-ca7cb9024a74"/>
    <xsd:import namespace="0935217f-d11d-477d-a2dd-95f595ef41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e01f5-dc32-426c-8f8e-ca7cb9024a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35217f-d11d-477d-a2dd-95f595ef415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Споделено 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Споделени с подробност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Хеширане на подсказване за споделян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0fe01f5-dc32-426c-8f8e-ca7cb9024a74" xsi:nil="true"/>
  </documentManagement>
</p:properties>
</file>

<file path=customXml/itemProps1.xml><?xml version="1.0" encoding="utf-8"?>
<ds:datastoreItem xmlns:ds="http://schemas.openxmlformats.org/officeDocument/2006/customXml" ds:itemID="{D902CF76-87C9-4B3A-86B4-F9860CA2A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fe01f5-dc32-426c-8f8e-ca7cb9024a74"/>
    <ds:schemaRef ds:uri="0935217f-d11d-477d-a2dd-95f595ef41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563993-B748-4FB8-A0D7-A97303C2F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98B22E-6AF0-4FBB-B885-0C144B53512F}">
  <ds:schemaRefs>
    <ds:schemaRef ds:uri="http://purl.org/dc/dcmitype/"/>
    <ds:schemaRef ds:uri="10fe01f5-dc32-426c-8f8e-ca7cb9024a7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935217f-d11d-477d-a2dd-95f595ef4151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291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SofiaSans</vt:lpstr>
      <vt:lpstr>Тема на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ИКАБ</dc:creator>
  <cp:lastModifiedBy>Мира Емилова</cp:lastModifiedBy>
  <cp:revision>51</cp:revision>
  <cp:lastPrinted>2025-10-27T16:26:46Z</cp:lastPrinted>
  <dcterms:created xsi:type="dcterms:W3CDTF">2025-08-12T11:30:18Z</dcterms:created>
  <dcterms:modified xsi:type="dcterms:W3CDTF">2026-06-24T08:59:36Z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0x010100AD5016FBC3936940A313FF645F8988C2</vt:lpwstr>
  </property>
</Properties>
</file>