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62" r:id="rId5"/>
    <p:sldId id="263" r:id="rId6"/>
    <p:sldId id="260" r:id="rId7"/>
    <p:sldId id="265" r:id="rId8"/>
    <p:sldId id="266" r:id="rId9"/>
    <p:sldId id="261" r:id="rId10"/>
  </p:sldIdLst>
  <p:sldSz cx="18288000" cy="10287000"/>
  <p:notesSz cx="6858000" cy="9144000"/>
  <p:embeddedFontLst>
    <p:embeddedFont>
      <p:font typeface="Trebuchet MS" panose="020B0603020202020204" pitchFamily="34" charset="0"/>
      <p:regular r:id="rId12"/>
      <p:bold r:id="rId13"/>
      <p:italic r:id="rId14"/>
      <p:boldItalic r:id="rId15"/>
    </p:embeddedFont>
    <p:embeddedFont>
      <p:font typeface="Nunito Bold" panose="020B0604020202020204" charset="0"/>
      <p:regular r:id="rId16"/>
    </p:embeddedFont>
    <p:embeddedFont>
      <p:font typeface="Trebuchet MS Bold" panose="020B0703020202020204" pitchFamily="34" charset="0"/>
      <p:regular r:id="rId17"/>
      <p:bold r:id="rId18"/>
    </p:embeddedFont>
    <p:embeddedFont>
      <p:font typeface="SofiaSans" panose="00000500000000000000" pitchFamily="2" charset="0"/>
      <p:regular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Railey" panose="020B0604020202020204" charset="0"/>
      <p:regular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5" d="100"/>
          <a:sy n="55" d="100"/>
        </p:scale>
        <p:origin x="658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A80428-D258-47FD-99FE-3B72ACF61362}" type="datetimeFigureOut">
              <a:rPr lang="bg-BG" smtClean="0"/>
              <a:t>26.6.2026 г.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1E40D5-9446-40A7-A24E-CAC443D5E75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903926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1E40D5-9446-40A7-A24E-CAC443D5E75C}" type="slidenum">
              <a:rPr lang="bg-BG" smtClean="0"/>
              <a:t>6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120819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5.png"/><Relationship Id="rId18" Type="http://schemas.openxmlformats.org/officeDocument/2006/relationships/image" Target="../media/image17.svg"/><Relationship Id="rId3" Type="http://schemas.openxmlformats.org/officeDocument/2006/relationships/image" Target="../media/image2.png"/><Relationship Id="rId21" Type="http://schemas.openxmlformats.org/officeDocument/2006/relationships/image" Target="../media/image8.png"/><Relationship Id="rId7" Type="http://schemas.openxmlformats.org/officeDocument/2006/relationships/image" Target="../media/image3.png"/><Relationship Id="rId12" Type="http://schemas.openxmlformats.org/officeDocument/2006/relationships/image" Target="../media/image11.svg"/><Relationship Id="rId17" Type="http://schemas.openxmlformats.org/officeDocument/2006/relationships/image" Target="../media/image6.png"/><Relationship Id="rId2" Type="http://schemas.openxmlformats.org/officeDocument/2006/relationships/image" Target="../media/image1.png"/><Relationship Id="rId16" Type="http://schemas.openxmlformats.org/officeDocument/2006/relationships/image" Target="../media/image15.svg"/><Relationship Id="rId20" Type="http://schemas.openxmlformats.org/officeDocument/2006/relationships/image" Target="../media/image19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24" Type="http://schemas.openxmlformats.org/officeDocument/2006/relationships/image" Target="../media/image10.jpg"/><Relationship Id="rId23" Type="http://schemas.openxmlformats.org/officeDocument/2006/relationships/image" Target="../media/image9.png"/><Relationship Id="rId19" Type="http://schemas.openxmlformats.org/officeDocument/2006/relationships/image" Target="../media/image7.png"/><Relationship Id="rId9" Type="http://schemas.openxmlformats.org/officeDocument/2006/relationships/image" Target="../media/image4.png"/><Relationship Id="rId22" Type="http://schemas.openxmlformats.org/officeDocument/2006/relationships/image" Target="../media/image21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26" Type="http://schemas.openxmlformats.org/officeDocument/2006/relationships/image" Target="../media/image6.png"/><Relationship Id="rId3" Type="http://schemas.openxmlformats.org/officeDocument/2006/relationships/image" Target="../media/image11.png"/><Relationship Id="rId34" Type="http://schemas.openxmlformats.org/officeDocument/2006/relationships/image" Target="../media/image10.jpg"/><Relationship Id="rId7" Type="http://schemas.openxmlformats.org/officeDocument/2006/relationships/image" Target="../media/image13.png"/><Relationship Id="rId17" Type="http://schemas.openxmlformats.org/officeDocument/2006/relationships/image" Target="../media/image8.png"/><Relationship Id="rId25" Type="http://schemas.openxmlformats.org/officeDocument/2006/relationships/image" Target="../media/image5.png"/><Relationship Id="rId33" Type="http://schemas.openxmlformats.org/officeDocument/2006/relationships/image" Target="../media/image9.png"/><Relationship Id="rId2" Type="http://schemas.openxmlformats.org/officeDocument/2006/relationships/image" Target="../media/image1.png"/><Relationship Id="rId16" Type="http://schemas.openxmlformats.org/officeDocument/2006/relationships/image" Target="../media/image37.svg"/><Relationship Id="rId20" Type="http://schemas.openxmlformats.org/officeDocument/2006/relationships/image" Target="../media/image15.svg"/><Relationship Id="rId29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svg"/><Relationship Id="rId24" Type="http://schemas.openxmlformats.org/officeDocument/2006/relationships/image" Target="../media/image21.svg"/><Relationship Id="rId32" Type="http://schemas.openxmlformats.org/officeDocument/2006/relationships/image" Target="../media/image41.svg"/><Relationship Id="rId5" Type="http://schemas.openxmlformats.org/officeDocument/2006/relationships/image" Target="../media/image12.png"/><Relationship Id="rId28" Type="http://schemas.openxmlformats.org/officeDocument/2006/relationships/image" Target="../media/image19.svg"/><Relationship Id="rId36" Type="http://schemas.openxmlformats.org/officeDocument/2006/relationships/image" Target="../media/image51.svg"/><Relationship Id="rId31" Type="http://schemas.openxmlformats.org/officeDocument/2006/relationships/image" Target="../media/image16.png"/><Relationship Id="rId4" Type="http://schemas.openxmlformats.org/officeDocument/2006/relationships/image" Target="../media/image25.svg"/><Relationship Id="rId9" Type="http://schemas.openxmlformats.org/officeDocument/2006/relationships/image" Target="../media/image14.png"/><Relationship Id="rId22" Type="http://schemas.openxmlformats.org/officeDocument/2006/relationships/image" Target="../media/image17.svg"/><Relationship Id="rId27" Type="http://schemas.openxmlformats.org/officeDocument/2006/relationships/image" Target="../media/image7.png"/><Relationship Id="rId30" Type="http://schemas.openxmlformats.org/officeDocument/2006/relationships/image" Target="../media/image39.svg"/><Relationship Id="rId35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8.png"/><Relationship Id="rId26" Type="http://schemas.openxmlformats.org/officeDocument/2006/relationships/image" Target="../media/image6.png"/><Relationship Id="rId3" Type="http://schemas.openxmlformats.org/officeDocument/2006/relationships/image" Target="../media/image12.png"/><Relationship Id="rId34" Type="http://schemas.openxmlformats.org/officeDocument/2006/relationships/image" Target="../media/image10.jpg"/><Relationship Id="rId7" Type="http://schemas.openxmlformats.org/officeDocument/2006/relationships/image" Target="../media/image11.png"/><Relationship Id="rId12" Type="http://schemas.openxmlformats.org/officeDocument/2006/relationships/image" Target="../media/image25.svg"/><Relationship Id="rId17" Type="http://schemas.openxmlformats.org/officeDocument/2006/relationships/image" Target="../media/image8.png"/><Relationship Id="rId25" Type="http://schemas.openxmlformats.org/officeDocument/2006/relationships/image" Target="../media/image5.png"/><Relationship Id="rId33" Type="http://schemas.openxmlformats.org/officeDocument/2006/relationships/image" Target="../media/image9.png"/><Relationship Id="rId2" Type="http://schemas.openxmlformats.org/officeDocument/2006/relationships/image" Target="../media/image1.png"/><Relationship Id="rId16" Type="http://schemas.openxmlformats.org/officeDocument/2006/relationships/image" Target="../media/image3.svg"/><Relationship Id="rId20" Type="http://schemas.openxmlformats.org/officeDocument/2006/relationships/image" Target="../media/image15.svg"/><Relationship Id="rId29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svg"/><Relationship Id="rId24" Type="http://schemas.openxmlformats.org/officeDocument/2006/relationships/image" Target="../media/image21.svg"/><Relationship Id="rId32" Type="http://schemas.openxmlformats.org/officeDocument/2006/relationships/image" Target="../media/image49.svg"/><Relationship Id="rId5" Type="http://schemas.openxmlformats.org/officeDocument/2006/relationships/image" Target="../media/image13.png"/><Relationship Id="rId28" Type="http://schemas.openxmlformats.org/officeDocument/2006/relationships/image" Target="../media/image19.svg"/><Relationship Id="rId31" Type="http://schemas.openxmlformats.org/officeDocument/2006/relationships/image" Target="../media/image19.png"/><Relationship Id="rId4" Type="http://schemas.openxmlformats.org/officeDocument/2006/relationships/image" Target="../media/image27.svg"/><Relationship Id="rId22" Type="http://schemas.openxmlformats.org/officeDocument/2006/relationships/image" Target="../media/image17.svg"/><Relationship Id="rId27" Type="http://schemas.openxmlformats.org/officeDocument/2006/relationships/image" Target="../media/image7.png"/><Relationship Id="rId30" Type="http://schemas.openxmlformats.org/officeDocument/2006/relationships/image" Target="../media/image51.sv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8.png"/><Relationship Id="rId26" Type="http://schemas.openxmlformats.org/officeDocument/2006/relationships/image" Target="../media/image6.png"/><Relationship Id="rId7" Type="http://schemas.openxmlformats.org/officeDocument/2006/relationships/image" Target="../media/image11.png"/><Relationship Id="rId12" Type="http://schemas.openxmlformats.org/officeDocument/2006/relationships/image" Target="../media/image25.svg"/><Relationship Id="rId17" Type="http://schemas.openxmlformats.org/officeDocument/2006/relationships/image" Target="../media/image8.png"/><Relationship Id="rId25" Type="http://schemas.openxmlformats.org/officeDocument/2006/relationships/image" Target="../media/image5.png"/><Relationship Id="rId2" Type="http://schemas.openxmlformats.org/officeDocument/2006/relationships/image" Target="../media/image12.png"/><Relationship Id="rId16" Type="http://schemas.openxmlformats.org/officeDocument/2006/relationships/image" Target="../media/image3.svg"/><Relationship Id="rId20" Type="http://schemas.openxmlformats.org/officeDocument/2006/relationships/image" Target="../media/image15.svg"/><Relationship Id="rId29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svg"/><Relationship Id="rId24" Type="http://schemas.openxmlformats.org/officeDocument/2006/relationships/image" Target="../media/image21.svg"/><Relationship Id="rId32" Type="http://schemas.openxmlformats.org/officeDocument/2006/relationships/image" Target="../media/image10.jpg"/><Relationship Id="rId5" Type="http://schemas.openxmlformats.org/officeDocument/2006/relationships/image" Target="../media/image13.png"/><Relationship Id="rId28" Type="http://schemas.openxmlformats.org/officeDocument/2006/relationships/image" Target="../media/image19.svg"/><Relationship Id="rId31" Type="http://schemas.openxmlformats.org/officeDocument/2006/relationships/image" Target="../media/image9.png"/><Relationship Id="rId4" Type="http://schemas.openxmlformats.org/officeDocument/2006/relationships/image" Target="../media/image27.svg"/><Relationship Id="rId22" Type="http://schemas.openxmlformats.org/officeDocument/2006/relationships/image" Target="../media/image17.svg"/><Relationship Id="rId27" Type="http://schemas.openxmlformats.org/officeDocument/2006/relationships/image" Target="../media/image7.png"/><Relationship Id="rId30" Type="http://schemas.openxmlformats.org/officeDocument/2006/relationships/image" Target="../media/image51.sv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8.png"/><Relationship Id="rId26" Type="http://schemas.openxmlformats.org/officeDocument/2006/relationships/image" Target="../media/image6.png"/><Relationship Id="rId7" Type="http://schemas.openxmlformats.org/officeDocument/2006/relationships/image" Target="../media/image11.png"/><Relationship Id="rId12" Type="http://schemas.openxmlformats.org/officeDocument/2006/relationships/image" Target="../media/image25.svg"/><Relationship Id="rId17" Type="http://schemas.openxmlformats.org/officeDocument/2006/relationships/image" Target="../media/image8.png"/><Relationship Id="rId25" Type="http://schemas.openxmlformats.org/officeDocument/2006/relationships/image" Target="../media/image5.png"/><Relationship Id="rId2" Type="http://schemas.openxmlformats.org/officeDocument/2006/relationships/image" Target="../media/image12.png"/><Relationship Id="rId16" Type="http://schemas.openxmlformats.org/officeDocument/2006/relationships/image" Target="../media/image3.svg"/><Relationship Id="rId20" Type="http://schemas.openxmlformats.org/officeDocument/2006/relationships/image" Target="../media/image15.svg"/><Relationship Id="rId29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svg"/><Relationship Id="rId24" Type="http://schemas.openxmlformats.org/officeDocument/2006/relationships/image" Target="../media/image21.svg"/><Relationship Id="rId32" Type="http://schemas.openxmlformats.org/officeDocument/2006/relationships/image" Target="../media/image10.jpg"/><Relationship Id="rId5" Type="http://schemas.openxmlformats.org/officeDocument/2006/relationships/image" Target="../media/image13.png"/><Relationship Id="rId28" Type="http://schemas.openxmlformats.org/officeDocument/2006/relationships/image" Target="../media/image19.svg"/><Relationship Id="rId31" Type="http://schemas.openxmlformats.org/officeDocument/2006/relationships/image" Target="../media/image9.png"/><Relationship Id="rId4" Type="http://schemas.openxmlformats.org/officeDocument/2006/relationships/image" Target="../media/image27.svg"/><Relationship Id="rId22" Type="http://schemas.openxmlformats.org/officeDocument/2006/relationships/image" Target="../media/image17.svg"/><Relationship Id="rId27" Type="http://schemas.openxmlformats.org/officeDocument/2006/relationships/image" Target="../media/image7.png"/><Relationship Id="rId30" Type="http://schemas.openxmlformats.org/officeDocument/2006/relationships/image" Target="../media/image51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26" Type="http://schemas.openxmlformats.org/officeDocument/2006/relationships/image" Target="../media/image6.png"/><Relationship Id="rId39" Type="http://schemas.openxmlformats.org/officeDocument/2006/relationships/image" Target="../media/image9.png"/><Relationship Id="rId3" Type="http://schemas.openxmlformats.org/officeDocument/2006/relationships/image" Target="../media/image1.png"/><Relationship Id="rId34" Type="http://schemas.openxmlformats.org/officeDocument/2006/relationships/image" Target="../media/image13.svg"/><Relationship Id="rId7" Type="http://schemas.openxmlformats.org/officeDocument/2006/relationships/image" Target="../media/image27.svg"/><Relationship Id="rId25" Type="http://schemas.openxmlformats.org/officeDocument/2006/relationships/image" Target="../media/image5.png"/><Relationship Id="rId33" Type="http://schemas.openxmlformats.org/officeDocument/2006/relationships/image" Target="../media/image20.png"/><Relationship Id="rId38" Type="http://schemas.openxmlformats.org/officeDocument/2006/relationships/image" Target="../media/image57.svg"/><Relationship Id="rId2" Type="http://schemas.openxmlformats.org/officeDocument/2006/relationships/notesSlide" Target="../notesSlides/notesSlide1.xml"/><Relationship Id="rId20" Type="http://schemas.openxmlformats.org/officeDocument/2006/relationships/image" Target="../media/image15.svg"/><Relationship Id="rId29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24" Type="http://schemas.openxmlformats.org/officeDocument/2006/relationships/image" Target="../media/image21.svg"/><Relationship Id="rId32" Type="http://schemas.openxmlformats.org/officeDocument/2006/relationships/image" Target="../media/image41.svg"/><Relationship Id="rId40" Type="http://schemas.openxmlformats.org/officeDocument/2006/relationships/image" Target="../media/image10.jpg"/><Relationship Id="rId5" Type="http://schemas.openxmlformats.org/officeDocument/2006/relationships/image" Target="../media/image25.svg"/><Relationship Id="rId28" Type="http://schemas.openxmlformats.org/officeDocument/2006/relationships/image" Target="../media/image19.svg"/><Relationship Id="rId10" Type="http://schemas.openxmlformats.org/officeDocument/2006/relationships/image" Target="../media/image8.png"/><Relationship Id="rId31" Type="http://schemas.openxmlformats.org/officeDocument/2006/relationships/image" Target="../media/image16.png"/><Relationship Id="rId4" Type="http://schemas.openxmlformats.org/officeDocument/2006/relationships/image" Target="../media/image11.png"/><Relationship Id="rId9" Type="http://schemas.openxmlformats.org/officeDocument/2006/relationships/image" Target="../media/image29.svg"/><Relationship Id="rId22" Type="http://schemas.openxmlformats.org/officeDocument/2006/relationships/image" Target="../media/image17.svg"/><Relationship Id="rId27" Type="http://schemas.openxmlformats.org/officeDocument/2006/relationships/image" Target="../media/image7.png"/><Relationship Id="rId30" Type="http://schemas.openxmlformats.org/officeDocument/2006/relationships/image" Target="../media/image39.svg"/><Relationship Id="rId35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1.png"/><Relationship Id="rId7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18.svg"/><Relationship Id="rId9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13" Type="http://schemas.openxmlformats.org/officeDocument/2006/relationships/image" Target="../media/image5.png"/><Relationship Id="rId18" Type="http://schemas.openxmlformats.org/officeDocument/2006/relationships/image" Target="../media/image9.svg"/><Relationship Id="rId3" Type="http://schemas.openxmlformats.org/officeDocument/2006/relationships/image" Target="../media/image11.png"/><Relationship Id="rId21" Type="http://schemas.openxmlformats.org/officeDocument/2006/relationships/image" Target="../media/image27.jpeg"/><Relationship Id="rId7" Type="http://schemas.openxmlformats.org/officeDocument/2006/relationships/image" Target="../media/image13.png"/><Relationship Id="rId12" Type="http://schemas.openxmlformats.org/officeDocument/2006/relationships/image" Target="../media/image130.svg"/><Relationship Id="rId17" Type="http://schemas.openxmlformats.org/officeDocument/2006/relationships/image" Target="../media/image6.png"/><Relationship Id="rId2" Type="http://schemas.openxmlformats.org/officeDocument/2006/relationships/image" Target="../media/image1.png"/><Relationship Id="rId16" Type="http://schemas.openxmlformats.org/officeDocument/2006/relationships/image" Target="../media/image110.svg"/><Relationship Id="rId20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svg"/><Relationship Id="rId5" Type="http://schemas.openxmlformats.org/officeDocument/2006/relationships/image" Target="../media/image12.png"/><Relationship Id="rId15" Type="http://schemas.openxmlformats.org/officeDocument/2006/relationships/image" Target="../media/image7.png"/><Relationship Id="rId23" Type="http://schemas.openxmlformats.org/officeDocument/2006/relationships/image" Target="../media/image10.jpg"/><Relationship Id="rId19" Type="http://schemas.openxmlformats.org/officeDocument/2006/relationships/image" Target="../media/image25.png"/><Relationship Id="rId4" Type="http://schemas.openxmlformats.org/officeDocument/2006/relationships/image" Target="../media/image18.svg"/><Relationship Id="rId9" Type="http://schemas.openxmlformats.org/officeDocument/2006/relationships/image" Target="../media/image8.png"/><Relationship Id="rId14" Type="http://schemas.openxmlformats.org/officeDocument/2006/relationships/image" Target="../media/image70.svg"/><Relationship Id="rId2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8.png"/><Relationship Id="rId18" Type="http://schemas.openxmlformats.org/officeDocument/2006/relationships/image" Target="../media/image47.svg"/><Relationship Id="rId26" Type="http://schemas.openxmlformats.org/officeDocument/2006/relationships/image" Target="../media/image21.svg"/><Relationship Id="rId3" Type="http://schemas.openxmlformats.org/officeDocument/2006/relationships/image" Target="../media/image12.png"/><Relationship Id="rId7" Type="http://schemas.openxmlformats.org/officeDocument/2006/relationships/image" Target="../media/image11.png"/><Relationship Id="rId12" Type="http://schemas.openxmlformats.org/officeDocument/2006/relationships/image" Target="../media/image25.svg"/><Relationship Id="rId2" Type="http://schemas.openxmlformats.org/officeDocument/2006/relationships/image" Target="../media/image1.png"/><Relationship Id="rId29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svg"/><Relationship Id="rId24" Type="http://schemas.openxmlformats.org/officeDocument/2006/relationships/image" Target="../media/image17.svg"/><Relationship Id="rId32" Type="http://schemas.openxmlformats.org/officeDocument/2006/relationships/image" Target="../media/image10.jpg"/><Relationship Id="rId5" Type="http://schemas.openxmlformats.org/officeDocument/2006/relationships/image" Target="../media/image13.png"/><Relationship Id="rId28" Type="http://schemas.openxmlformats.org/officeDocument/2006/relationships/image" Target="../media/image6.png"/><Relationship Id="rId19" Type="http://schemas.openxmlformats.org/officeDocument/2006/relationships/image" Target="../media/image8.png"/><Relationship Id="rId31" Type="http://schemas.openxmlformats.org/officeDocument/2006/relationships/image" Target="../media/image9.png"/><Relationship Id="rId4" Type="http://schemas.openxmlformats.org/officeDocument/2006/relationships/image" Target="../media/image27.svg"/><Relationship Id="rId27" Type="http://schemas.openxmlformats.org/officeDocument/2006/relationships/image" Target="../media/image5.png"/><Relationship Id="rId22" Type="http://schemas.openxmlformats.org/officeDocument/2006/relationships/image" Target="../media/image15.svg"/><Relationship Id="rId30" Type="http://schemas.openxmlformats.org/officeDocument/2006/relationships/image" Target="../media/image1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C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105901" y="-96967"/>
            <a:ext cx="9182100" cy="10383967"/>
          </a:xfrm>
          <a:custGeom>
            <a:avLst/>
            <a:gdLst/>
            <a:ahLst/>
            <a:cxnLst/>
            <a:rect l="l" t="t" r="r" b="b"/>
            <a:pathLst>
              <a:path w="13915109" h="10383967">
                <a:moveTo>
                  <a:pt x="0" y="0"/>
                </a:moveTo>
                <a:lnTo>
                  <a:pt x="13915109" y="0"/>
                </a:lnTo>
                <a:lnTo>
                  <a:pt x="13915109" y="10383967"/>
                </a:lnTo>
                <a:lnTo>
                  <a:pt x="0" y="103839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4000"/>
            </a:blip>
            <a:srcRect/>
            <a:stretch>
              <a:fillRect r="-51546"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-1" y="-48484"/>
            <a:ext cx="9105899" cy="10383967"/>
          </a:xfrm>
          <a:custGeom>
            <a:avLst/>
            <a:gdLst/>
            <a:ahLst/>
            <a:cxnLst/>
            <a:rect l="l" t="t" r="r" b="b"/>
            <a:pathLst>
              <a:path w="13915109" h="10383967">
                <a:moveTo>
                  <a:pt x="13915109" y="0"/>
                </a:moveTo>
                <a:lnTo>
                  <a:pt x="0" y="0"/>
                </a:lnTo>
                <a:lnTo>
                  <a:pt x="0" y="10383967"/>
                </a:lnTo>
                <a:lnTo>
                  <a:pt x="13915109" y="10383967"/>
                </a:lnTo>
                <a:lnTo>
                  <a:pt x="13915109" y="0"/>
                </a:lnTo>
                <a:close/>
              </a:path>
            </a:pathLst>
          </a:custGeom>
          <a:blipFill>
            <a:blip r:embed="rId2">
              <a:alphaModFix amt="34000"/>
            </a:blip>
            <a:srcRect/>
            <a:stretch>
              <a:fillRect r="-52814"/>
            </a:stretch>
          </a:blipFill>
        </p:spPr>
        <p:txBody>
          <a:bodyPr/>
          <a:lstStyle/>
          <a:p>
            <a:endParaRPr lang="bg-BG" dirty="0"/>
          </a:p>
        </p:txBody>
      </p:sp>
      <p:sp>
        <p:nvSpPr>
          <p:cNvPr id="5" name="Freeform 5"/>
          <p:cNvSpPr/>
          <p:nvPr/>
        </p:nvSpPr>
        <p:spPr>
          <a:xfrm>
            <a:off x="14627291" y="7109251"/>
            <a:ext cx="3247830" cy="2289720"/>
          </a:xfrm>
          <a:custGeom>
            <a:avLst/>
            <a:gdLst/>
            <a:ahLst/>
            <a:cxnLst/>
            <a:rect l="l" t="t" r="r" b="b"/>
            <a:pathLst>
              <a:path w="3247830" h="2289720">
                <a:moveTo>
                  <a:pt x="0" y="0"/>
                </a:moveTo>
                <a:lnTo>
                  <a:pt x="3247829" y="0"/>
                </a:lnTo>
                <a:lnTo>
                  <a:pt x="3247829" y="2289720"/>
                </a:lnTo>
                <a:lnTo>
                  <a:pt x="0" y="228972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86000"/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482449" y="7556245"/>
            <a:ext cx="3244615" cy="2506465"/>
          </a:xfrm>
          <a:custGeom>
            <a:avLst/>
            <a:gdLst/>
            <a:ahLst/>
            <a:cxnLst/>
            <a:rect l="l" t="t" r="r" b="b"/>
            <a:pathLst>
              <a:path w="3244615" h="2506465">
                <a:moveTo>
                  <a:pt x="0" y="0"/>
                </a:moveTo>
                <a:lnTo>
                  <a:pt x="3244615" y="0"/>
                </a:lnTo>
                <a:lnTo>
                  <a:pt x="3244615" y="2506465"/>
                </a:lnTo>
                <a:lnTo>
                  <a:pt x="0" y="250646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86000"/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3030200" y="8144213"/>
            <a:ext cx="2025584" cy="2017988"/>
          </a:xfrm>
          <a:custGeom>
            <a:avLst/>
            <a:gdLst/>
            <a:ahLst/>
            <a:cxnLst/>
            <a:rect l="l" t="t" r="r" b="b"/>
            <a:pathLst>
              <a:path w="2025584" h="2017988">
                <a:moveTo>
                  <a:pt x="0" y="0"/>
                </a:moveTo>
                <a:lnTo>
                  <a:pt x="2025584" y="0"/>
                </a:lnTo>
                <a:lnTo>
                  <a:pt x="2025584" y="2017988"/>
                </a:lnTo>
                <a:lnTo>
                  <a:pt x="0" y="201798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alphaModFix amt="86000"/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2099990">
            <a:off x="16385050" y="4684967"/>
            <a:ext cx="514010" cy="342050"/>
          </a:xfrm>
          <a:custGeom>
            <a:avLst/>
            <a:gdLst/>
            <a:ahLst/>
            <a:cxnLst/>
            <a:rect l="l" t="t" r="r" b="b"/>
            <a:pathLst>
              <a:path w="514010" h="342050">
                <a:moveTo>
                  <a:pt x="0" y="0"/>
                </a:moveTo>
                <a:lnTo>
                  <a:pt x="514010" y="0"/>
                </a:lnTo>
                <a:lnTo>
                  <a:pt x="514010" y="342051"/>
                </a:lnTo>
                <a:lnTo>
                  <a:pt x="0" y="342051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=""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1503479">
            <a:off x="17307546" y="3930498"/>
            <a:ext cx="514010" cy="342050"/>
          </a:xfrm>
          <a:custGeom>
            <a:avLst/>
            <a:gdLst/>
            <a:ahLst/>
            <a:cxnLst/>
            <a:rect l="l" t="t" r="r" b="b"/>
            <a:pathLst>
              <a:path w="514010" h="342050">
                <a:moveTo>
                  <a:pt x="0" y="0"/>
                </a:moveTo>
                <a:lnTo>
                  <a:pt x="514010" y="0"/>
                </a:lnTo>
                <a:lnTo>
                  <a:pt x="514010" y="342050"/>
                </a:lnTo>
                <a:lnTo>
                  <a:pt x="0" y="342050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=""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1965373">
            <a:off x="3242815" y="4332270"/>
            <a:ext cx="514010" cy="342050"/>
          </a:xfrm>
          <a:custGeom>
            <a:avLst/>
            <a:gdLst/>
            <a:ahLst/>
            <a:cxnLst/>
            <a:rect l="l" t="t" r="r" b="b"/>
            <a:pathLst>
              <a:path w="514010" h="342050">
                <a:moveTo>
                  <a:pt x="0" y="0"/>
                </a:moveTo>
                <a:lnTo>
                  <a:pt x="514010" y="0"/>
                </a:lnTo>
                <a:lnTo>
                  <a:pt x="514010" y="342050"/>
                </a:lnTo>
                <a:lnTo>
                  <a:pt x="0" y="342050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=""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2842188">
            <a:off x="2478607" y="5835652"/>
            <a:ext cx="514010" cy="342050"/>
          </a:xfrm>
          <a:custGeom>
            <a:avLst/>
            <a:gdLst/>
            <a:ahLst/>
            <a:cxnLst/>
            <a:rect l="l" t="t" r="r" b="b"/>
            <a:pathLst>
              <a:path w="514010" h="342050">
                <a:moveTo>
                  <a:pt x="0" y="0"/>
                </a:moveTo>
                <a:lnTo>
                  <a:pt x="514010" y="0"/>
                </a:lnTo>
                <a:lnTo>
                  <a:pt x="514010" y="342051"/>
                </a:lnTo>
                <a:lnTo>
                  <a:pt x="0" y="342051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=""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683588">
            <a:off x="15399853" y="4113846"/>
            <a:ext cx="514010" cy="342050"/>
          </a:xfrm>
          <a:custGeom>
            <a:avLst/>
            <a:gdLst/>
            <a:ahLst/>
            <a:cxnLst/>
            <a:rect l="l" t="t" r="r" b="b"/>
            <a:pathLst>
              <a:path w="514010" h="342050">
                <a:moveTo>
                  <a:pt x="0" y="0"/>
                </a:moveTo>
                <a:lnTo>
                  <a:pt x="514010" y="0"/>
                </a:lnTo>
                <a:lnTo>
                  <a:pt x="514010" y="342050"/>
                </a:lnTo>
                <a:lnTo>
                  <a:pt x="0" y="342050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=""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871761">
            <a:off x="16385050" y="3650657"/>
            <a:ext cx="514010" cy="342050"/>
          </a:xfrm>
          <a:custGeom>
            <a:avLst/>
            <a:gdLst/>
            <a:ahLst/>
            <a:cxnLst/>
            <a:rect l="l" t="t" r="r" b="b"/>
            <a:pathLst>
              <a:path w="514010" h="342050">
                <a:moveTo>
                  <a:pt x="0" y="0"/>
                </a:moveTo>
                <a:lnTo>
                  <a:pt x="514010" y="0"/>
                </a:lnTo>
                <a:lnTo>
                  <a:pt x="514010" y="342051"/>
                </a:lnTo>
                <a:lnTo>
                  <a:pt x="0" y="342051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=""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2099990">
            <a:off x="1658918" y="6650718"/>
            <a:ext cx="514010" cy="342050"/>
          </a:xfrm>
          <a:custGeom>
            <a:avLst/>
            <a:gdLst/>
            <a:ahLst/>
            <a:cxnLst/>
            <a:rect l="l" t="t" r="r" b="b"/>
            <a:pathLst>
              <a:path w="514010" h="342050">
                <a:moveTo>
                  <a:pt x="0" y="0"/>
                </a:moveTo>
                <a:lnTo>
                  <a:pt x="514010" y="0"/>
                </a:lnTo>
                <a:lnTo>
                  <a:pt x="514010" y="342050"/>
                </a:lnTo>
                <a:lnTo>
                  <a:pt x="0" y="34205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=""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-1503479">
            <a:off x="589726" y="3914436"/>
            <a:ext cx="514010" cy="342050"/>
          </a:xfrm>
          <a:custGeom>
            <a:avLst/>
            <a:gdLst/>
            <a:ahLst/>
            <a:cxnLst/>
            <a:rect l="l" t="t" r="r" b="b"/>
            <a:pathLst>
              <a:path w="514010" h="342050">
                <a:moveTo>
                  <a:pt x="0" y="0"/>
                </a:moveTo>
                <a:lnTo>
                  <a:pt x="514010" y="0"/>
                </a:lnTo>
                <a:lnTo>
                  <a:pt x="514010" y="342051"/>
                </a:lnTo>
                <a:lnTo>
                  <a:pt x="0" y="342051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=""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2099990">
            <a:off x="16985365" y="2582710"/>
            <a:ext cx="514010" cy="342050"/>
          </a:xfrm>
          <a:custGeom>
            <a:avLst/>
            <a:gdLst/>
            <a:ahLst/>
            <a:cxnLst/>
            <a:rect l="l" t="t" r="r" b="b"/>
            <a:pathLst>
              <a:path w="514010" h="342050">
                <a:moveTo>
                  <a:pt x="0" y="0"/>
                </a:moveTo>
                <a:lnTo>
                  <a:pt x="514010" y="0"/>
                </a:lnTo>
                <a:lnTo>
                  <a:pt x="514010" y="342050"/>
                </a:lnTo>
                <a:lnTo>
                  <a:pt x="0" y="34205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=""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 rot="-1503479">
            <a:off x="17725744" y="2318931"/>
            <a:ext cx="514010" cy="342050"/>
          </a:xfrm>
          <a:custGeom>
            <a:avLst/>
            <a:gdLst/>
            <a:ahLst/>
            <a:cxnLst/>
            <a:rect l="l" t="t" r="r" b="b"/>
            <a:pathLst>
              <a:path w="514010" h="342050">
                <a:moveTo>
                  <a:pt x="0" y="0"/>
                </a:moveTo>
                <a:lnTo>
                  <a:pt x="514010" y="0"/>
                </a:lnTo>
                <a:lnTo>
                  <a:pt x="514010" y="342050"/>
                </a:lnTo>
                <a:lnTo>
                  <a:pt x="0" y="342050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=""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 rot="1855390">
            <a:off x="1658657" y="4893942"/>
            <a:ext cx="514010" cy="342050"/>
          </a:xfrm>
          <a:custGeom>
            <a:avLst/>
            <a:gdLst/>
            <a:ahLst/>
            <a:cxnLst/>
            <a:rect l="l" t="t" r="r" b="b"/>
            <a:pathLst>
              <a:path w="514010" h="342050">
                <a:moveTo>
                  <a:pt x="0" y="0"/>
                </a:moveTo>
                <a:lnTo>
                  <a:pt x="514010" y="0"/>
                </a:lnTo>
                <a:lnTo>
                  <a:pt x="514010" y="342051"/>
                </a:lnTo>
                <a:lnTo>
                  <a:pt x="0" y="342051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=""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 rot="-1503479">
            <a:off x="530695" y="6099432"/>
            <a:ext cx="514010" cy="342050"/>
          </a:xfrm>
          <a:custGeom>
            <a:avLst/>
            <a:gdLst/>
            <a:ahLst/>
            <a:cxnLst/>
            <a:rect l="l" t="t" r="r" b="b"/>
            <a:pathLst>
              <a:path w="514010" h="342050">
                <a:moveTo>
                  <a:pt x="0" y="0"/>
                </a:moveTo>
                <a:lnTo>
                  <a:pt x="514010" y="0"/>
                </a:lnTo>
                <a:lnTo>
                  <a:pt x="514010" y="342050"/>
                </a:lnTo>
                <a:lnTo>
                  <a:pt x="0" y="342050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=""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</p:sp>
      <p:sp>
        <p:nvSpPr>
          <p:cNvPr id="24" name="TextBox 24"/>
          <p:cNvSpPr txBox="1"/>
          <p:nvPr/>
        </p:nvSpPr>
        <p:spPr>
          <a:xfrm>
            <a:off x="3428511" y="3304266"/>
            <a:ext cx="11889542" cy="31457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624"/>
              </a:lnSpc>
            </a:pPr>
            <a:r>
              <a:rPr lang="bg-BG" sz="4000" b="1" spc="-80" dirty="0" smtClean="0">
                <a:solidFill>
                  <a:srgbClr val="4DACC4">
                    <a:alpha val="90980"/>
                  </a:srgbClr>
                </a:solidFill>
                <a:latin typeface="SofiaSans" panose="00000500000000000000" pitchFamily="2" charset="0"/>
                <a:ea typeface="Trebuchet MS"/>
                <a:cs typeface="Trebuchet MS"/>
                <a:sym typeface="Trebuchet MS"/>
              </a:rPr>
              <a:t>ИНВЕСТИЦИЯ</a:t>
            </a:r>
            <a:r>
              <a:rPr lang="en-US" sz="4000" b="1" spc="-80" dirty="0" smtClean="0">
                <a:solidFill>
                  <a:srgbClr val="4DACC4">
                    <a:alpha val="90980"/>
                  </a:srgbClr>
                </a:solidFill>
                <a:latin typeface="SofiaSans" panose="00000500000000000000" pitchFamily="2" charset="0"/>
                <a:ea typeface="Trebuchet MS"/>
                <a:cs typeface="Trebuchet MS"/>
                <a:sym typeface="Trebuchet MS"/>
              </a:rPr>
              <a:t> “ОСНОВЕН РЕМОНТ  </a:t>
            </a:r>
            <a:r>
              <a:rPr lang="bg-BG" sz="4000" b="1" spc="-80" dirty="0" smtClean="0">
                <a:solidFill>
                  <a:srgbClr val="4DACC4">
                    <a:alpha val="90980"/>
                  </a:srgbClr>
                </a:solidFill>
                <a:latin typeface="SofiaSans" panose="00000500000000000000" pitchFamily="2" charset="0"/>
                <a:ea typeface="Trebuchet MS"/>
                <a:cs typeface="Trebuchet MS"/>
                <a:sym typeface="Trebuchet MS"/>
              </a:rPr>
              <a:t>И</a:t>
            </a:r>
            <a:r>
              <a:rPr lang="en-US" sz="4000" b="1" spc="-80" dirty="0" smtClean="0">
                <a:solidFill>
                  <a:srgbClr val="4DACC4">
                    <a:alpha val="90980"/>
                  </a:srgbClr>
                </a:solidFill>
                <a:latin typeface="SofiaSans" panose="00000500000000000000" pitchFamily="2" charset="0"/>
                <a:ea typeface="Trebuchet MS"/>
                <a:cs typeface="Trebuchet MS"/>
                <a:sym typeface="Trebuchet MS"/>
              </a:rPr>
              <a:t>  РЕКОНСТРУКЦИЯ  НА  СГРАДАТА НА ДЕТСКА ГРАДИНА 76 “СЪРНИЧКА”  РАЙОН „</a:t>
            </a:r>
            <a:r>
              <a:rPr lang="en-US" sz="4000" b="1" spc="-80" dirty="0">
                <a:solidFill>
                  <a:srgbClr val="4DACC4">
                    <a:alpha val="90980"/>
                  </a:srgbClr>
                </a:solidFill>
                <a:latin typeface="SofiaSans" panose="00000500000000000000" pitchFamily="2" charset="0"/>
                <a:ea typeface="Trebuchet MS"/>
                <a:cs typeface="Trebuchet MS"/>
                <a:sym typeface="Trebuchet MS"/>
              </a:rPr>
              <a:t>МЛАДОСТ</a:t>
            </a:r>
            <a:r>
              <a:rPr lang="en-US" sz="4000" b="1" spc="-80" dirty="0" smtClean="0">
                <a:solidFill>
                  <a:srgbClr val="4DACC4">
                    <a:alpha val="90980"/>
                  </a:srgbClr>
                </a:solidFill>
                <a:latin typeface="SofiaSans" panose="00000500000000000000" pitchFamily="2" charset="0"/>
                <a:ea typeface="Trebuchet MS"/>
                <a:cs typeface="Trebuchet MS"/>
                <a:sym typeface="Trebuchet MS"/>
              </a:rPr>
              <a:t>“</a:t>
            </a:r>
            <a:endParaRPr lang="en-US" sz="4000" b="1" spc="-80" dirty="0">
              <a:solidFill>
                <a:srgbClr val="4DACC4">
                  <a:alpha val="90980"/>
                </a:srgbClr>
              </a:solidFill>
              <a:latin typeface="SofiaSans" panose="00000500000000000000" pitchFamily="2" charset="0"/>
              <a:ea typeface="Trebuchet MS"/>
              <a:cs typeface="Trebuchet MS"/>
              <a:sym typeface="Trebuchet MS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5179591" y="1810547"/>
            <a:ext cx="8289770" cy="5747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81"/>
              </a:lnSpc>
            </a:pPr>
            <a:r>
              <a:rPr lang="en-US" sz="4034" b="1" spc="40" dirty="0">
                <a:solidFill>
                  <a:srgbClr val="4DACC4">
                    <a:alpha val="77647"/>
                  </a:srgbClr>
                </a:solidFill>
                <a:latin typeface="SofiaSans" panose="00000500000000000000" pitchFamily="2" charset="0"/>
                <a:ea typeface="Trebuchet MS Bold"/>
                <a:cs typeface="Trebuchet MS Bold"/>
                <a:sym typeface="Trebuchet MS Bold"/>
              </a:rPr>
              <a:t>СТОЛИЧНА ОБЩИНА</a:t>
            </a:r>
          </a:p>
        </p:txBody>
      </p:sp>
      <p:sp>
        <p:nvSpPr>
          <p:cNvPr id="26" name="Текстово поле 25"/>
          <p:cNvSpPr txBox="1"/>
          <p:nvPr/>
        </p:nvSpPr>
        <p:spPr>
          <a:xfrm>
            <a:off x="4696729" y="7440157"/>
            <a:ext cx="9300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3200" spc="-150" dirty="0" smtClean="0">
                <a:solidFill>
                  <a:srgbClr val="4DACC4">
                    <a:alpha val="90980"/>
                  </a:srgbClr>
                </a:solidFill>
                <a:latin typeface="SofiaSans" panose="00000500000000000000" pitchFamily="2" charset="0"/>
                <a:ea typeface="Trebuchet MS"/>
                <a:cs typeface="Trebuchet MS"/>
              </a:rPr>
              <a:t>Срок за изпълнение </a:t>
            </a:r>
            <a:r>
              <a:rPr lang="ru-RU" sz="3200" spc="-150" dirty="0" smtClean="0">
                <a:solidFill>
                  <a:srgbClr val="4DACC4">
                    <a:alpha val="90980"/>
                  </a:srgbClr>
                </a:solidFill>
                <a:latin typeface="SofiaSans" panose="00000500000000000000" pitchFamily="2" charset="0"/>
                <a:ea typeface="Trebuchet MS"/>
                <a:cs typeface="Trebuchet MS"/>
              </a:rPr>
              <a:t>от 16.01.2024 г. до 31.05.2026г.</a:t>
            </a:r>
            <a:r>
              <a:rPr lang="bg-BG" sz="3200" spc="-150" dirty="0" smtClean="0">
                <a:solidFill>
                  <a:srgbClr val="4DACC4">
                    <a:alpha val="90980"/>
                  </a:srgbClr>
                </a:solidFill>
                <a:latin typeface="SofiaSans" panose="00000500000000000000" pitchFamily="2" charset="0"/>
                <a:ea typeface="Trebuchet MS"/>
                <a:cs typeface="Trebuchet MS"/>
              </a:rPr>
              <a:t> </a:t>
            </a:r>
            <a:endParaRPr lang="bg-BG" sz="3200" spc="-150" dirty="0">
              <a:solidFill>
                <a:srgbClr val="4DACC4">
                  <a:alpha val="90980"/>
                </a:srgbClr>
              </a:solidFill>
              <a:latin typeface="SofiaSans" panose="00000500000000000000" pitchFamily="2" charset="0"/>
              <a:ea typeface="Trebuchet MS"/>
              <a:cs typeface="Trebuchet MS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3007708" y="114300"/>
            <a:ext cx="12196380" cy="1361354"/>
            <a:chOff x="1250515" y="105896"/>
            <a:chExt cx="9395561" cy="1056277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9460"/>
            <a:stretch/>
          </p:blipFill>
          <p:spPr>
            <a:xfrm>
              <a:off x="1250515" y="323306"/>
              <a:ext cx="2498472" cy="833975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540"/>
            <a:stretch/>
          </p:blipFill>
          <p:spPr>
            <a:xfrm>
              <a:off x="8395732" y="326973"/>
              <a:ext cx="2250344" cy="835200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27546" y="105896"/>
              <a:ext cx="914182" cy="1009162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C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981200" y="0"/>
            <a:ext cx="18474705" cy="10383967"/>
            <a:chOff x="1981200" y="0"/>
            <a:chExt cx="18474705" cy="10383967"/>
          </a:xfrm>
        </p:grpSpPr>
        <p:sp>
          <p:nvSpPr>
            <p:cNvPr id="2" name="Freeform 2"/>
            <p:cNvSpPr/>
            <p:nvPr/>
          </p:nvSpPr>
          <p:spPr>
            <a:xfrm>
              <a:off x="2072145" y="0"/>
              <a:ext cx="13915109" cy="10383967"/>
            </a:xfrm>
            <a:custGeom>
              <a:avLst/>
              <a:gdLst/>
              <a:ahLst/>
              <a:cxnLst/>
              <a:rect l="l" t="t" r="r" b="b"/>
              <a:pathLst>
                <a:path w="13915109" h="10383967">
                  <a:moveTo>
                    <a:pt x="0" y="0"/>
                  </a:moveTo>
                  <a:lnTo>
                    <a:pt x="13915110" y="0"/>
                  </a:lnTo>
                  <a:lnTo>
                    <a:pt x="13915110" y="10383967"/>
                  </a:lnTo>
                  <a:lnTo>
                    <a:pt x="0" y="103839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0000"/>
              </a:blip>
              <a:stretch>
                <a:fillRect/>
              </a:stretch>
            </a:blipFill>
          </p:spPr>
        </p:sp>
        <p:sp>
          <p:nvSpPr>
            <p:cNvPr id="3" name="Freeform 3"/>
            <p:cNvSpPr/>
            <p:nvPr/>
          </p:nvSpPr>
          <p:spPr>
            <a:xfrm flipH="1">
              <a:off x="6124265" y="3732447"/>
              <a:ext cx="6039470" cy="3321708"/>
            </a:xfrm>
            <a:custGeom>
              <a:avLst/>
              <a:gdLst/>
              <a:ahLst/>
              <a:cxnLst/>
              <a:rect l="l" t="t" r="r" b="b"/>
              <a:pathLst>
                <a:path w="6039470" h="3321708">
                  <a:moveTo>
                    <a:pt x="6039470" y="0"/>
                  </a:moveTo>
                  <a:lnTo>
                    <a:pt x="0" y="0"/>
                  </a:lnTo>
                  <a:lnTo>
                    <a:pt x="0" y="3321708"/>
                  </a:lnTo>
                  <a:lnTo>
                    <a:pt x="6039470" y="3321708"/>
                  </a:lnTo>
                  <a:lnTo>
                    <a:pt x="603947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=""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 rot="14256082">
              <a:off x="16308303" y="1737370"/>
              <a:ext cx="4599241" cy="3018252"/>
            </a:xfrm>
            <a:custGeom>
              <a:avLst/>
              <a:gdLst/>
              <a:ahLst/>
              <a:cxnLst/>
              <a:rect l="l" t="t" r="r" b="b"/>
              <a:pathLst>
                <a:path w="4599241" h="3018252">
                  <a:moveTo>
                    <a:pt x="0" y="0"/>
                  </a:moveTo>
                  <a:lnTo>
                    <a:pt x="4599240" y="0"/>
                  </a:lnTo>
                  <a:lnTo>
                    <a:pt x="4599240" y="3018251"/>
                  </a:lnTo>
                  <a:lnTo>
                    <a:pt x="0" y="30182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=""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 rot="15396193">
              <a:off x="16228951" y="3815872"/>
              <a:ext cx="4092136" cy="4361772"/>
            </a:xfrm>
            <a:custGeom>
              <a:avLst/>
              <a:gdLst/>
              <a:ahLst/>
              <a:cxnLst/>
              <a:rect l="l" t="t" r="r" b="b"/>
              <a:pathLst>
                <a:path w="4092136" h="4361772">
                  <a:moveTo>
                    <a:pt x="0" y="0"/>
                  </a:moveTo>
                  <a:lnTo>
                    <a:pt x="4092135" y="0"/>
                  </a:lnTo>
                  <a:lnTo>
                    <a:pt x="4092135" y="4361772"/>
                  </a:lnTo>
                  <a:lnTo>
                    <a:pt x="0" y="43617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=""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</p:sp>
        <p:grpSp>
          <p:nvGrpSpPr>
            <p:cNvPr id="8" name="Group 8"/>
            <p:cNvGrpSpPr/>
            <p:nvPr/>
          </p:nvGrpSpPr>
          <p:grpSpPr>
            <a:xfrm>
              <a:off x="2234106" y="4586367"/>
              <a:ext cx="4481053" cy="1654441"/>
              <a:chOff x="-22125" y="-42424"/>
              <a:chExt cx="1180195" cy="435738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-4182"/>
                <a:ext cx="1158070" cy="378588"/>
              </a:xfrm>
              <a:custGeom>
                <a:avLst/>
                <a:gdLst/>
                <a:ahLst/>
                <a:cxnLst/>
                <a:rect l="l" t="t" r="r" b="b"/>
                <a:pathLst>
                  <a:path w="1158070" h="378588">
                    <a:moveTo>
                      <a:pt x="26411" y="0"/>
                    </a:moveTo>
                    <a:lnTo>
                      <a:pt x="1131660" y="0"/>
                    </a:lnTo>
                    <a:cubicBezTo>
                      <a:pt x="1146246" y="0"/>
                      <a:pt x="1158070" y="11824"/>
                      <a:pt x="1158070" y="26411"/>
                    </a:cubicBezTo>
                    <a:lnTo>
                      <a:pt x="1158070" y="352177"/>
                    </a:lnTo>
                    <a:cubicBezTo>
                      <a:pt x="1158070" y="366763"/>
                      <a:pt x="1146246" y="378588"/>
                      <a:pt x="1131660" y="378588"/>
                    </a:cubicBezTo>
                    <a:lnTo>
                      <a:pt x="26411" y="378588"/>
                    </a:lnTo>
                    <a:cubicBezTo>
                      <a:pt x="11824" y="378588"/>
                      <a:pt x="0" y="366763"/>
                      <a:pt x="0" y="352177"/>
                    </a:cubicBezTo>
                    <a:lnTo>
                      <a:pt x="0" y="26411"/>
                    </a:lnTo>
                    <a:cubicBezTo>
                      <a:pt x="0" y="11824"/>
                      <a:pt x="11824" y="0"/>
                      <a:pt x="26411" y="0"/>
                    </a:cubicBezTo>
                    <a:close/>
                  </a:path>
                </a:pathLst>
              </a:custGeom>
              <a:solidFill>
                <a:srgbClr val="4DACC4"/>
              </a:solidFill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-22125" y="-42424"/>
                <a:ext cx="1158070" cy="43573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4480"/>
                  </a:lnSpc>
                </a:pPr>
                <a:r>
                  <a:rPr lang="en-US" sz="3200" b="1" dirty="0" smtClean="0">
                    <a:solidFill>
                      <a:srgbClr val="F4FCFE"/>
                    </a:solidFill>
                    <a:latin typeface="SofiaSans" panose="00000500000000000000" pitchFamily="2" charset="0"/>
                    <a:ea typeface="Nunito Bold"/>
                    <a:cs typeface="Nunito Bold"/>
                    <a:sym typeface="Nunito Bold"/>
                  </a:rPr>
                  <a:t>       ОБЩА СТОЙНОСТ </a:t>
                </a:r>
                <a:endParaRPr lang="en-US" sz="3200" b="1" dirty="0">
                  <a:solidFill>
                    <a:srgbClr val="F4FCFE"/>
                  </a:solidFill>
                  <a:latin typeface="SofiaSans" panose="00000500000000000000" pitchFamily="2" charset="0"/>
                  <a:ea typeface="Nunito Bold"/>
                  <a:cs typeface="Nunito Bold"/>
                  <a:sym typeface="Nunito Bold"/>
                </a:endParaRPr>
              </a:p>
            </p:txBody>
          </p:sp>
        </p:grpSp>
        <p:grpSp>
          <p:nvGrpSpPr>
            <p:cNvPr id="11" name="Group 11"/>
            <p:cNvGrpSpPr/>
            <p:nvPr/>
          </p:nvGrpSpPr>
          <p:grpSpPr>
            <a:xfrm>
              <a:off x="11663600" y="4496773"/>
              <a:ext cx="4164576" cy="1676869"/>
              <a:chOff x="3126" y="19379"/>
              <a:chExt cx="1096843" cy="441645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3126" y="47954"/>
                <a:ext cx="1094123" cy="384495"/>
              </a:xfrm>
              <a:custGeom>
                <a:avLst/>
                <a:gdLst/>
                <a:ahLst/>
                <a:cxnLst/>
                <a:rect l="l" t="t" r="r" b="b"/>
                <a:pathLst>
                  <a:path w="1094123" h="384495">
                    <a:moveTo>
                      <a:pt x="27954" y="0"/>
                    </a:moveTo>
                    <a:lnTo>
                      <a:pt x="1066169" y="0"/>
                    </a:lnTo>
                    <a:cubicBezTo>
                      <a:pt x="1081608" y="0"/>
                      <a:pt x="1094123" y="12516"/>
                      <a:pt x="1094123" y="27954"/>
                    </a:cubicBezTo>
                    <a:lnTo>
                      <a:pt x="1094123" y="356540"/>
                    </a:lnTo>
                    <a:cubicBezTo>
                      <a:pt x="1094123" y="371979"/>
                      <a:pt x="1081608" y="384495"/>
                      <a:pt x="1066169" y="384495"/>
                    </a:cubicBezTo>
                    <a:lnTo>
                      <a:pt x="27954" y="384495"/>
                    </a:lnTo>
                    <a:cubicBezTo>
                      <a:pt x="12516" y="384495"/>
                      <a:pt x="0" y="371979"/>
                      <a:pt x="0" y="356540"/>
                    </a:cubicBezTo>
                    <a:lnTo>
                      <a:pt x="0" y="27954"/>
                    </a:lnTo>
                    <a:cubicBezTo>
                      <a:pt x="0" y="12516"/>
                      <a:pt x="12516" y="0"/>
                      <a:pt x="27954" y="0"/>
                    </a:cubicBezTo>
                    <a:close/>
                  </a:path>
                </a:pathLst>
              </a:custGeom>
              <a:solidFill>
                <a:srgbClr val="4DACC4"/>
              </a:solidFill>
            </p:spPr>
          </p:sp>
          <p:sp>
            <p:nvSpPr>
              <p:cNvPr id="13" name="TextBox 13"/>
              <p:cNvSpPr txBox="1"/>
              <p:nvPr/>
            </p:nvSpPr>
            <p:spPr>
              <a:xfrm>
                <a:off x="5846" y="19379"/>
                <a:ext cx="1094123" cy="44164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4480"/>
                  </a:lnSpc>
                </a:pPr>
                <a:r>
                  <a:rPr lang="en-US" sz="3200" b="1" dirty="0">
                    <a:solidFill>
                      <a:srgbClr val="F4FCFE"/>
                    </a:solidFill>
                    <a:latin typeface="SofiaSans" panose="00000500000000000000" pitchFamily="2" charset="0"/>
                    <a:ea typeface="Nunito Bold"/>
                    <a:cs typeface="Nunito Bold"/>
                    <a:sym typeface="Nunito Bold"/>
                  </a:rPr>
                  <a:t>     </a:t>
                </a:r>
                <a:r>
                  <a:rPr lang="bg-BG" sz="3200" b="1" dirty="0" smtClean="0">
                    <a:solidFill>
                      <a:srgbClr val="F4FCFE"/>
                    </a:solidFill>
                    <a:latin typeface="SofiaSans" panose="00000500000000000000" pitchFamily="2" charset="0"/>
                    <a:ea typeface="Nunito Bold"/>
                    <a:cs typeface="Nunito Bold"/>
                    <a:sym typeface="Nunito Bold"/>
                  </a:rPr>
                  <a:t>Съфинансиране /собствен принос</a:t>
                </a:r>
                <a:endParaRPr lang="bg-BG" sz="3200" b="1" dirty="0">
                  <a:solidFill>
                    <a:srgbClr val="F4FCFE"/>
                  </a:solidFill>
                  <a:latin typeface="SofiaSans" panose="00000500000000000000" pitchFamily="2" charset="0"/>
                  <a:ea typeface="Nunito Bold"/>
                  <a:cs typeface="Nunito Bold"/>
                  <a:sym typeface="Nunito Bold"/>
                </a:endParaRPr>
              </a:p>
            </p:txBody>
          </p:sp>
        </p:grpSp>
        <p:grpSp>
          <p:nvGrpSpPr>
            <p:cNvPr id="14" name="Group 14"/>
            <p:cNvGrpSpPr/>
            <p:nvPr/>
          </p:nvGrpSpPr>
          <p:grpSpPr>
            <a:xfrm>
              <a:off x="7011714" y="4747445"/>
              <a:ext cx="4358947" cy="1395205"/>
              <a:chOff x="0" y="0"/>
              <a:chExt cx="1148036" cy="367461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1148036" cy="367461"/>
              </a:xfrm>
              <a:custGeom>
                <a:avLst/>
                <a:gdLst/>
                <a:ahLst/>
                <a:cxnLst/>
                <a:rect l="l" t="t" r="r" b="b"/>
                <a:pathLst>
                  <a:path w="1148036" h="367461">
                    <a:moveTo>
                      <a:pt x="26641" y="0"/>
                    </a:moveTo>
                    <a:lnTo>
                      <a:pt x="1121394" y="0"/>
                    </a:lnTo>
                    <a:cubicBezTo>
                      <a:pt x="1136108" y="0"/>
                      <a:pt x="1148036" y="11928"/>
                      <a:pt x="1148036" y="26641"/>
                    </a:cubicBezTo>
                    <a:lnTo>
                      <a:pt x="1148036" y="340820"/>
                    </a:lnTo>
                    <a:cubicBezTo>
                      <a:pt x="1148036" y="347886"/>
                      <a:pt x="1145229" y="354662"/>
                      <a:pt x="1140232" y="359658"/>
                    </a:cubicBezTo>
                    <a:cubicBezTo>
                      <a:pt x="1135236" y="364655"/>
                      <a:pt x="1128460" y="367461"/>
                      <a:pt x="1121394" y="367461"/>
                    </a:cubicBezTo>
                    <a:lnTo>
                      <a:pt x="26641" y="367461"/>
                    </a:lnTo>
                    <a:cubicBezTo>
                      <a:pt x="11928" y="367461"/>
                      <a:pt x="0" y="355534"/>
                      <a:pt x="0" y="340820"/>
                    </a:cubicBezTo>
                    <a:lnTo>
                      <a:pt x="0" y="26641"/>
                    </a:lnTo>
                    <a:cubicBezTo>
                      <a:pt x="0" y="11928"/>
                      <a:pt x="11928" y="0"/>
                      <a:pt x="26641" y="0"/>
                    </a:cubicBezTo>
                    <a:close/>
                  </a:path>
                </a:pathLst>
              </a:custGeom>
              <a:solidFill>
                <a:srgbClr val="4DACC4"/>
              </a:solidFill>
            </p:spPr>
          </p:sp>
          <p:sp>
            <p:nvSpPr>
              <p:cNvPr id="16" name="TextBox 16"/>
              <p:cNvSpPr txBox="1"/>
              <p:nvPr/>
            </p:nvSpPr>
            <p:spPr>
              <a:xfrm>
                <a:off x="0" y="-57150"/>
                <a:ext cx="1148036" cy="42461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4480"/>
                  </a:lnSpc>
                </a:pPr>
                <a:r>
                  <a:rPr lang="en-US" sz="2800" b="1" dirty="0" smtClean="0">
                    <a:solidFill>
                      <a:srgbClr val="F4FCFE"/>
                    </a:solidFill>
                    <a:latin typeface="SofiaSans" panose="00000500000000000000" pitchFamily="2" charset="0"/>
                    <a:ea typeface="Nunito Bold"/>
                    <a:cs typeface="Nunito Bold"/>
                    <a:sym typeface="Nunito Bold"/>
                  </a:rPr>
                  <a:t>  БЕЗВЪЗМЕЗДНА ФИНАНСОВА ПОМОЩ</a:t>
                </a:r>
                <a:endParaRPr lang="en-US" sz="2800" b="1" dirty="0">
                  <a:solidFill>
                    <a:srgbClr val="F4FCFE"/>
                  </a:solidFill>
                  <a:latin typeface="SofiaSans" panose="00000500000000000000" pitchFamily="2" charset="0"/>
                  <a:ea typeface="Nunito Bold"/>
                  <a:cs typeface="Nunito Bold"/>
                  <a:sym typeface="Nunito Bold"/>
                </a:endParaRPr>
              </a:p>
            </p:txBody>
          </p:sp>
        </p:grpSp>
        <p:sp>
          <p:nvSpPr>
            <p:cNvPr id="18" name="TextBox 18"/>
            <p:cNvSpPr txBox="1"/>
            <p:nvPr/>
          </p:nvSpPr>
          <p:spPr>
            <a:xfrm>
              <a:off x="11617298" y="6387498"/>
              <a:ext cx="4062119" cy="4328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20"/>
                </a:lnSpc>
              </a:pPr>
              <a:r>
                <a:rPr lang="en-US" sz="3000" b="1" spc="60" dirty="0">
                  <a:solidFill>
                    <a:srgbClr val="4DACC4"/>
                  </a:solidFill>
                  <a:latin typeface="SofiaSans" panose="00000500000000000000" pitchFamily="2" charset="0"/>
                  <a:ea typeface="Nunito Bold"/>
                  <a:cs typeface="Nunito Bold"/>
                  <a:sym typeface="Nunito Bold"/>
                </a:rPr>
                <a:t>1 </a:t>
              </a:r>
              <a:r>
                <a:rPr lang="en-US" sz="3000" b="1" spc="60" dirty="0" smtClean="0">
                  <a:solidFill>
                    <a:srgbClr val="4DACC4"/>
                  </a:solidFill>
                  <a:latin typeface="SofiaSans" panose="00000500000000000000" pitchFamily="2" charset="0"/>
                  <a:ea typeface="Nunito Bold"/>
                  <a:cs typeface="Nunito Bold"/>
                  <a:sym typeface="Nunito Bold"/>
                </a:rPr>
                <a:t>031 </a:t>
              </a:r>
              <a:r>
                <a:rPr lang="bg-BG" sz="3000" b="1" spc="60" dirty="0" smtClean="0">
                  <a:solidFill>
                    <a:srgbClr val="4DACC4"/>
                  </a:solidFill>
                  <a:latin typeface="SofiaSans" panose="00000500000000000000" pitchFamily="2" charset="0"/>
                  <a:ea typeface="Nunito Bold"/>
                  <a:cs typeface="Nunito Bold"/>
                  <a:sym typeface="Nunito Bold"/>
                </a:rPr>
                <a:t>642,18 евро</a:t>
              </a:r>
              <a:endParaRPr lang="bg-BG" sz="3000" b="1" spc="60" dirty="0">
                <a:solidFill>
                  <a:srgbClr val="4DACC4"/>
                </a:solidFill>
                <a:latin typeface="SofiaSans" panose="00000500000000000000" pitchFamily="2" charset="0"/>
                <a:ea typeface="Nunito Bold"/>
                <a:cs typeface="Nunito Bold"/>
                <a:sym typeface="Nunito Bold"/>
              </a:endParaRPr>
            </a:p>
          </p:txBody>
        </p:sp>
        <p:sp>
          <p:nvSpPr>
            <p:cNvPr id="19" name="Freeform 19"/>
            <p:cNvSpPr/>
            <p:nvPr/>
          </p:nvSpPr>
          <p:spPr>
            <a:xfrm>
              <a:off x="2433510" y="7200900"/>
              <a:ext cx="1147890" cy="2874421"/>
            </a:xfrm>
            <a:custGeom>
              <a:avLst/>
              <a:gdLst/>
              <a:ahLst/>
              <a:cxnLst/>
              <a:rect l="l" t="t" r="r" b="b"/>
              <a:pathLst>
                <a:path w="1255910" h="3294189">
                  <a:moveTo>
                    <a:pt x="0" y="0"/>
                  </a:moveTo>
                  <a:lnTo>
                    <a:pt x="1255909" y="0"/>
                  </a:lnTo>
                  <a:lnTo>
                    <a:pt x="1255909" y="3294189"/>
                  </a:lnTo>
                  <a:lnTo>
                    <a:pt x="0" y="32941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="" xmlns:asvg="http://schemas.microsoft.com/office/drawing/2016/SVG/main" r:embed="rId1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6" name="Freeform 26"/>
            <p:cNvSpPr/>
            <p:nvPr/>
          </p:nvSpPr>
          <p:spPr>
            <a:xfrm rot="19310558">
              <a:off x="17501198" y="2456498"/>
              <a:ext cx="514010" cy="342050"/>
            </a:xfrm>
            <a:custGeom>
              <a:avLst/>
              <a:gdLst/>
              <a:ahLst/>
              <a:cxnLst/>
              <a:rect l="l" t="t" r="r" b="b"/>
              <a:pathLst>
                <a:path w="514010" h="342050">
                  <a:moveTo>
                    <a:pt x="0" y="0"/>
                  </a:moveTo>
                  <a:lnTo>
                    <a:pt x="514010" y="0"/>
                  </a:lnTo>
                  <a:lnTo>
                    <a:pt x="514010" y="342050"/>
                  </a:lnTo>
                  <a:lnTo>
                    <a:pt x="0" y="3420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>
                <a:extLst>
                  <a:ext uri="{96DAC541-7B7A-43D3-8B79-37D633B846F1}">
                    <asvg:svgBlip xmlns="" xmlns:asvg="http://schemas.microsoft.com/office/drawing/2016/SVG/main" r:embed="rId2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7" name="Freeform 27"/>
            <p:cNvSpPr/>
            <p:nvPr/>
          </p:nvSpPr>
          <p:spPr>
            <a:xfrm rot="1737646">
              <a:off x="16427668" y="2387123"/>
              <a:ext cx="514010" cy="342050"/>
            </a:xfrm>
            <a:custGeom>
              <a:avLst/>
              <a:gdLst/>
              <a:ahLst/>
              <a:cxnLst/>
              <a:rect l="l" t="t" r="r" b="b"/>
              <a:pathLst>
                <a:path w="514010" h="342050">
                  <a:moveTo>
                    <a:pt x="0" y="0"/>
                  </a:moveTo>
                  <a:lnTo>
                    <a:pt x="514010" y="0"/>
                  </a:lnTo>
                  <a:lnTo>
                    <a:pt x="514010" y="342051"/>
                  </a:lnTo>
                  <a:lnTo>
                    <a:pt x="0" y="3420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5">
                <a:extLst>
                  <a:ext uri="{96DAC541-7B7A-43D3-8B79-37D633B846F1}">
                    <asvg:svgBlip xmlns="" xmlns:asvg="http://schemas.microsoft.com/office/drawing/2016/SVG/main" r:embed="rId2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8" name="Freeform 28"/>
            <p:cNvSpPr/>
            <p:nvPr/>
          </p:nvSpPr>
          <p:spPr>
            <a:xfrm rot="20096521">
              <a:off x="16619028" y="857675"/>
              <a:ext cx="514010" cy="342050"/>
            </a:xfrm>
            <a:custGeom>
              <a:avLst/>
              <a:gdLst/>
              <a:ahLst/>
              <a:cxnLst/>
              <a:rect l="l" t="t" r="r" b="b"/>
              <a:pathLst>
                <a:path w="514010" h="342050">
                  <a:moveTo>
                    <a:pt x="0" y="0"/>
                  </a:moveTo>
                  <a:lnTo>
                    <a:pt x="514010" y="0"/>
                  </a:lnTo>
                  <a:lnTo>
                    <a:pt x="514010" y="342050"/>
                  </a:lnTo>
                  <a:lnTo>
                    <a:pt x="0" y="3420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6">
                <a:extLst>
                  <a:ext uri="{96DAC541-7B7A-43D3-8B79-37D633B846F1}">
                    <asvg:svgBlip xmlns="" xmlns:asvg="http://schemas.microsoft.com/office/drawing/2016/SVG/main" r:embed="rId2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9" name="Freeform 29"/>
            <p:cNvSpPr/>
            <p:nvPr/>
          </p:nvSpPr>
          <p:spPr>
            <a:xfrm rot="19981187">
              <a:off x="16620402" y="3777893"/>
              <a:ext cx="514010" cy="342050"/>
            </a:xfrm>
            <a:custGeom>
              <a:avLst/>
              <a:gdLst/>
              <a:ahLst/>
              <a:cxnLst/>
              <a:rect l="l" t="t" r="r" b="b"/>
              <a:pathLst>
                <a:path w="514010" h="342050">
                  <a:moveTo>
                    <a:pt x="0" y="0"/>
                  </a:moveTo>
                  <a:lnTo>
                    <a:pt x="514010" y="0"/>
                  </a:lnTo>
                  <a:lnTo>
                    <a:pt x="514010" y="342051"/>
                  </a:lnTo>
                  <a:lnTo>
                    <a:pt x="0" y="3420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7">
                <a:extLst>
                  <a:ext uri="{96DAC541-7B7A-43D3-8B79-37D633B846F1}">
                    <asvg:svgBlip xmlns="" xmlns:asvg="http://schemas.microsoft.com/office/drawing/2016/SVG/main" r:embed="rId2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0" name="Freeform 30"/>
            <p:cNvSpPr/>
            <p:nvPr/>
          </p:nvSpPr>
          <p:spPr>
            <a:xfrm rot="2099990">
              <a:off x="16428611" y="6113240"/>
              <a:ext cx="514010" cy="342050"/>
            </a:xfrm>
            <a:custGeom>
              <a:avLst/>
              <a:gdLst/>
              <a:ahLst/>
              <a:cxnLst/>
              <a:rect l="l" t="t" r="r" b="b"/>
              <a:pathLst>
                <a:path w="514010" h="342050">
                  <a:moveTo>
                    <a:pt x="0" y="0"/>
                  </a:moveTo>
                  <a:lnTo>
                    <a:pt x="514010" y="0"/>
                  </a:lnTo>
                  <a:lnTo>
                    <a:pt x="514010" y="342051"/>
                  </a:lnTo>
                  <a:lnTo>
                    <a:pt x="0" y="3420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5">
                <a:extLst>
                  <a:ext uri="{96DAC541-7B7A-43D3-8B79-37D633B846F1}">
                    <asvg:svgBlip xmlns="" xmlns:asvg="http://schemas.microsoft.com/office/drawing/2016/SVG/main" r:embed="rId2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1" name="Freeform 31"/>
            <p:cNvSpPr/>
            <p:nvPr/>
          </p:nvSpPr>
          <p:spPr>
            <a:xfrm rot="19589325">
              <a:off x="17344812" y="5295145"/>
              <a:ext cx="514010" cy="342050"/>
            </a:xfrm>
            <a:custGeom>
              <a:avLst/>
              <a:gdLst/>
              <a:ahLst/>
              <a:cxnLst/>
              <a:rect l="l" t="t" r="r" b="b"/>
              <a:pathLst>
                <a:path w="514010" h="342050">
                  <a:moveTo>
                    <a:pt x="0" y="0"/>
                  </a:moveTo>
                  <a:lnTo>
                    <a:pt x="514010" y="0"/>
                  </a:lnTo>
                  <a:lnTo>
                    <a:pt x="514010" y="342050"/>
                  </a:lnTo>
                  <a:lnTo>
                    <a:pt x="0" y="3420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6">
                <a:extLst>
                  <a:ext uri="{96DAC541-7B7A-43D3-8B79-37D633B846F1}">
                    <asvg:svgBlip xmlns="" xmlns:asvg="http://schemas.microsoft.com/office/drawing/2016/SVG/main" r:embed="rId2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3" name="Freeform 33"/>
            <p:cNvSpPr/>
            <p:nvPr/>
          </p:nvSpPr>
          <p:spPr>
            <a:xfrm rot="19407163">
              <a:off x="17310046" y="6945016"/>
              <a:ext cx="514010" cy="342050"/>
            </a:xfrm>
            <a:custGeom>
              <a:avLst/>
              <a:gdLst/>
              <a:ahLst/>
              <a:cxnLst/>
              <a:rect l="l" t="t" r="r" b="b"/>
              <a:pathLst>
                <a:path w="514010" h="342050">
                  <a:moveTo>
                    <a:pt x="0" y="0"/>
                  </a:moveTo>
                  <a:lnTo>
                    <a:pt x="514010" y="0"/>
                  </a:lnTo>
                  <a:lnTo>
                    <a:pt x="514010" y="342051"/>
                  </a:lnTo>
                  <a:lnTo>
                    <a:pt x="0" y="3420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>
                <a:extLst>
                  <a:ext uri="{96DAC541-7B7A-43D3-8B79-37D633B846F1}">
                    <asvg:svgBlip xmlns="" xmlns:asvg="http://schemas.microsoft.com/office/drawing/2016/SVG/main" r:embed="rId2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5" name="Freeform 35"/>
            <p:cNvSpPr/>
            <p:nvPr/>
          </p:nvSpPr>
          <p:spPr>
            <a:xfrm rot="8187861">
              <a:off x="14398076" y="8842273"/>
              <a:ext cx="836070" cy="853133"/>
            </a:xfrm>
            <a:custGeom>
              <a:avLst/>
              <a:gdLst/>
              <a:ahLst/>
              <a:cxnLst/>
              <a:rect l="l" t="t" r="r" b="b"/>
              <a:pathLst>
                <a:path w="836070" h="853133">
                  <a:moveTo>
                    <a:pt x="0" y="0"/>
                  </a:moveTo>
                  <a:lnTo>
                    <a:pt x="836070" y="0"/>
                  </a:lnTo>
                  <a:lnTo>
                    <a:pt x="836070" y="853133"/>
                  </a:lnTo>
                  <a:lnTo>
                    <a:pt x="0" y="8531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9">
                <a:extLst>
                  <a:ext uri="{96DAC541-7B7A-43D3-8B79-37D633B846F1}">
                    <asvg:svgBlip xmlns="" xmlns:asvg="http://schemas.microsoft.com/office/drawing/2016/SVG/main" r:embed="rId3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6" name="Freeform 36"/>
            <p:cNvSpPr/>
            <p:nvPr/>
          </p:nvSpPr>
          <p:spPr>
            <a:xfrm rot="18760400">
              <a:off x="13167442" y="6201185"/>
              <a:ext cx="3080188" cy="3490298"/>
            </a:xfrm>
            <a:custGeom>
              <a:avLst/>
              <a:gdLst/>
              <a:ahLst/>
              <a:cxnLst/>
              <a:rect l="l" t="t" r="r" b="b"/>
              <a:pathLst>
                <a:path w="3080188" h="3490298">
                  <a:moveTo>
                    <a:pt x="0" y="0"/>
                  </a:moveTo>
                  <a:lnTo>
                    <a:pt x="3080188" y="0"/>
                  </a:lnTo>
                  <a:lnTo>
                    <a:pt x="3080188" y="3490298"/>
                  </a:lnTo>
                  <a:lnTo>
                    <a:pt x="0" y="34902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1">
                <a:extLst>
                  <a:ext uri="{96DAC541-7B7A-43D3-8B79-37D633B846F1}">
                    <asvg:svgBlip xmlns="" xmlns:asvg="http://schemas.microsoft.com/office/drawing/2016/SVG/main" r:embed="rId3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1" name="TextBox 41"/>
            <p:cNvSpPr txBox="1"/>
            <p:nvPr/>
          </p:nvSpPr>
          <p:spPr>
            <a:xfrm>
              <a:off x="2305186" y="6392791"/>
              <a:ext cx="4397047" cy="4328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20"/>
                </a:lnSpc>
              </a:pPr>
              <a:r>
                <a:rPr lang="en-US" sz="3000" b="1" spc="60" dirty="0">
                  <a:solidFill>
                    <a:srgbClr val="4DACC4"/>
                  </a:solidFill>
                  <a:latin typeface="SofiaSans" panose="00000500000000000000" pitchFamily="2" charset="0"/>
                  <a:ea typeface="Nunito Bold"/>
                  <a:cs typeface="Nunito Bold"/>
                  <a:sym typeface="Nunito Bold"/>
                </a:rPr>
                <a:t>2 054 225, 94 </a:t>
              </a:r>
              <a:r>
                <a:rPr lang="bg-BG" sz="3000" b="1" spc="60" dirty="0" smtClean="0">
                  <a:solidFill>
                    <a:srgbClr val="4DACC4"/>
                  </a:solidFill>
                  <a:latin typeface="SofiaSans" panose="00000500000000000000" pitchFamily="2" charset="0"/>
                  <a:ea typeface="Nunito Bold"/>
                  <a:cs typeface="Nunito Bold"/>
                  <a:sym typeface="Nunito Bold"/>
                </a:rPr>
                <a:t>евро</a:t>
              </a:r>
              <a:endParaRPr lang="bg-BG" sz="3000" b="1" spc="60" dirty="0">
                <a:solidFill>
                  <a:srgbClr val="4DACC4"/>
                </a:solidFill>
                <a:latin typeface="SofiaSans" panose="00000500000000000000" pitchFamily="2" charset="0"/>
                <a:ea typeface="Nunito Bold"/>
                <a:cs typeface="Nunito Bold"/>
                <a:sym typeface="Nunito Bold"/>
              </a:endParaRPr>
            </a:p>
          </p:txBody>
        </p:sp>
        <p:sp>
          <p:nvSpPr>
            <p:cNvPr id="42" name="TextBox 42"/>
            <p:cNvSpPr txBox="1"/>
            <p:nvPr/>
          </p:nvSpPr>
          <p:spPr>
            <a:xfrm>
              <a:off x="6919045" y="6392790"/>
              <a:ext cx="4397047" cy="4328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20"/>
                </a:lnSpc>
              </a:pPr>
              <a:r>
                <a:rPr lang="en-US" sz="3000" b="1" spc="60" dirty="0">
                  <a:solidFill>
                    <a:srgbClr val="4DACC4"/>
                  </a:solidFill>
                  <a:latin typeface="SofiaSans" panose="00000500000000000000" pitchFamily="2" charset="0"/>
                  <a:ea typeface="Nunito Bold"/>
                  <a:cs typeface="Nunito Bold"/>
                  <a:sym typeface="Nunito Bold"/>
                </a:rPr>
                <a:t>1 022 583, 76 </a:t>
              </a:r>
              <a:r>
                <a:rPr lang="bg-BG" sz="3000" b="1" spc="60" dirty="0" smtClean="0">
                  <a:solidFill>
                    <a:srgbClr val="4DACC4"/>
                  </a:solidFill>
                  <a:latin typeface="SofiaSans" panose="00000500000000000000" pitchFamily="2" charset="0"/>
                  <a:ea typeface="Nunito Bold"/>
                  <a:cs typeface="Nunito Bold"/>
                  <a:sym typeface="Nunito Bold"/>
                </a:rPr>
                <a:t>евро</a:t>
              </a:r>
              <a:endParaRPr lang="bg-BG" sz="3000" b="1" spc="60" dirty="0">
                <a:solidFill>
                  <a:srgbClr val="4DACC4"/>
                </a:solidFill>
                <a:latin typeface="SofiaSans" panose="00000500000000000000" pitchFamily="2" charset="0"/>
                <a:ea typeface="Nunito Bold"/>
                <a:cs typeface="Nunito Bold"/>
                <a:sym typeface="Nunito Bold"/>
              </a:endParaRPr>
            </a:p>
          </p:txBody>
        </p:sp>
        <p:sp>
          <p:nvSpPr>
            <p:cNvPr id="43" name="TextBox 43"/>
            <p:cNvSpPr txBox="1"/>
            <p:nvPr/>
          </p:nvSpPr>
          <p:spPr>
            <a:xfrm>
              <a:off x="2740265" y="1232378"/>
              <a:ext cx="12807470" cy="12567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800"/>
                </a:lnSpc>
              </a:pPr>
              <a:r>
                <a:rPr lang="en-US" sz="4000" dirty="0">
                  <a:solidFill>
                    <a:srgbClr val="4DACC4"/>
                  </a:solidFill>
                  <a:latin typeface="SofiaSans" panose="00000500000000000000" pitchFamily="2" charset="0"/>
                  <a:ea typeface="Railey"/>
                  <a:cs typeface="Railey"/>
                  <a:sym typeface="Railey"/>
                </a:rPr>
                <a:t>Бюджет на </a:t>
              </a:r>
              <a:r>
                <a:rPr lang="bg-BG" sz="4000" dirty="0" smtClean="0">
                  <a:solidFill>
                    <a:srgbClr val="4DACC4"/>
                  </a:solidFill>
                  <a:latin typeface="SofiaSans" panose="00000500000000000000" pitchFamily="2" charset="0"/>
                  <a:ea typeface="Railey"/>
                  <a:cs typeface="Railey"/>
                  <a:sym typeface="Railey"/>
                </a:rPr>
                <a:t>инвестицията</a:t>
              </a:r>
              <a:endParaRPr lang="en-US" sz="4000" dirty="0">
                <a:solidFill>
                  <a:srgbClr val="4DACC4"/>
                </a:solidFill>
                <a:latin typeface="SofiaSans" panose="00000500000000000000" pitchFamily="2" charset="0"/>
                <a:ea typeface="Railey"/>
                <a:cs typeface="Railey"/>
                <a:sym typeface="Railey"/>
              </a:endParaRPr>
            </a:p>
          </p:txBody>
        </p:sp>
        <p:sp>
          <p:nvSpPr>
            <p:cNvPr id="44" name="TextBox 44"/>
            <p:cNvSpPr txBox="1"/>
            <p:nvPr/>
          </p:nvSpPr>
          <p:spPr>
            <a:xfrm>
              <a:off x="1981200" y="2563831"/>
              <a:ext cx="14129094" cy="194925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784"/>
                </a:lnSpc>
                <a:spcBef>
                  <a:spcPct val="0"/>
                </a:spcBef>
              </a:pPr>
              <a:r>
                <a:rPr lang="bg-BG" sz="2703" b="1" dirty="0" smtClean="0">
                  <a:solidFill>
                    <a:srgbClr val="4DACC4"/>
                  </a:solidFill>
                  <a:latin typeface="SofiaSans" panose="00000500000000000000" pitchFamily="2" charset="0"/>
                  <a:ea typeface="Nunito Bold"/>
                  <a:cs typeface="Nunito Bold"/>
                  <a:sym typeface="Nunito Bold"/>
                </a:rPr>
                <a:t>Сключеният договор</a:t>
              </a:r>
              <a:r>
                <a:rPr lang="en-US" sz="2703" b="1" dirty="0" smtClean="0">
                  <a:solidFill>
                    <a:srgbClr val="4DACC4"/>
                  </a:solidFill>
                  <a:latin typeface="SofiaSans" panose="00000500000000000000" pitchFamily="2" charset="0"/>
                  <a:ea typeface="Nunito Bold"/>
                  <a:cs typeface="Nunito Bold"/>
                  <a:sym typeface="Nunito Bold"/>
                </a:rPr>
                <a:t> </a:t>
              </a:r>
              <a:r>
                <a:rPr lang="bg-BG" sz="2703" b="1" dirty="0" smtClean="0">
                  <a:solidFill>
                    <a:srgbClr val="4DACC4"/>
                  </a:solidFill>
                  <a:latin typeface="SofiaSans" panose="00000500000000000000" pitchFamily="2" charset="0"/>
                  <a:ea typeface="Nunito Bold"/>
                  <a:cs typeface="Nunito Bold"/>
                  <a:sym typeface="Nunito Bold"/>
                </a:rPr>
                <a:t>се изпълнява </a:t>
              </a:r>
              <a:r>
                <a:rPr lang="en-US" sz="2703" b="1" dirty="0" smtClean="0">
                  <a:solidFill>
                    <a:srgbClr val="4DACC4"/>
                  </a:solidFill>
                  <a:latin typeface="SofiaSans" panose="00000500000000000000" pitchFamily="2" charset="0"/>
                  <a:ea typeface="Nunito Bold"/>
                  <a:cs typeface="Nunito Bold"/>
                  <a:sym typeface="Nunito Bold"/>
                </a:rPr>
                <a:t>с </a:t>
              </a:r>
              <a:r>
                <a:rPr lang="bg-BG" sz="2703" b="1" dirty="0" smtClean="0">
                  <a:solidFill>
                    <a:srgbClr val="4DACC4"/>
                  </a:solidFill>
                  <a:latin typeface="SofiaSans" panose="00000500000000000000" pitchFamily="2" charset="0"/>
                  <a:ea typeface="Nunito Bold"/>
                  <a:cs typeface="Nunito Bold"/>
                  <a:sym typeface="Nunito Bold"/>
                </a:rPr>
                <a:t>финансовата подкрепа </a:t>
              </a:r>
              <a:r>
                <a:rPr lang="en-US" sz="2703" b="1" dirty="0" smtClean="0">
                  <a:solidFill>
                    <a:srgbClr val="4DACC4"/>
                  </a:solidFill>
                  <a:latin typeface="SofiaSans" panose="00000500000000000000" pitchFamily="2" charset="0"/>
                  <a:ea typeface="Nunito Bold"/>
                  <a:cs typeface="Nunito Bold"/>
                  <a:sym typeface="Nunito Bold"/>
                </a:rPr>
                <a:t>на </a:t>
              </a:r>
              <a:r>
                <a:rPr lang="bg-BG" sz="2703" b="1" dirty="0" smtClean="0">
                  <a:solidFill>
                    <a:srgbClr val="4DACC4"/>
                  </a:solidFill>
                  <a:latin typeface="SofiaSans" panose="00000500000000000000" pitchFamily="2" charset="0"/>
                  <a:ea typeface="Nunito Bold"/>
                  <a:cs typeface="Nunito Bold"/>
                  <a:sym typeface="Nunito Bold"/>
                </a:rPr>
                <a:t>Националния план за възстановяване и устойчивост (НПВУ), по компонент „Образование и умения“, инвестиция „Модернизация на образователната среда</a:t>
              </a:r>
              <a:r>
                <a:rPr lang="en-US" sz="2703" b="1" dirty="0" smtClean="0">
                  <a:solidFill>
                    <a:srgbClr val="4DACC4"/>
                  </a:solidFill>
                  <a:latin typeface="SofiaSans" panose="00000500000000000000" pitchFamily="2" charset="0"/>
                  <a:ea typeface="Nunito Bold"/>
                  <a:cs typeface="Nunito Bold"/>
                  <a:sym typeface="Nunito Bold"/>
                </a:rPr>
                <a:t>“</a:t>
              </a:r>
              <a:r>
                <a:rPr lang="bg-BG" sz="2703" b="1" dirty="0" smtClean="0">
                  <a:solidFill>
                    <a:srgbClr val="4DACC4"/>
                  </a:solidFill>
                  <a:latin typeface="SofiaSans" panose="00000500000000000000" pitchFamily="2" charset="0"/>
                  <a:ea typeface="Nunito Bold"/>
                  <a:cs typeface="Nunito Bold"/>
                  <a:sym typeface="Nunito Bold"/>
                </a:rPr>
                <a:t> със срок за изпълнение </a:t>
              </a:r>
              <a:r>
                <a:rPr lang="ru-RU" sz="2703" b="1" dirty="0" smtClean="0">
                  <a:solidFill>
                    <a:srgbClr val="4DACC4"/>
                  </a:solidFill>
                  <a:latin typeface="SofiaSans" panose="00000500000000000000" pitchFamily="2" charset="0"/>
                  <a:ea typeface="Nunito Bold"/>
                  <a:cs typeface="Nunito Bold"/>
                  <a:sym typeface="Nunito Bold"/>
                </a:rPr>
                <a:t>от </a:t>
              </a:r>
              <a:r>
                <a:rPr lang="ru-RU" sz="2703" b="1" dirty="0">
                  <a:solidFill>
                    <a:srgbClr val="4DACC4"/>
                  </a:solidFill>
                  <a:latin typeface="SofiaSans" panose="00000500000000000000" pitchFamily="2" charset="0"/>
                  <a:ea typeface="Nunito Bold"/>
                  <a:cs typeface="Nunito Bold"/>
                  <a:sym typeface="Nunito Bold"/>
                </a:rPr>
                <a:t>16.01.2024 г. до 31.05.2026г.</a:t>
              </a:r>
              <a:endParaRPr lang="en-US" sz="2703" b="1" dirty="0">
                <a:solidFill>
                  <a:srgbClr val="4DACC4"/>
                </a:solidFill>
                <a:latin typeface="SofiaSans" panose="00000500000000000000" pitchFamily="2" charset="0"/>
                <a:ea typeface="Nunito Bold"/>
                <a:cs typeface="Nunito Bold"/>
                <a:sym typeface="Nunito Bold"/>
              </a:endParaRPr>
            </a:p>
          </p:txBody>
        </p:sp>
        <p:grpSp>
          <p:nvGrpSpPr>
            <p:cNvPr id="37" name="Group 36"/>
            <p:cNvGrpSpPr/>
            <p:nvPr/>
          </p:nvGrpSpPr>
          <p:grpSpPr>
            <a:xfrm>
              <a:off x="3007710" y="133334"/>
              <a:ext cx="12196380" cy="1361354"/>
              <a:chOff x="1250515" y="105896"/>
              <a:chExt cx="9395561" cy="1056277"/>
            </a:xfrm>
          </p:grpSpPr>
          <p:pic>
            <p:nvPicPr>
              <p:cNvPr id="48" name="Picture 47"/>
              <p:cNvPicPr>
                <a:picLocks noChangeAspect="1"/>
              </p:cNvPicPr>
              <p:nvPr/>
            </p:nvPicPr>
            <p:blipFill rotWithShape="1">
              <a:blip r:embed="rId3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9460"/>
              <a:stretch/>
            </p:blipFill>
            <p:spPr>
              <a:xfrm>
                <a:off x="1250515" y="323306"/>
                <a:ext cx="2498472" cy="833975"/>
              </a:xfrm>
              <a:prstGeom prst="rect">
                <a:avLst/>
              </a:prstGeom>
            </p:spPr>
          </p:pic>
          <p:pic>
            <p:nvPicPr>
              <p:cNvPr id="49" name="Picture 48"/>
              <p:cNvPicPr>
                <a:picLocks noChangeAspect="1"/>
              </p:cNvPicPr>
              <p:nvPr/>
            </p:nvPicPr>
            <p:blipFill rotWithShape="1">
              <a:blip r:embed="rId3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540"/>
              <a:stretch/>
            </p:blipFill>
            <p:spPr>
              <a:xfrm>
                <a:off x="8395732" y="326973"/>
                <a:ext cx="2250344" cy="835200"/>
              </a:xfrm>
              <a:prstGeom prst="rect">
                <a:avLst/>
              </a:prstGeom>
            </p:spPr>
          </p:pic>
          <p:pic>
            <p:nvPicPr>
              <p:cNvPr id="50" name="Picture 49"/>
              <p:cNvPicPr>
                <a:picLocks noChangeAspect="1"/>
              </p:cNvPicPr>
              <p:nvPr/>
            </p:nvPicPr>
            <p:blipFill>
              <a:blip r:embed="rId3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27546" y="105896"/>
                <a:ext cx="914182" cy="1009162"/>
              </a:xfrm>
              <a:prstGeom prst="rect">
                <a:avLst/>
              </a:prstGeom>
            </p:spPr>
          </p:pic>
        </p:grpSp>
        <p:sp>
          <p:nvSpPr>
            <p:cNvPr id="51" name="Freeform 27"/>
            <p:cNvSpPr/>
            <p:nvPr/>
          </p:nvSpPr>
          <p:spPr>
            <a:xfrm>
              <a:off x="2608583" y="4961378"/>
              <a:ext cx="655419" cy="591310"/>
            </a:xfrm>
            <a:custGeom>
              <a:avLst/>
              <a:gdLst/>
              <a:ahLst/>
              <a:cxnLst/>
              <a:rect l="l" t="t" r="r" b="b"/>
              <a:pathLst>
                <a:path w="843154" h="1104130">
                  <a:moveTo>
                    <a:pt x="0" y="0"/>
                  </a:moveTo>
                  <a:lnTo>
                    <a:pt x="843154" y="0"/>
                  </a:lnTo>
                  <a:lnTo>
                    <a:pt x="843154" y="1104130"/>
                  </a:lnTo>
                  <a:lnTo>
                    <a:pt x="0" y="11041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5">
                <a:extLst>
                  <a:ext uri="{96DAC541-7B7A-43D3-8B79-37D633B846F1}">
                    <asvg:svgBlip xmlns="" xmlns:asvg="http://schemas.microsoft.com/office/drawing/2016/SVG/main" r:embed="rId3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2" name="Freeform 27"/>
            <p:cNvSpPr/>
            <p:nvPr/>
          </p:nvSpPr>
          <p:spPr>
            <a:xfrm>
              <a:off x="7211037" y="4886025"/>
              <a:ext cx="655419" cy="591310"/>
            </a:xfrm>
            <a:custGeom>
              <a:avLst/>
              <a:gdLst/>
              <a:ahLst/>
              <a:cxnLst/>
              <a:rect l="l" t="t" r="r" b="b"/>
              <a:pathLst>
                <a:path w="843154" h="1104130">
                  <a:moveTo>
                    <a:pt x="0" y="0"/>
                  </a:moveTo>
                  <a:lnTo>
                    <a:pt x="843154" y="0"/>
                  </a:lnTo>
                  <a:lnTo>
                    <a:pt x="843154" y="1104130"/>
                  </a:lnTo>
                  <a:lnTo>
                    <a:pt x="0" y="11041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5">
                <a:extLst>
                  <a:ext uri="{96DAC541-7B7A-43D3-8B79-37D633B846F1}">
                    <asvg:svgBlip xmlns="" xmlns:asvg="http://schemas.microsoft.com/office/drawing/2016/SVG/main" r:embed="rId3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3" name="Freeform 27"/>
            <p:cNvSpPr/>
            <p:nvPr/>
          </p:nvSpPr>
          <p:spPr>
            <a:xfrm>
              <a:off x="11867580" y="4722309"/>
              <a:ext cx="655419" cy="591310"/>
            </a:xfrm>
            <a:custGeom>
              <a:avLst/>
              <a:gdLst/>
              <a:ahLst/>
              <a:cxnLst/>
              <a:rect l="l" t="t" r="r" b="b"/>
              <a:pathLst>
                <a:path w="843154" h="1104130">
                  <a:moveTo>
                    <a:pt x="0" y="0"/>
                  </a:moveTo>
                  <a:lnTo>
                    <a:pt x="843154" y="0"/>
                  </a:lnTo>
                  <a:lnTo>
                    <a:pt x="843154" y="1104130"/>
                  </a:lnTo>
                  <a:lnTo>
                    <a:pt x="0" y="11041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5">
                <a:extLst>
                  <a:ext uri="{96DAC541-7B7A-43D3-8B79-37D633B846F1}">
                    <asvg:svgBlip xmlns="" xmlns:asvg="http://schemas.microsoft.com/office/drawing/2016/SVG/main" r:embed="rId36"/>
                  </a:ext>
                </a:extLst>
              </a:blip>
              <a:stretch>
                <a:fillRect/>
              </a:stretch>
            </a:blipFill>
          </p:spPr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C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2398858" y="-1370018"/>
            <a:ext cx="22854763" cy="11753985"/>
            <a:chOff x="-2398858" y="-1370018"/>
            <a:chExt cx="22854763" cy="11753985"/>
          </a:xfrm>
        </p:grpSpPr>
        <p:sp>
          <p:nvSpPr>
            <p:cNvPr id="2" name="Freeform 2"/>
            <p:cNvSpPr/>
            <p:nvPr/>
          </p:nvSpPr>
          <p:spPr>
            <a:xfrm>
              <a:off x="2057881" y="0"/>
              <a:ext cx="14290082" cy="10383967"/>
            </a:xfrm>
            <a:custGeom>
              <a:avLst/>
              <a:gdLst/>
              <a:ahLst/>
              <a:cxnLst/>
              <a:rect l="l" t="t" r="r" b="b"/>
              <a:pathLst>
                <a:path w="13915109" h="10383967">
                  <a:moveTo>
                    <a:pt x="0" y="0"/>
                  </a:moveTo>
                  <a:lnTo>
                    <a:pt x="13915109" y="0"/>
                  </a:lnTo>
                  <a:lnTo>
                    <a:pt x="13915109" y="10383967"/>
                  </a:lnTo>
                  <a:lnTo>
                    <a:pt x="0" y="103839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2999"/>
              </a:blip>
              <a:stretch>
                <a:fillRect/>
              </a:stretch>
            </a:blipFill>
          </p:spPr>
        </p:sp>
        <p:sp>
          <p:nvSpPr>
            <p:cNvPr id="3" name="Freeform 3"/>
            <p:cNvSpPr/>
            <p:nvPr/>
          </p:nvSpPr>
          <p:spPr>
            <a:xfrm rot="-7343918">
              <a:off x="16308303" y="1737370"/>
              <a:ext cx="4599241" cy="3018252"/>
            </a:xfrm>
            <a:custGeom>
              <a:avLst/>
              <a:gdLst/>
              <a:ahLst/>
              <a:cxnLst/>
              <a:rect l="l" t="t" r="r" b="b"/>
              <a:pathLst>
                <a:path w="4599241" h="3018252">
                  <a:moveTo>
                    <a:pt x="0" y="0"/>
                  </a:moveTo>
                  <a:lnTo>
                    <a:pt x="4599240" y="0"/>
                  </a:lnTo>
                  <a:lnTo>
                    <a:pt x="4599240" y="3018251"/>
                  </a:lnTo>
                  <a:lnTo>
                    <a:pt x="0" y="30182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=""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 rot="-6203807">
              <a:off x="16228951" y="3815872"/>
              <a:ext cx="4092136" cy="4361772"/>
            </a:xfrm>
            <a:custGeom>
              <a:avLst/>
              <a:gdLst/>
              <a:ahLst/>
              <a:cxnLst/>
              <a:rect l="l" t="t" r="r" b="b"/>
              <a:pathLst>
                <a:path w="4092136" h="4361772">
                  <a:moveTo>
                    <a:pt x="0" y="0"/>
                  </a:moveTo>
                  <a:lnTo>
                    <a:pt x="4092135" y="0"/>
                  </a:lnTo>
                  <a:lnTo>
                    <a:pt x="4092135" y="4361772"/>
                  </a:lnTo>
                  <a:lnTo>
                    <a:pt x="0" y="43617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=""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 flipH="1">
              <a:off x="6124265" y="3501069"/>
              <a:ext cx="6039470" cy="3321708"/>
            </a:xfrm>
            <a:custGeom>
              <a:avLst/>
              <a:gdLst/>
              <a:ahLst/>
              <a:cxnLst/>
              <a:rect l="l" t="t" r="r" b="b"/>
              <a:pathLst>
                <a:path w="6039470" h="3321708">
                  <a:moveTo>
                    <a:pt x="6039470" y="0"/>
                  </a:moveTo>
                  <a:lnTo>
                    <a:pt x="0" y="0"/>
                  </a:lnTo>
                  <a:lnTo>
                    <a:pt x="0" y="3321709"/>
                  </a:lnTo>
                  <a:lnTo>
                    <a:pt x="6039470" y="3321709"/>
                  </a:lnTo>
                  <a:lnTo>
                    <a:pt x="603947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=""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>
              <a:off x="-2398858" y="-1370018"/>
              <a:ext cx="6855116" cy="3770314"/>
            </a:xfrm>
            <a:custGeom>
              <a:avLst/>
              <a:gdLst/>
              <a:ahLst/>
              <a:cxnLst/>
              <a:rect l="l" t="t" r="r" b="b"/>
              <a:pathLst>
                <a:path w="6855116" h="3770314">
                  <a:moveTo>
                    <a:pt x="0" y="0"/>
                  </a:moveTo>
                  <a:lnTo>
                    <a:pt x="6855116" y="0"/>
                  </a:lnTo>
                  <a:lnTo>
                    <a:pt x="6855116" y="3770314"/>
                  </a:lnTo>
                  <a:lnTo>
                    <a:pt x="0" y="37703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=""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>
              <a:off x="11594240" y="8064953"/>
              <a:ext cx="4085177" cy="2118113"/>
            </a:xfrm>
            <a:custGeom>
              <a:avLst/>
              <a:gdLst/>
              <a:ahLst/>
              <a:cxnLst/>
              <a:rect l="l" t="t" r="r" b="b"/>
              <a:pathLst>
                <a:path w="5073972" h="2638465">
                  <a:moveTo>
                    <a:pt x="0" y="0"/>
                  </a:moveTo>
                  <a:lnTo>
                    <a:pt x="5073972" y="0"/>
                  </a:lnTo>
                  <a:lnTo>
                    <a:pt x="5073972" y="2638465"/>
                  </a:lnTo>
                  <a:lnTo>
                    <a:pt x="0" y="26384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="" xmlns:asvg="http://schemas.microsoft.com/office/drawing/2016/SVG/main" r:embed="rId1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7" name="Freeform 17"/>
            <p:cNvSpPr/>
            <p:nvPr/>
          </p:nvSpPr>
          <p:spPr>
            <a:xfrm rot="-2289442">
              <a:off x="17501198" y="2456498"/>
              <a:ext cx="514010" cy="342050"/>
            </a:xfrm>
            <a:custGeom>
              <a:avLst/>
              <a:gdLst/>
              <a:ahLst/>
              <a:cxnLst/>
              <a:rect l="l" t="t" r="r" b="b"/>
              <a:pathLst>
                <a:path w="514010" h="342050">
                  <a:moveTo>
                    <a:pt x="0" y="0"/>
                  </a:moveTo>
                  <a:lnTo>
                    <a:pt x="514010" y="0"/>
                  </a:lnTo>
                  <a:lnTo>
                    <a:pt x="514010" y="342050"/>
                  </a:lnTo>
                  <a:lnTo>
                    <a:pt x="0" y="3420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>
                <a:extLst>
                  <a:ext uri="{96DAC541-7B7A-43D3-8B79-37D633B846F1}">
                    <asvg:svgBlip xmlns="" xmlns:asvg="http://schemas.microsoft.com/office/drawing/2016/SVG/main" r:embed="rId2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8" name="Freeform 18"/>
            <p:cNvSpPr/>
            <p:nvPr/>
          </p:nvSpPr>
          <p:spPr>
            <a:xfrm rot="1737646">
              <a:off x="16427668" y="2387123"/>
              <a:ext cx="514010" cy="342050"/>
            </a:xfrm>
            <a:custGeom>
              <a:avLst/>
              <a:gdLst/>
              <a:ahLst/>
              <a:cxnLst/>
              <a:rect l="l" t="t" r="r" b="b"/>
              <a:pathLst>
                <a:path w="514010" h="342050">
                  <a:moveTo>
                    <a:pt x="0" y="0"/>
                  </a:moveTo>
                  <a:lnTo>
                    <a:pt x="514010" y="0"/>
                  </a:lnTo>
                  <a:lnTo>
                    <a:pt x="514010" y="342051"/>
                  </a:lnTo>
                  <a:lnTo>
                    <a:pt x="0" y="3420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5">
                <a:extLst>
                  <a:ext uri="{96DAC541-7B7A-43D3-8B79-37D633B846F1}">
                    <asvg:svgBlip xmlns="" xmlns:asvg="http://schemas.microsoft.com/office/drawing/2016/SVG/main" r:embed="rId2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Freeform 19"/>
            <p:cNvSpPr/>
            <p:nvPr/>
          </p:nvSpPr>
          <p:spPr>
            <a:xfrm rot="-1503479">
              <a:off x="16619028" y="857675"/>
              <a:ext cx="514010" cy="342050"/>
            </a:xfrm>
            <a:custGeom>
              <a:avLst/>
              <a:gdLst/>
              <a:ahLst/>
              <a:cxnLst/>
              <a:rect l="l" t="t" r="r" b="b"/>
              <a:pathLst>
                <a:path w="514010" h="342050">
                  <a:moveTo>
                    <a:pt x="0" y="0"/>
                  </a:moveTo>
                  <a:lnTo>
                    <a:pt x="514010" y="0"/>
                  </a:lnTo>
                  <a:lnTo>
                    <a:pt x="514010" y="342050"/>
                  </a:lnTo>
                  <a:lnTo>
                    <a:pt x="0" y="3420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6">
                <a:extLst>
                  <a:ext uri="{96DAC541-7B7A-43D3-8B79-37D633B846F1}">
                    <asvg:svgBlip xmlns="" xmlns:asvg="http://schemas.microsoft.com/office/drawing/2016/SVG/main" r:embed="rId2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0" name="Freeform 20"/>
            <p:cNvSpPr/>
            <p:nvPr/>
          </p:nvSpPr>
          <p:spPr>
            <a:xfrm rot="-1618813">
              <a:off x="16620402" y="3777893"/>
              <a:ext cx="514010" cy="342050"/>
            </a:xfrm>
            <a:custGeom>
              <a:avLst/>
              <a:gdLst/>
              <a:ahLst/>
              <a:cxnLst/>
              <a:rect l="l" t="t" r="r" b="b"/>
              <a:pathLst>
                <a:path w="514010" h="342050">
                  <a:moveTo>
                    <a:pt x="0" y="0"/>
                  </a:moveTo>
                  <a:lnTo>
                    <a:pt x="514010" y="0"/>
                  </a:lnTo>
                  <a:lnTo>
                    <a:pt x="514010" y="342051"/>
                  </a:lnTo>
                  <a:lnTo>
                    <a:pt x="0" y="3420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7">
                <a:extLst>
                  <a:ext uri="{96DAC541-7B7A-43D3-8B79-37D633B846F1}">
                    <asvg:svgBlip xmlns="" xmlns:asvg="http://schemas.microsoft.com/office/drawing/2016/SVG/main" r:embed="rId2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1" name="Freeform 21"/>
            <p:cNvSpPr/>
            <p:nvPr/>
          </p:nvSpPr>
          <p:spPr>
            <a:xfrm rot="2099990">
              <a:off x="16428611" y="6113240"/>
              <a:ext cx="514010" cy="342050"/>
            </a:xfrm>
            <a:custGeom>
              <a:avLst/>
              <a:gdLst/>
              <a:ahLst/>
              <a:cxnLst/>
              <a:rect l="l" t="t" r="r" b="b"/>
              <a:pathLst>
                <a:path w="514010" h="342050">
                  <a:moveTo>
                    <a:pt x="0" y="0"/>
                  </a:moveTo>
                  <a:lnTo>
                    <a:pt x="514010" y="0"/>
                  </a:lnTo>
                  <a:lnTo>
                    <a:pt x="514010" y="342051"/>
                  </a:lnTo>
                  <a:lnTo>
                    <a:pt x="0" y="3420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5">
                <a:extLst>
                  <a:ext uri="{96DAC541-7B7A-43D3-8B79-37D633B846F1}">
                    <asvg:svgBlip xmlns="" xmlns:asvg="http://schemas.microsoft.com/office/drawing/2016/SVG/main" r:embed="rId2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Freeform 22"/>
            <p:cNvSpPr/>
            <p:nvPr/>
          </p:nvSpPr>
          <p:spPr>
            <a:xfrm rot="-2010675">
              <a:off x="17344812" y="5295145"/>
              <a:ext cx="514010" cy="342050"/>
            </a:xfrm>
            <a:custGeom>
              <a:avLst/>
              <a:gdLst/>
              <a:ahLst/>
              <a:cxnLst/>
              <a:rect l="l" t="t" r="r" b="b"/>
              <a:pathLst>
                <a:path w="514010" h="342050">
                  <a:moveTo>
                    <a:pt x="0" y="0"/>
                  </a:moveTo>
                  <a:lnTo>
                    <a:pt x="514010" y="0"/>
                  </a:lnTo>
                  <a:lnTo>
                    <a:pt x="514010" y="342050"/>
                  </a:lnTo>
                  <a:lnTo>
                    <a:pt x="0" y="3420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6">
                <a:extLst>
                  <a:ext uri="{96DAC541-7B7A-43D3-8B79-37D633B846F1}">
                    <asvg:svgBlip xmlns="" xmlns:asvg="http://schemas.microsoft.com/office/drawing/2016/SVG/main" r:embed="rId2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24"/>
            <p:cNvSpPr/>
            <p:nvPr/>
          </p:nvSpPr>
          <p:spPr>
            <a:xfrm rot="-2192837">
              <a:off x="17310046" y="6945016"/>
              <a:ext cx="514010" cy="342050"/>
            </a:xfrm>
            <a:custGeom>
              <a:avLst/>
              <a:gdLst/>
              <a:ahLst/>
              <a:cxnLst/>
              <a:rect l="l" t="t" r="r" b="b"/>
              <a:pathLst>
                <a:path w="514010" h="342050">
                  <a:moveTo>
                    <a:pt x="0" y="0"/>
                  </a:moveTo>
                  <a:lnTo>
                    <a:pt x="514010" y="0"/>
                  </a:lnTo>
                  <a:lnTo>
                    <a:pt x="514010" y="342051"/>
                  </a:lnTo>
                  <a:lnTo>
                    <a:pt x="0" y="3420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>
                <a:extLst>
                  <a:ext uri="{96DAC541-7B7A-43D3-8B79-37D633B846F1}">
                    <asvg:svgBlip xmlns="" xmlns:asvg="http://schemas.microsoft.com/office/drawing/2016/SVG/main" r:embed="rId2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7" name="Freeform 27"/>
            <p:cNvSpPr/>
            <p:nvPr/>
          </p:nvSpPr>
          <p:spPr>
            <a:xfrm>
              <a:off x="2646474" y="2798516"/>
              <a:ext cx="655419" cy="591310"/>
            </a:xfrm>
            <a:custGeom>
              <a:avLst/>
              <a:gdLst/>
              <a:ahLst/>
              <a:cxnLst/>
              <a:rect l="l" t="t" r="r" b="b"/>
              <a:pathLst>
                <a:path w="843154" h="1104130">
                  <a:moveTo>
                    <a:pt x="0" y="0"/>
                  </a:moveTo>
                  <a:lnTo>
                    <a:pt x="843154" y="0"/>
                  </a:lnTo>
                  <a:lnTo>
                    <a:pt x="843154" y="1104130"/>
                  </a:lnTo>
                  <a:lnTo>
                    <a:pt x="0" y="11041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9">
                <a:extLst>
                  <a:ext uri="{96DAC541-7B7A-43D3-8B79-37D633B846F1}">
                    <asvg:svgBlip xmlns="" xmlns:asvg="http://schemas.microsoft.com/office/drawing/2016/SVG/main" r:embed="rId3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8" name="TextBox 28"/>
            <p:cNvSpPr txBox="1"/>
            <p:nvPr/>
          </p:nvSpPr>
          <p:spPr>
            <a:xfrm>
              <a:off x="3514141" y="2843084"/>
              <a:ext cx="6310681" cy="16510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251"/>
                </a:lnSpc>
              </a:pPr>
              <a:r>
                <a:rPr lang="en-US" sz="2501" b="1" spc="50" dirty="0" err="1">
                  <a:solidFill>
                    <a:srgbClr val="4DACC4"/>
                  </a:solidFill>
                  <a:latin typeface="SofiaSans" panose="00000500000000000000" pitchFamily="2" charset="0"/>
                  <a:ea typeface="Nunito Bold"/>
                  <a:cs typeface="Nunito Bold"/>
                  <a:sym typeface="Nunito Bold"/>
                </a:rPr>
                <a:t>Инженеринг</a:t>
              </a:r>
              <a:r>
                <a:rPr lang="en-US" sz="2501" b="1" spc="50" dirty="0">
                  <a:solidFill>
                    <a:srgbClr val="4DACC4"/>
                  </a:solidFill>
                  <a:latin typeface="SofiaSans" panose="00000500000000000000" pitchFamily="2" charset="0"/>
                  <a:ea typeface="Nunito Bold"/>
                  <a:cs typeface="Nunito Bold"/>
                  <a:sym typeface="Nunito Bold"/>
                </a:rPr>
                <a:t> за </a:t>
              </a:r>
              <a:r>
                <a:rPr lang="en-US" sz="2501" b="1" spc="50" dirty="0" err="1">
                  <a:solidFill>
                    <a:srgbClr val="4DACC4"/>
                  </a:solidFill>
                  <a:latin typeface="SofiaSans" panose="00000500000000000000" pitchFamily="2" charset="0"/>
                  <a:ea typeface="Nunito Bold"/>
                  <a:cs typeface="Nunito Bold"/>
                  <a:sym typeface="Nunito Bold"/>
                </a:rPr>
                <a:t>основен</a:t>
              </a:r>
              <a:r>
                <a:rPr lang="en-US" sz="2501" b="1" spc="50" dirty="0">
                  <a:solidFill>
                    <a:srgbClr val="4DACC4"/>
                  </a:solidFill>
                  <a:latin typeface="SofiaSans" panose="00000500000000000000" pitchFamily="2" charset="0"/>
                  <a:ea typeface="Nunito Bold"/>
                  <a:cs typeface="Nunito Bold"/>
                  <a:sym typeface="Nunito Bold"/>
                </a:rPr>
                <a:t> </a:t>
              </a:r>
              <a:r>
                <a:rPr lang="en-US" sz="2501" b="1" spc="50" dirty="0" err="1">
                  <a:solidFill>
                    <a:srgbClr val="4DACC4"/>
                  </a:solidFill>
                  <a:latin typeface="SofiaSans" panose="00000500000000000000" pitchFamily="2" charset="0"/>
                  <a:ea typeface="Nunito Bold"/>
                  <a:cs typeface="Nunito Bold"/>
                  <a:sym typeface="Nunito Bold"/>
                </a:rPr>
                <a:t>ремонт</a:t>
              </a:r>
              <a:r>
                <a:rPr lang="en-US" sz="2501" b="1" spc="50" dirty="0">
                  <a:solidFill>
                    <a:srgbClr val="4DACC4"/>
                  </a:solidFill>
                  <a:latin typeface="SofiaSans" panose="00000500000000000000" pitchFamily="2" charset="0"/>
                  <a:ea typeface="Nunito Bold"/>
                  <a:cs typeface="Nunito Bold"/>
                  <a:sym typeface="Nunito Bold"/>
                </a:rPr>
                <a:t> и </a:t>
              </a:r>
              <a:r>
                <a:rPr lang="en-US" sz="2501" b="1" spc="50" dirty="0" err="1">
                  <a:solidFill>
                    <a:srgbClr val="4DACC4"/>
                  </a:solidFill>
                  <a:latin typeface="SofiaSans" panose="00000500000000000000" pitchFamily="2" charset="0"/>
                  <a:ea typeface="Nunito Bold"/>
                  <a:cs typeface="Nunito Bold"/>
                  <a:sym typeface="Nunito Bold"/>
                </a:rPr>
                <a:t>реконструкция</a:t>
              </a:r>
              <a:r>
                <a:rPr lang="en-US" sz="2501" b="1" spc="50" dirty="0">
                  <a:solidFill>
                    <a:srgbClr val="4DACC4"/>
                  </a:solidFill>
                  <a:latin typeface="SofiaSans" panose="00000500000000000000" pitchFamily="2" charset="0"/>
                  <a:ea typeface="Nunito Bold"/>
                  <a:cs typeface="Nunito Bold"/>
                  <a:sym typeface="Nunito Bold"/>
                </a:rPr>
                <a:t> на </a:t>
              </a:r>
              <a:r>
                <a:rPr lang="en-US" sz="2501" b="1" spc="50" dirty="0" err="1">
                  <a:solidFill>
                    <a:srgbClr val="4DACC4"/>
                  </a:solidFill>
                  <a:latin typeface="SofiaSans" panose="00000500000000000000" pitchFamily="2" charset="0"/>
                  <a:ea typeface="Nunito Bold"/>
                  <a:cs typeface="Nunito Bold"/>
                  <a:sym typeface="Nunito Bold"/>
                </a:rPr>
                <a:t>сградата</a:t>
              </a:r>
              <a:r>
                <a:rPr lang="en-US" sz="2501" b="1" spc="50" dirty="0">
                  <a:solidFill>
                    <a:srgbClr val="4DACC4"/>
                  </a:solidFill>
                  <a:latin typeface="SofiaSans" panose="00000500000000000000" pitchFamily="2" charset="0"/>
                  <a:ea typeface="Nunito Bold"/>
                  <a:cs typeface="Nunito Bold"/>
                  <a:sym typeface="Nunito Bold"/>
                </a:rPr>
                <a:t> на </a:t>
              </a:r>
              <a:r>
                <a:rPr lang="en-US" sz="2501" b="1" spc="50" dirty="0" err="1">
                  <a:solidFill>
                    <a:srgbClr val="4DACC4"/>
                  </a:solidFill>
                  <a:latin typeface="SofiaSans" panose="00000500000000000000" pitchFamily="2" charset="0"/>
                  <a:ea typeface="Nunito Bold"/>
                  <a:cs typeface="Nunito Bold"/>
                  <a:sym typeface="Nunito Bold"/>
                </a:rPr>
                <a:t>Детска</a:t>
              </a:r>
              <a:r>
                <a:rPr lang="en-US" sz="2501" b="1" spc="50" dirty="0">
                  <a:solidFill>
                    <a:srgbClr val="4DACC4"/>
                  </a:solidFill>
                  <a:latin typeface="SofiaSans" panose="00000500000000000000" pitchFamily="2" charset="0"/>
                  <a:ea typeface="Nunito Bold"/>
                  <a:cs typeface="Nunito Bold"/>
                  <a:sym typeface="Nunito Bold"/>
                </a:rPr>
                <a:t> </a:t>
              </a:r>
              <a:r>
                <a:rPr lang="en-US" sz="2501" b="1" spc="50" dirty="0" err="1">
                  <a:solidFill>
                    <a:srgbClr val="4DACC4"/>
                  </a:solidFill>
                  <a:latin typeface="SofiaSans" panose="00000500000000000000" pitchFamily="2" charset="0"/>
                  <a:ea typeface="Nunito Bold"/>
                  <a:cs typeface="Nunito Bold"/>
                  <a:sym typeface="Nunito Bold"/>
                </a:rPr>
                <a:t>градина</a:t>
              </a:r>
              <a:r>
                <a:rPr lang="en-US" sz="2501" b="1" spc="50" dirty="0">
                  <a:solidFill>
                    <a:srgbClr val="4DACC4"/>
                  </a:solidFill>
                  <a:latin typeface="SofiaSans" panose="00000500000000000000" pitchFamily="2" charset="0"/>
                  <a:ea typeface="Nunito Bold"/>
                  <a:cs typeface="Nunito Bold"/>
                  <a:sym typeface="Nunito Bold"/>
                </a:rPr>
                <a:t> № 76 “</a:t>
              </a:r>
              <a:r>
                <a:rPr lang="en-US" sz="2501" b="1" spc="50" dirty="0" err="1">
                  <a:solidFill>
                    <a:srgbClr val="4DACC4"/>
                  </a:solidFill>
                  <a:latin typeface="SofiaSans" panose="00000500000000000000" pitchFamily="2" charset="0"/>
                  <a:ea typeface="Nunito Bold"/>
                  <a:cs typeface="Nunito Bold"/>
                  <a:sym typeface="Nunito Bold"/>
                </a:rPr>
                <a:t>Сърничка</a:t>
              </a:r>
              <a:r>
                <a:rPr lang="en-US" sz="2501" b="1" spc="50" dirty="0">
                  <a:solidFill>
                    <a:srgbClr val="4DACC4"/>
                  </a:solidFill>
                  <a:latin typeface="SofiaSans" panose="00000500000000000000" pitchFamily="2" charset="0"/>
                  <a:ea typeface="Nunito Bold"/>
                  <a:cs typeface="Nunito Bold"/>
                  <a:sym typeface="Nunito Bold"/>
                </a:rPr>
                <a:t>”, </a:t>
              </a:r>
              <a:r>
                <a:rPr lang="en-US" sz="2501" b="1" spc="50" dirty="0" err="1">
                  <a:solidFill>
                    <a:srgbClr val="4DACC4"/>
                  </a:solidFill>
                  <a:latin typeface="SofiaSans" panose="00000500000000000000" pitchFamily="2" charset="0"/>
                  <a:ea typeface="Nunito Bold"/>
                  <a:cs typeface="Nunito Bold"/>
                  <a:sym typeface="Nunito Bold"/>
                </a:rPr>
                <a:t>район</a:t>
              </a:r>
              <a:r>
                <a:rPr lang="en-US" sz="2501" b="1" spc="50" dirty="0">
                  <a:solidFill>
                    <a:srgbClr val="4DACC4"/>
                  </a:solidFill>
                  <a:latin typeface="SofiaSans" panose="00000500000000000000" pitchFamily="2" charset="0"/>
                  <a:ea typeface="Nunito Bold"/>
                  <a:cs typeface="Nunito Bold"/>
                  <a:sym typeface="Nunito Bold"/>
                </a:rPr>
                <a:t> “</a:t>
              </a:r>
              <a:r>
                <a:rPr lang="en-US" sz="2501" b="1" spc="50" dirty="0" err="1">
                  <a:solidFill>
                    <a:srgbClr val="4DACC4"/>
                  </a:solidFill>
                  <a:latin typeface="SofiaSans" panose="00000500000000000000" pitchFamily="2" charset="0"/>
                  <a:ea typeface="Nunito Bold"/>
                  <a:cs typeface="Nunito Bold"/>
                  <a:sym typeface="Nunito Bold"/>
                </a:rPr>
                <a:t>Младост</a:t>
              </a:r>
              <a:r>
                <a:rPr lang="en-US" sz="2501" b="1" spc="50" dirty="0">
                  <a:solidFill>
                    <a:srgbClr val="4DACC4"/>
                  </a:solidFill>
                  <a:latin typeface="SofiaSans" panose="00000500000000000000" pitchFamily="2" charset="0"/>
                  <a:ea typeface="Nunito Bold"/>
                  <a:cs typeface="Nunito Bold"/>
                  <a:sym typeface="Nunito Bold"/>
                </a:rPr>
                <a:t>”</a:t>
              </a:r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9874361" y="1693444"/>
              <a:ext cx="5566632" cy="7675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719"/>
                </a:lnSpc>
                <a:spcBef>
                  <a:spcPct val="0"/>
                </a:spcBef>
              </a:pPr>
              <a:r>
                <a:rPr lang="en-US" sz="4799" b="1" dirty="0" smtClean="0">
                  <a:solidFill>
                    <a:srgbClr val="4DACC4"/>
                  </a:solidFill>
                  <a:latin typeface="SofiaSans" panose="00000500000000000000" pitchFamily="2" charset="0"/>
                  <a:ea typeface="Nunito Bold"/>
                  <a:cs typeface="Nunito Bold"/>
                  <a:sym typeface="Nunito Bold"/>
                </a:rPr>
                <a:t>ИЗПЪЛНИТЕЛ</a:t>
              </a:r>
              <a:endParaRPr lang="en-US" sz="4799" b="1" dirty="0">
                <a:solidFill>
                  <a:srgbClr val="4DACC4"/>
                </a:solidFill>
                <a:latin typeface="SofiaSans" panose="00000500000000000000" pitchFamily="2" charset="0"/>
                <a:ea typeface="Nunito Bold"/>
                <a:cs typeface="Nunito Bold"/>
                <a:sym typeface="Nunito Bold"/>
              </a:endParaRPr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11581570" y="3321971"/>
              <a:ext cx="2936974" cy="4347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80"/>
                </a:lnSpc>
                <a:spcBef>
                  <a:spcPct val="0"/>
                </a:spcBef>
              </a:pPr>
              <a:r>
                <a:rPr lang="en-US" sz="2700" b="1" dirty="0">
                  <a:solidFill>
                    <a:srgbClr val="4DACC4"/>
                  </a:solidFill>
                  <a:latin typeface="SofiaSans" panose="00000500000000000000" pitchFamily="2" charset="0"/>
                  <a:ea typeface="Nunito Bold"/>
                  <a:cs typeface="Nunito Bold"/>
                  <a:sym typeface="Nunito Bold"/>
                </a:rPr>
                <a:t>ДЗЗД „</a:t>
              </a:r>
              <a:r>
                <a:rPr lang="en-US" sz="2700" b="1" dirty="0" err="1">
                  <a:solidFill>
                    <a:srgbClr val="4DACC4"/>
                  </a:solidFill>
                  <a:latin typeface="SofiaSans" panose="00000500000000000000" pitchFamily="2" charset="0"/>
                  <a:ea typeface="Nunito Bold"/>
                  <a:cs typeface="Nunito Bold"/>
                  <a:sym typeface="Nunito Bold"/>
                </a:rPr>
                <a:t>Амарант</a:t>
              </a:r>
              <a:r>
                <a:rPr lang="en-US" sz="2700" b="1" dirty="0">
                  <a:solidFill>
                    <a:srgbClr val="4DACC4"/>
                  </a:solidFill>
                  <a:latin typeface="SofiaSans" panose="00000500000000000000" pitchFamily="2" charset="0"/>
                  <a:ea typeface="Nunito Bold"/>
                  <a:cs typeface="Nunito Bold"/>
                  <a:sym typeface="Nunito Bold"/>
                </a:rPr>
                <a:t>“</a:t>
              </a:r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4263845" y="1704975"/>
              <a:ext cx="2695873" cy="7675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719"/>
                </a:lnSpc>
                <a:spcBef>
                  <a:spcPct val="0"/>
                </a:spcBef>
              </a:pPr>
              <a:r>
                <a:rPr lang="en-US" sz="4799" b="1" dirty="0" smtClean="0">
                  <a:solidFill>
                    <a:srgbClr val="4DACC4"/>
                  </a:solidFill>
                  <a:latin typeface="SofiaSans" panose="00000500000000000000" pitchFamily="2" charset="0"/>
                  <a:ea typeface="Nunito Bold"/>
                  <a:cs typeface="Nunito Bold"/>
                  <a:sym typeface="Nunito Bold"/>
                </a:rPr>
                <a:t>ДЕЙНОСТ</a:t>
              </a:r>
              <a:endParaRPr lang="en-US" sz="4799" b="1" dirty="0">
                <a:solidFill>
                  <a:srgbClr val="4DACC4"/>
                </a:solidFill>
                <a:latin typeface="SofiaSans" panose="00000500000000000000" pitchFamily="2" charset="0"/>
                <a:ea typeface="Nunito Bold"/>
                <a:cs typeface="Nunito Bold"/>
                <a:sym typeface="Nunito Bold"/>
              </a:endParaRPr>
            </a:p>
          </p:txBody>
        </p:sp>
        <p:sp>
          <p:nvSpPr>
            <p:cNvPr id="32" name="Freeform 32"/>
            <p:cNvSpPr/>
            <p:nvPr/>
          </p:nvSpPr>
          <p:spPr>
            <a:xfrm>
              <a:off x="2632030" y="5037985"/>
              <a:ext cx="684308" cy="557530"/>
            </a:xfrm>
            <a:custGeom>
              <a:avLst/>
              <a:gdLst/>
              <a:ahLst/>
              <a:cxnLst/>
              <a:rect l="l" t="t" r="r" b="b"/>
              <a:pathLst>
                <a:path w="827464" h="1083584">
                  <a:moveTo>
                    <a:pt x="0" y="0"/>
                  </a:moveTo>
                  <a:lnTo>
                    <a:pt x="827464" y="0"/>
                  </a:lnTo>
                  <a:lnTo>
                    <a:pt x="827464" y="1083584"/>
                  </a:lnTo>
                  <a:lnTo>
                    <a:pt x="0" y="10835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9">
                <a:extLst>
                  <a:ext uri="{96DAC541-7B7A-43D3-8B79-37D633B846F1}">
                    <asvg:svgBlip xmlns="" xmlns:asvg="http://schemas.microsoft.com/office/drawing/2016/SVG/main" r:embed="rId3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3" name="TextBox 33"/>
            <p:cNvSpPr txBox="1"/>
            <p:nvPr/>
          </p:nvSpPr>
          <p:spPr>
            <a:xfrm>
              <a:off x="3682828" y="5103948"/>
              <a:ext cx="3857908" cy="4007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500"/>
                </a:lnSpc>
                <a:spcBef>
                  <a:spcPct val="0"/>
                </a:spcBef>
              </a:pPr>
              <a:r>
                <a:rPr lang="en-US" sz="2500" b="1" dirty="0" err="1">
                  <a:solidFill>
                    <a:srgbClr val="4DACC4"/>
                  </a:solidFill>
                  <a:latin typeface="SofiaSans" panose="00000500000000000000" pitchFamily="2" charset="0"/>
                  <a:ea typeface="Nunito Bold"/>
                  <a:cs typeface="Nunito Bold"/>
                  <a:sym typeface="Nunito Bold"/>
                </a:rPr>
                <a:t>Строителен</a:t>
              </a:r>
              <a:r>
                <a:rPr lang="en-US" sz="2500" b="1" dirty="0">
                  <a:solidFill>
                    <a:srgbClr val="4DACC4"/>
                  </a:solidFill>
                  <a:latin typeface="SofiaSans" panose="00000500000000000000" pitchFamily="2" charset="0"/>
                  <a:ea typeface="Nunito Bold"/>
                  <a:cs typeface="Nunito Bold"/>
                  <a:sym typeface="Nunito Bold"/>
                </a:rPr>
                <a:t> </a:t>
              </a:r>
              <a:r>
                <a:rPr lang="en-US" sz="2500" b="1" dirty="0" err="1">
                  <a:solidFill>
                    <a:srgbClr val="4DACC4"/>
                  </a:solidFill>
                  <a:latin typeface="SofiaSans" panose="00000500000000000000" pitchFamily="2" charset="0"/>
                  <a:ea typeface="Nunito Bold"/>
                  <a:cs typeface="Nunito Bold"/>
                  <a:sym typeface="Nunito Bold"/>
                </a:rPr>
                <a:t>надзор</a:t>
              </a:r>
              <a:endParaRPr lang="en-US" sz="2500" b="1" dirty="0">
                <a:solidFill>
                  <a:srgbClr val="4DACC4"/>
                </a:solidFill>
                <a:latin typeface="SofiaSans" panose="00000500000000000000" pitchFamily="2" charset="0"/>
                <a:ea typeface="Nunito Bold"/>
                <a:cs typeface="Nunito Bold"/>
                <a:sym typeface="Nunito Bold"/>
              </a:endParaRPr>
            </a:p>
          </p:txBody>
        </p:sp>
        <p:sp>
          <p:nvSpPr>
            <p:cNvPr id="34" name="Freeform 34"/>
            <p:cNvSpPr/>
            <p:nvPr/>
          </p:nvSpPr>
          <p:spPr>
            <a:xfrm>
              <a:off x="9134553" y="5010066"/>
              <a:ext cx="1079717" cy="755888"/>
            </a:xfrm>
            <a:custGeom>
              <a:avLst/>
              <a:gdLst/>
              <a:ahLst/>
              <a:cxnLst/>
              <a:rect l="l" t="t" r="r" b="b"/>
              <a:pathLst>
                <a:path w="833292" h="849339">
                  <a:moveTo>
                    <a:pt x="0" y="0"/>
                  </a:moveTo>
                  <a:lnTo>
                    <a:pt x="833292" y="0"/>
                  </a:lnTo>
                  <a:lnTo>
                    <a:pt x="833292" y="849339"/>
                  </a:lnTo>
                  <a:lnTo>
                    <a:pt x="0" y="8493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1">
                <a:extLst>
                  <a:ext uri="{96DAC541-7B7A-43D3-8B79-37D633B846F1}">
                    <asvg:svgBlip xmlns="" xmlns:asvg="http://schemas.microsoft.com/office/drawing/2016/SVG/main" r:embed="rId3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5" name="TextBox 35"/>
            <p:cNvSpPr txBox="1"/>
            <p:nvPr/>
          </p:nvSpPr>
          <p:spPr>
            <a:xfrm>
              <a:off x="11041245" y="5086956"/>
              <a:ext cx="3576517" cy="4347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80"/>
                </a:lnSpc>
                <a:spcBef>
                  <a:spcPct val="0"/>
                </a:spcBef>
              </a:pPr>
              <a:r>
                <a:rPr lang="en-US" sz="2700" b="1" dirty="0" smtClean="0">
                  <a:solidFill>
                    <a:srgbClr val="4DACC4"/>
                  </a:solidFill>
                  <a:latin typeface="SofiaSans" panose="00000500000000000000" pitchFamily="2" charset="0"/>
                  <a:ea typeface="Nunito Bold"/>
                  <a:cs typeface="Nunito Bold"/>
                  <a:sym typeface="Nunito Bold"/>
                </a:rPr>
                <a:t>„СОФИНВЕСТ“ ЕАД</a:t>
              </a:r>
              <a:endParaRPr lang="en-US" sz="2700" b="1" dirty="0">
                <a:solidFill>
                  <a:srgbClr val="4DACC4"/>
                </a:solidFill>
                <a:latin typeface="SofiaSans" panose="00000500000000000000" pitchFamily="2" charset="0"/>
                <a:ea typeface="Nunito Bold"/>
                <a:cs typeface="Nunito Bold"/>
                <a:sym typeface="Nunito Bold"/>
              </a:endParaRPr>
            </a:p>
          </p:txBody>
        </p:sp>
        <p:sp>
          <p:nvSpPr>
            <p:cNvPr id="36" name="Freeform 36"/>
            <p:cNvSpPr/>
            <p:nvPr/>
          </p:nvSpPr>
          <p:spPr>
            <a:xfrm>
              <a:off x="2622944" y="6708736"/>
              <a:ext cx="702480" cy="687512"/>
            </a:xfrm>
            <a:custGeom>
              <a:avLst/>
              <a:gdLst/>
              <a:ahLst/>
              <a:cxnLst/>
              <a:rect l="l" t="t" r="r" b="b"/>
              <a:pathLst>
                <a:path w="827464" h="1083584">
                  <a:moveTo>
                    <a:pt x="0" y="0"/>
                  </a:moveTo>
                  <a:lnTo>
                    <a:pt x="827464" y="0"/>
                  </a:lnTo>
                  <a:lnTo>
                    <a:pt x="827464" y="1083584"/>
                  </a:lnTo>
                  <a:lnTo>
                    <a:pt x="0" y="10835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9">
                <a:extLst>
                  <a:ext uri="{96DAC541-7B7A-43D3-8B79-37D633B846F1}">
                    <asvg:svgBlip xmlns="" xmlns:asvg="http://schemas.microsoft.com/office/drawing/2016/SVG/main" r:embed="rId3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7" name="TextBox 37"/>
            <p:cNvSpPr txBox="1"/>
            <p:nvPr/>
          </p:nvSpPr>
          <p:spPr>
            <a:xfrm>
              <a:off x="3514141" y="6702915"/>
              <a:ext cx="4999286" cy="8976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500"/>
                </a:lnSpc>
              </a:pPr>
              <a:r>
                <a:rPr lang="en-US" sz="2500" b="1" dirty="0" err="1">
                  <a:solidFill>
                    <a:srgbClr val="4DACC4"/>
                  </a:solidFill>
                  <a:latin typeface="SofiaSans" panose="00000500000000000000" pitchFamily="2" charset="0"/>
                  <a:ea typeface="Nunito Bold"/>
                  <a:cs typeface="Nunito Bold"/>
                  <a:sym typeface="Nunito Bold"/>
                </a:rPr>
                <a:t>Информация</a:t>
              </a:r>
              <a:r>
                <a:rPr lang="en-US" sz="2500" b="1" dirty="0">
                  <a:solidFill>
                    <a:srgbClr val="4DACC4"/>
                  </a:solidFill>
                  <a:latin typeface="SofiaSans" panose="00000500000000000000" pitchFamily="2" charset="0"/>
                  <a:ea typeface="Nunito Bold"/>
                  <a:cs typeface="Nunito Bold"/>
                  <a:sym typeface="Nunito Bold"/>
                </a:rPr>
                <a:t>, </a:t>
              </a:r>
              <a:r>
                <a:rPr lang="en-US" sz="2500" b="1" dirty="0" err="1">
                  <a:solidFill>
                    <a:srgbClr val="4DACC4"/>
                  </a:solidFill>
                  <a:latin typeface="SofiaSans" panose="00000500000000000000" pitchFamily="2" charset="0"/>
                  <a:ea typeface="Nunito Bold"/>
                  <a:cs typeface="Nunito Bold"/>
                  <a:sym typeface="Nunito Bold"/>
                </a:rPr>
                <a:t>комуникация</a:t>
              </a:r>
              <a:r>
                <a:rPr lang="en-US" sz="2500" b="1" dirty="0">
                  <a:solidFill>
                    <a:srgbClr val="4DACC4"/>
                  </a:solidFill>
                  <a:latin typeface="SofiaSans" panose="00000500000000000000" pitchFamily="2" charset="0"/>
                  <a:ea typeface="Nunito Bold"/>
                  <a:cs typeface="Nunito Bold"/>
                  <a:sym typeface="Nunito Bold"/>
                </a:rPr>
                <a:t> </a:t>
              </a:r>
              <a:r>
                <a:rPr lang="en-US" sz="2500" b="1" dirty="0" smtClean="0">
                  <a:solidFill>
                    <a:srgbClr val="4DACC4"/>
                  </a:solidFill>
                  <a:latin typeface="SofiaSans" panose="00000500000000000000" pitchFamily="2" charset="0"/>
                  <a:ea typeface="Nunito Bold"/>
                  <a:cs typeface="Nunito Bold"/>
                  <a:sym typeface="Nunito Bold"/>
                </a:rPr>
                <a:t>и </a:t>
              </a:r>
              <a:r>
                <a:rPr lang="en-US" sz="2500" b="1" dirty="0" err="1" smtClean="0">
                  <a:solidFill>
                    <a:srgbClr val="4DACC4"/>
                  </a:solidFill>
                  <a:latin typeface="SofiaSans" panose="00000500000000000000" pitchFamily="2" charset="0"/>
                  <a:ea typeface="Nunito Bold"/>
                  <a:cs typeface="Nunito Bold"/>
                  <a:sym typeface="Nunito Bold"/>
                </a:rPr>
                <a:t>публичност</a:t>
              </a:r>
              <a:endParaRPr lang="en-US" sz="2500" b="1" dirty="0">
                <a:solidFill>
                  <a:srgbClr val="4DACC4"/>
                </a:solidFill>
                <a:latin typeface="SofiaSans" panose="00000500000000000000" pitchFamily="2" charset="0"/>
                <a:ea typeface="Nunito Bold"/>
                <a:cs typeface="Nunito Bold"/>
                <a:sym typeface="Nunito Bold"/>
              </a:endParaRPr>
            </a:p>
          </p:txBody>
        </p:sp>
        <p:sp>
          <p:nvSpPr>
            <p:cNvPr id="39" name="TextBox 39"/>
            <p:cNvSpPr txBox="1"/>
            <p:nvPr/>
          </p:nvSpPr>
          <p:spPr>
            <a:xfrm>
              <a:off x="10454798" y="6851941"/>
              <a:ext cx="4872289" cy="48731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780"/>
                </a:lnSpc>
                <a:spcBef>
                  <a:spcPct val="0"/>
                </a:spcBef>
              </a:pPr>
              <a:r>
                <a:rPr lang="en-US" sz="2700" b="1" dirty="0" smtClean="0">
                  <a:solidFill>
                    <a:srgbClr val="4DACC4"/>
                  </a:solidFill>
                  <a:latin typeface="SofiaSans" panose="00000500000000000000" pitchFamily="2" charset="0"/>
                  <a:ea typeface="Nunito Bold"/>
                  <a:cs typeface="Nunito Bold"/>
                  <a:sym typeface="Nunito Bold"/>
                </a:rPr>
                <a:t>„ИЗДАТЕЛСКА КЪЩА  АБ“ ЕООД</a:t>
              </a:r>
              <a:endParaRPr lang="en-US" sz="2700" b="1" dirty="0">
                <a:solidFill>
                  <a:srgbClr val="4DACC4"/>
                </a:solidFill>
                <a:latin typeface="SofiaSans" panose="00000500000000000000" pitchFamily="2" charset="0"/>
                <a:ea typeface="Nunito Bold"/>
                <a:cs typeface="Nunito Bold"/>
                <a:sym typeface="Nunito Bold"/>
              </a:endParaRPr>
            </a:p>
          </p:txBody>
        </p:sp>
        <p:sp>
          <p:nvSpPr>
            <p:cNvPr id="42" name="Freeform 34"/>
            <p:cNvSpPr/>
            <p:nvPr/>
          </p:nvSpPr>
          <p:spPr>
            <a:xfrm>
              <a:off x="9458700" y="3089148"/>
              <a:ext cx="1079717" cy="755888"/>
            </a:xfrm>
            <a:custGeom>
              <a:avLst/>
              <a:gdLst/>
              <a:ahLst/>
              <a:cxnLst/>
              <a:rect l="l" t="t" r="r" b="b"/>
              <a:pathLst>
                <a:path w="833292" h="849339">
                  <a:moveTo>
                    <a:pt x="0" y="0"/>
                  </a:moveTo>
                  <a:lnTo>
                    <a:pt x="833292" y="0"/>
                  </a:lnTo>
                  <a:lnTo>
                    <a:pt x="833292" y="849339"/>
                  </a:lnTo>
                  <a:lnTo>
                    <a:pt x="0" y="8493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1">
                <a:extLst>
                  <a:ext uri="{96DAC541-7B7A-43D3-8B79-37D633B846F1}">
                    <asvg:svgBlip xmlns="" xmlns:asvg="http://schemas.microsoft.com/office/drawing/2016/SVG/main" r:embed="rId3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4" name="Freeform 34"/>
            <p:cNvSpPr/>
            <p:nvPr/>
          </p:nvSpPr>
          <p:spPr>
            <a:xfrm>
              <a:off x="8794644" y="6640360"/>
              <a:ext cx="1079717" cy="755888"/>
            </a:xfrm>
            <a:custGeom>
              <a:avLst/>
              <a:gdLst/>
              <a:ahLst/>
              <a:cxnLst/>
              <a:rect l="l" t="t" r="r" b="b"/>
              <a:pathLst>
                <a:path w="833292" h="849339">
                  <a:moveTo>
                    <a:pt x="0" y="0"/>
                  </a:moveTo>
                  <a:lnTo>
                    <a:pt x="833292" y="0"/>
                  </a:lnTo>
                  <a:lnTo>
                    <a:pt x="833292" y="849339"/>
                  </a:lnTo>
                  <a:lnTo>
                    <a:pt x="0" y="8493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1">
                <a:extLst>
                  <a:ext uri="{96DAC541-7B7A-43D3-8B79-37D633B846F1}">
                    <asvg:svgBlip xmlns="" xmlns:asvg="http://schemas.microsoft.com/office/drawing/2016/SVG/main" r:embed="rId32"/>
                  </a:ext>
                </a:extLst>
              </a:blip>
              <a:stretch>
                <a:fillRect/>
              </a:stretch>
            </a:blipFill>
          </p:spPr>
        </p:sp>
        <p:grpSp>
          <p:nvGrpSpPr>
            <p:cNvPr id="38" name="Group 37"/>
            <p:cNvGrpSpPr/>
            <p:nvPr/>
          </p:nvGrpSpPr>
          <p:grpSpPr>
            <a:xfrm>
              <a:off x="3007710" y="133334"/>
              <a:ext cx="12196380" cy="1361354"/>
              <a:chOff x="1250515" y="105896"/>
              <a:chExt cx="9395561" cy="1056277"/>
            </a:xfrm>
          </p:grpSpPr>
          <p:pic>
            <p:nvPicPr>
              <p:cNvPr id="43" name="Picture 42"/>
              <p:cNvPicPr>
                <a:picLocks noChangeAspect="1"/>
              </p:cNvPicPr>
              <p:nvPr/>
            </p:nvPicPr>
            <p:blipFill rotWithShape="1">
              <a:blip r:embed="rId3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9460"/>
              <a:stretch/>
            </p:blipFill>
            <p:spPr>
              <a:xfrm>
                <a:off x="1250515" y="323306"/>
                <a:ext cx="2498472" cy="833975"/>
              </a:xfrm>
              <a:prstGeom prst="rect">
                <a:avLst/>
              </a:prstGeom>
            </p:spPr>
          </p:pic>
          <p:pic>
            <p:nvPicPr>
              <p:cNvPr id="45" name="Picture 44"/>
              <p:cNvPicPr>
                <a:picLocks noChangeAspect="1"/>
              </p:cNvPicPr>
              <p:nvPr/>
            </p:nvPicPr>
            <p:blipFill rotWithShape="1">
              <a:blip r:embed="rId3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540"/>
              <a:stretch/>
            </p:blipFill>
            <p:spPr>
              <a:xfrm>
                <a:off x="8395732" y="326973"/>
                <a:ext cx="2250344" cy="835200"/>
              </a:xfrm>
              <a:prstGeom prst="rect">
                <a:avLst/>
              </a:prstGeom>
            </p:spPr>
          </p:pic>
          <p:pic>
            <p:nvPicPr>
              <p:cNvPr id="46" name="Picture 45"/>
              <p:cNvPicPr>
                <a:picLocks noChangeAspect="1"/>
              </p:cNvPicPr>
              <p:nvPr/>
            </p:nvPicPr>
            <p:blipFill>
              <a:blip r:embed="rId3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27546" y="105896"/>
                <a:ext cx="914182" cy="1009162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C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3297459" y="-1689645"/>
            <a:ext cx="23753364" cy="11575930"/>
            <a:chOff x="-3297459" y="-1689645"/>
            <a:chExt cx="23753364" cy="11575930"/>
          </a:xfrm>
        </p:grpSpPr>
        <p:sp>
          <p:nvSpPr>
            <p:cNvPr id="3" name="Freeform 3"/>
            <p:cNvSpPr/>
            <p:nvPr/>
          </p:nvSpPr>
          <p:spPr>
            <a:xfrm rot="-7343918">
              <a:off x="16308303" y="1737370"/>
              <a:ext cx="4599241" cy="3018252"/>
            </a:xfrm>
            <a:custGeom>
              <a:avLst/>
              <a:gdLst/>
              <a:ahLst/>
              <a:cxnLst/>
              <a:rect l="l" t="t" r="r" b="b"/>
              <a:pathLst>
                <a:path w="4599241" h="3018252">
                  <a:moveTo>
                    <a:pt x="0" y="0"/>
                  </a:moveTo>
                  <a:lnTo>
                    <a:pt x="4599240" y="0"/>
                  </a:lnTo>
                  <a:lnTo>
                    <a:pt x="4599240" y="3018251"/>
                  </a:lnTo>
                  <a:lnTo>
                    <a:pt x="0" y="30182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 rot="-6203807">
              <a:off x="16228951" y="3815872"/>
              <a:ext cx="4092136" cy="4361772"/>
            </a:xfrm>
            <a:custGeom>
              <a:avLst/>
              <a:gdLst/>
              <a:ahLst/>
              <a:cxnLst/>
              <a:rect l="l" t="t" r="r" b="b"/>
              <a:pathLst>
                <a:path w="4092136" h="4361772">
                  <a:moveTo>
                    <a:pt x="0" y="0"/>
                  </a:moveTo>
                  <a:lnTo>
                    <a:pt x="4092135" y="0"/>
                  </a:lnTo>
                  <a:lnTo>
                    <a:pt x="4092135" y="4361772"/>
                  </a:lnTo>
                  <a:lnTo>
                    <a:pt x="0" y="43617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=""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 flipH="1">
              <a:off x="6124265" y="3501069"/>
              <a:ext cx="6039470" cy="3321708"/>
            </a:xfrm>
            <a:custGeom>
              <a:avLst/>
              <a:gdLst/>
              <a:ahLst/>
              <a:cxnLst/>
              <a:rect l="l" t="t" r="r" b="b"/>
              <a:pathLst>
                <a:path w="6039470" h="3321708">
                  <a:moveTo>
                    <a:pt x="6039470" y="0"/>
                  </a:moveTo>
                  <a:lnTo>
                    <a:pt x="0" y="0"/>
                  </a:lnTo>
                  <a:lnTo>
                    <a:pt x="0" y="3321709"/>
                  </a:lnTo>
                  <a:lnTo>
                    <a:pt x="6039470" y="3321709"/>
                  </a:lnTo>
                  <a:lnTo>
                    <a:pt x="603947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=""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>
              <a:off x="-3297459" y="-1689645"/>
              <a:ext cx="6855116" cy="3770314"/>
            </a:xfrm>
            <a:custGeom>
              <a:avLst/>
              <a:gdLst/>
              <a:ahLst/>
              <a:cxnLst/>
              <a:rect l="l" t="t" r="r" b="b"/>
              <a:pathLst>
                <a:path w="6855116" h="3770314">
                  <a:moveTo>
                    <a:pt x="0" y="0"/>
                  </a:moveTo>
                  <a:lnTo>
                    <a:pt x="6855116" y="0"/>
                  </a:lnTo>
                  <a:lnTo>
                    <a:pt x="6855116" y="3770314"/>
                  </a:lnTo>
                  <a:lnTo>
                    <a:pt x="0" y="37703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=""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>
              <a:off x="138047" y="8060362"/>
              <a:ext cx="3090137" cy="1825923"/>
            </a:xfrm>
            <a:custGeom>
              <a:avLst/>
              <a:gdLst/>
              <a:ahLst/>
              <a:cxnLst/>
              <a:rect l="l" t="t" r="r" b="b"/>
              <a:pathLst>
                <a:path w="5073972" h="2638465">
                  <a:moveTo>
                    <a:pt x="0" y="0"/>
                  </a:moveTo>
                  <a:lnTo>
                    <a:pt x="5073972" y="0"/>
                  </a:lnTo>
                  <a:lnTo>
                    <a:pt x="5073972" y="2638465"/>
                  </a:lnTo>
                  <a:lnTo>
                    <a:pt x="0" y="26384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="" xmlns:asvg="http://schemas.microsoft.com/office/drawing/2016/SVG/main" r:embed="rId1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7" name="Freeform 17"/>
            <p:cNvSpPr/>
            <p:nvPr/>
          </p:nvSpPr>
          <p:spPr>
            <a:xfrm rot="-2289442">
              <a:off x="17501198" y="2456498"/>
              <a:ext cx="514010" cy="342050"/>
            </a:xfrm>
            <a:custGeom>
              <a:avLst/>
              <a:gdLst/>
              <a:ahLst/>
              <a:cxnLst/>
              <a:rect l="l" t="t" r="r" b="b"/>
              <a:pathLst>
                <a:path w="514010" h="342050">
                  <a:moveTo>
                    <a:pt x="0" y="0"/>
                  </a:moveTo>
                  <a:lnTo>
                    <a:pt x="514010" y="0"/>
                  </a:lnTo>
                  <a:lnTo>
                    <a:pt x="514010" y="342050"/>
                  </a:lnTo>
                  <a:lnTo>
                    <a:pt x="0" y="3420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>
                <a:extLst>
                  <a:ext uri="{96DAC541-7B7A-43D3-8B79-37D633B846F1}">
                    <asvg:svgBlip xmlns="" xmlns:asvg="http://schemas.microsoft.com/office/drawing/2016/SVG/main" r:embed="rId2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8" name="Freeform 18"/>
            <p:cNvSpPr/>
            <p:nvPr/>
          </p:nvSpPr>
          <p:spPr>
            <a:xfrm rot="1737646">
              <a:off x="16427668" y="2387123"/>
              <a:ext cx="514010" cy="342050"/>
            </a:xfrm>
            <a:custGeom>
              <a:avLst/>
              <a:gdLst/>
              <a:ahLst/>
              <a:cxnLst/>
              <a:rect l="l" t="t" r="r" b="b"/>
              <a:pathLst>
                <a:path w="514010" h="342050">
                  <a:moveTo>
                    <a:pt x="0" y="0"/>
                  </a:moveTo>
                  <a:lnTo>
                    <a:pt x="514010" y="0"/>
                  </a:lnTo>
                  <a:lnTo>
                    <a:pt x="514010" y="342051"/>
                  </a:lnTo>
                  <a:lnTo>
                    <a:pt x="0" y="3420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5">
                <a:extLst>
                  <a:ext uri="{96DAC541-7B7A-43D3-8B79-37D633B846F1}">
                    <asvg:svgBlip xmlns="" xmlns:asvg="http://schemas.microsoft.com/office/drawing/2016/SVG/main" r:embed="rId2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Freeform 19"/>
            <p:cNvSpPr/>
            <p:nvPr/>
          </p:nvSpPr>
          <p:spPr>
            <a:xfrm rot="-1503479">
              <a:off x="16619028" y="857675"/>
              <a:ext cx="514010" cy="342050"/>
            </a:xfrm>
            <a:custGeom>
              <a:avLst/>
              <a:gdLst/>
              <a:ahLst/>
              <a:cxnLst/>
              <a:rect l="l" t="t" r="r" b="b"/>
              <a:pathLst>
                <a:path w="514010" h="342050">
                  <a:moveTo>
                    <a:pt x="0" y="0"/>
                  </a:moveTo>
                  <a:lnTo>
                    <a:pt x="514010" y="0"/>
                  </a:lnTo>
                  <a:lnTo>
                    <a:pt x="514010" y="342050"/>
                  </a:lnTo>
                  <a:lnTo>
                    <a:pt x="0" y="3420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6">
                <a:extLst>
                  <a:ext uri="{96DAC541-7B7A-43D3-8B79-37D633B846F1}">
                    <asvg:svgBlip xmlns="" xmlns:asvg="http://schemas.microsoft.com/office/drawing/2016/SVG/main" r:embed="rId2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0" name="Freeform 20"/>
            <p:cNvSpPr/>
            <p:nvPr/>
          </p:nvSpPr>
          <p:spPr>
            <a:xfrm rot="-1618813">
              <a:off x="16620402" y="3777893"/>
              <a:ext cx="514010" cy="342050"/>
            </a:xfrm>
            <a:custGeom>
              <a:avLst/>
              <a:gdLst/>
              <a:ahLst/>
              <a:cxnLst/>
              <a:rect l="l" t="t" r="r" b="b"/>
              <a:pathLst>
                <a:path w="514010" h="342050">
                  <a:moveTo>
                    <a:pt x="0" y="0"/>
                  </a:moveTo>
                  <a:lnTo>
                    <a:pt x="514010" y="0"/>
                  </a:lnTo>
                  <a:lnTo>
                    <a:pt x="514010" y="342051"/>
                  </a:lnTo>
                  <a:lnTo>
                    <a:pt x="0" y="3420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7">
                <a:extLst>
                  <a:ext uri="{96DAC541-7B7A-43D3-8B79-37D633B846F1}">
                    <asvg:svgBlip xmlns="" xmlns:asvg="http://schemas.microsoft.com/office/drawing/2016/SVG/main" r:embed="rId2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1" name="Freeform 21"/>
            <p:cNvSpPr/>
            <p:nvPr/>
          </p:nvSpPr>
          <p:spPr>
            <a:xfrm rot="2099990">
              <a:off x="16428611" y="6113240"/>
              <a:ext cx="514010" cy="342050"/>
            </a:xfrm>
            <a:custGeom>
              <a:avLst/>
              <a:gdLst/>
              <a:ahLst/>
              <a:cxnLst/>
              <a:rect l="l" t="t" r="r" b="b"/>
              <a:pathLst>
                <a:path w="514010" h="342050">
                  <a:moveTo>
                    <a:pt x="0" y="0"/>
                  </a:moveTo>
                  <a:lnTo>
                    <a:pt x="514010" y="0"/>
                  </a:lnTo>
                  <a:lnTo>
                    <a:pt x="514010" y="342051"/>
                  </a:lnTo>
                  <a:lnTo>
                    <a:pt x="0" y="3420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5">
                <a:extLst>
                  <a:ext uri="{96DAC541-7B7A-43D3-8B79-37D633B846F1}">
                    <asvg:svgBlip xmlns="" xmlns:asvg="http://schemas.microsoft.com/office/drawing/2016/SVG/main" r:embed="rId2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Freeform 22"/>
            <p:cNvSpPr/>
            <p:nvPr/>
          </p:nvSpPr>
          <p:spPr>
            <a:xfrm rot="-2010675">
              <a:off x="17344812" y="5295145"/>
              <a:ext cx="514010" cy="342050"/>
            </a:xfrm>
            <a:custGeom>
              <a:avLst/>
              <a:gdLst/>
              <a:ahLst/>
              <a:cxnLst/>
              <a:rect l="l" t="t" r="r" b="b"/>
              <a:pathLst>
                <a:path w="514010" h="342050">
                  <a:moveTo>
                    <a:pt x="0" y="0"/>
                  </a:moveTo>
                  <a:lnTo>
                    <a:pt x="514010" y="0"/>
                  </a:lnTo>
                  <a:lnTo>
                    <a:pt x="514010" y="342050"/>
                  </a:lnTo>
                  <a:lnTo>
                    <a:pt x="0" y="3420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6">
                <a:extLst>
                  <a:ext uri="{96DAC541-7B7A-43D3-8B79-37D633B846F1}">
                    <asvg:svgBlip xmlns="" xmlns:asvg="http://schemas.microsoft.com/office/drawing/2016/SVG/main" r:embed="rId2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24"/>
            <p:cNvSpPr/>
            <p:nvPr/>
          </p:nvSpPr>
          <p:spPr>
            <a:xfrm rot="-2192837">
              <a:off x="17310046" y="6945016"/>
              <a:ext cx="514010" cy="342050"/>
            </a:xfrm>
            <a:custGeom>
              <a:avLst/>
              <a:gdLst/>
              <a:ahLst/>
              <a:cxnLst/>
              <a:rect l="l" t="t" r="r" b="b"/>
              <a:pathLst>
                <a:path w="514010" h="342050">
                  <a:moveTo>
                    <a:pt x="0" y="0"/>
                  </a:moveTo>
                  <a:lnTo>
                    <a:pt x="514010" y="0"/>
                  </a:lnTo>
                  <a:lnTo>
                    <a:pt x="514010" y="342051"/>
                  </a:lnTo>
                  <a:lnTo>
                    <a:pt x="0" y="3420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>
                <a:extLst>
                  <a:ext uri="{96DAC541-7B7A-43D3-8B79-37D633B846F1}">
                    <asvg:svgBlip xmlns="" xmlns:asvg="http://schemas.microsoft.com/office/drawing/2016/SVG/main" r:embed="rId2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7" name="Freeform 27"/>
            <p:cNvSpPr/>
            <p:nvPr/>
          </p:nvSpPr>
          <p:spPr>
            <a:xfrm>
              <a:off x="16766191" y="9085647"/>
              <a:ext cx="655419" cy="591310"/>
            </a:xfrm>
            <a:custGeom>
              <a:avLst/>
              <a:gdLst/>
              <a:ahLst/>
              <a:cxnLst/>
              <a:rect l="l" t="t" r="r" b="b"/>
              <a:pathLst>
                <a:path w="843154" h="1104130">
                  <a:moveTo>
                    <a:pt x="0" y="0"/>
                  </a:moveTo>
                  <a:lnTo>
                    <a:pt x="843154" y="0"/>
                  </a:lnTo>
                  <a:lnTo>
                    <a:pt x="843154" y="1104130"/>
                  </a:lnTo>
                  <a:lnTo>
                    <a:pt x="0" y="11041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9">
                <a:extLst>
                  <a:ext uri="{96DAC541-7B7A-43D3-8B79-37D633B846F1}">
                    <asvg:svgBlip xmlns="" xmlns:asvg="http://schemas.microsoft.com/office/drawing/2016/SVG/main" r:embed="rId3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1" name="TextBox 31"/>
            <p:cNvSpPr txBox="1"/>
            <p:nvPr/>
          </p:nvSpPr>
          <p:spPr>
            <a:xfrm>
              <a:off x="1787384" y="1790651"/>
              <a:ext cx="14477194" cy="71622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6719"/>
                </a:lnSpc>
                <a:spcBef>
                  <a:spcPct val="0"/>
                </a:spcBef>
              </a:pPr>
              <a:r>
                <a:rPr lang="ru-RU" sz="3000" b="1" dirty="0">
                  <a:solidFill>
                    <a:srgbClr val="4DACC4"/>
                  </a:solidFill>
                  <a:latin typeface="SofiaSans" panose="00000500000000000000" pitchFamily="2" charset="0"/>
                  <a:ea typeface="Nunito Bold"/>
                  <a:cs typeface="Nunito Bold"/>
                  <a:sym typeface="Nunito Bold"/>
                </a:rPr>
                <a:t>В резултат на </a:t>
              </a:r>
              <a:r>
                <a:rPr lang="ru-RU" sz="3000" b="1" dirty="0" smtClean="0">
                  <a:solidFill>
                    <a:srgbClr val="4DACC4"/>
                  </a:solidFill>
                  <a:latin typeface="SofiaSans" panose="00000500000000000000" pitchFamily="2" charset="0"/>
                  <a:ea typeface="Nunito Bold"/>
                  <a:cs typeface="Nunito Bold"/>
                  <a:sym typeface="Nunito Bold"/>
                </a:rPr>
                <a:t>изпълнение </a:t>
              </a:r>
              <a:r>
                <a:rPr lang="ru-RU" sz="3000" b="1" dirty="0">
                  <a:solidFill>
                    <a:srgbClr val="4DACC4"/>
                  </a:solidFill>
                  <a:latin typeface="SofiaSans" panose="00000500000000000000" pitchFamily="2" charset="0"/>
                  <a:ea typeface="Nunito Bold"/>
                  <a:cs typeface="Nunito Bold"/>
                  <a:sym typeface="Nunito Bold"/>
                </a:rPr>
                <a:t>на </a:t>
              </a:r>
              <a:r>
                <a:rPr lang="ru-RU" sz="3000" b="1" dirty="0" smtClean="0">
                  <a:solidFill>
                    <a:srgbClr val="4DACC4"/>
                  </a:solidFill>
                  <a:latin typeface="SofiaSans" panose="00000500000000000000" pitchFamily="2" charset="0"/>
                  <a:ea typeface="Nunito Bold"/>
                  <a:cs typeface="Nunito Bold"/>
                  <a:sym typeface="Nunito Bold"/>
                </a:rPr>
                <a:t>инвестицията</a:t>
              </a:r>
              <a:r>
                <a:rPr lang="en-GB" sz="3000" b="1" dirty="0" smtClean="0">
                  <a:solidFill>
                    <a:srgbClr val="4DACC4"/>
                  </a:solidFill>
                  <a:latin typeface="SofiaSans" panose="00000500000000000000" pitchFamily="2" charset="0"/>
                  <a:ea typeface="Nunito Bold"/>
                  <a:cs typeface="Nunito Bold"/>
                  <a:sym typeface="Nunito Bold"/>
                </a:rPr>
                <a:t> </a:t>
              </a:r>
              <a:r>
                <a:rPr lang="ru-RU" sz="3000" b="1" dirty="0" smtClean="0">
                  <a:solidFill>
                    <a:srgbClr val="4DACC4"/>
                  </a:solidFill>
                  <a:latin typeface="SofiaSans" panose="00000500000000000000" pitchFamily="2" charset="0"/>
                  <a:ea typeface="Nunito Bold"/>
                  <a:cs typeface="Nunito Bold"/>
                  <a:sym typeface="Nunito Bold"/>
                </a:rPr>
                <a:t> </a:t>
              </a:r>
              <a:r>
                <a:rPr lang="bg-BG" sz="3000" b="1" dirty="0" smtClean="0">
                  <a:solidFill>
                    <a:srgbClr val="4DACC4"/>
                  </a:solidFill>
                  <a:latin typeface="SofiaSans" panose="00000500000000000000" pitchFamily="2" charset="0"/>
                  <a:ea typeface="Nunito Bold"/>
                  <a:cs typeface="Nunito Bold"/>
                  <a:sym typeface="Nunito Bold"/>
                </a:rPr>
                <a:t>са извършени следните дейности</a:t>
              </a:r>
              <a:r>
                <a:rPr lang="ru-RU" sz="3000" b="1" dirty="0" smtClean="0">
                  <a:solidFill>
                    <a:srgbClr val="4DACC4"/>
                  </a:solidFill>
                  <a:latin typeface="SofiaSans" panose="00000500000000000000" pitchFamily="2" charset="0"/>
                  <a:ea typeface="Nunito Bold"/>
                  <a:cs typeface="Nunito Bold"/>
                  <a:sym typeface="Nunito Bold"/>
                </a:rPr>
                <a:t>:</a:t>
              </a:r>
              <a:endParaRPr lang="en-US" sz="3000" b="1" dirty="0">
                <a:solidFill>
                  <a:srgbClr val="4DACC4"/>
                </a:solidFill>
                <a:latin typeface="SofiaSans" panose="00000500000000000000" pitchFamily="2" charset="0"/>
                <a:ea typeface="Nunito Bold"/>
                <a:cs typeface="Nunito Bold"/>
                <a:sym typeface="Nunito Bold"/>
              </a:endParaRPr>
            </a:p>
          </p:txBody>
        </p:sp>
        <p:sp>
          <p:nvSpPr>
            <p:cNvPr id="32" name="Freeform 32"/>
            <p:cNvSpPr/>
            <p:nvPr/>
          </p:nvSpPr>
          <p:spPr>
            <a:xfrm>
              <a:off x="16081883" y="8718797"/>
              <a:ext cx="684308" cy="557530"/>
            </a:xfrm>
            <a:custGeom>
              <a:avLst/>
              <a:gdLst/>
              <a:ahLst/>
              <a:cxnLst/>
              <a:rect l="l" t="t" r="r" b="b"/>
              <a:pathLst>
                <a:path w="827464" h="1083584">
                  <a:moveTo>
                    <a:pt x="0" y="0"/>
                  </a:moveTo>
                  <a:lnTo>
                    <a:pt x="827464" y="0"/>
                  </a:lnTo>
                  <a:lnTo>
                    <a:pt x="827464" y="1083584"/>
                  </a:lnTo>
                  <a:lnTo>
                    <a:pt x="0" y="10835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9">
                <a:extLst>
                  <a:ext uri="{96DAC541-7B7A-43D3-8B79-37D633B846F1}">
                    <asvg:svgBlip xmlns="" xmlns:asvg="http://schemas.microsoft.com/office/drawing/2016/SVG/main" r:embed="rId3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6" name="Freeform 36"/>
            <p:cNvSpPr/>
            <p:nvPr/>
          </p:nvSpPr>
          <p:spPr>
            <a:xfrm>
              <a:off x="16956775" y="8205349"/>
              <a:ext cx="702480" cy="687512"/>
            </a:xfrm>
            <a:custGeom>
              <a:avLst/>
              <a:gdLst/>
              <a:ahLst/>
              <a:cxnLst/>
              <a:rect l="l" t="t" r="r" b="b"/>
              <a:pathLst>
                <a:path w="827464" h="1083584">
                  <a:moveTo>
                    <a:pt x="0" y="0"/>
                  </a:moveTo>
                  <a:lnTo>
                    <a:pt x="827464" y="0"/>
                  </a:lnTo>
                  <a:lnTo>
                    <a:pt x="827464" y="1083584"/>
                  </a:lnTo>
                  <a:lnTo>
                    <a:pt x="0" y="10835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9">
                <a:extLst>
                  <a:ext uri="{96DAC541-7B7A-43D3-8B79-37D633B846F1}">
                    <asvg:svgBlip xmlns="" xmlns:asvg="http://schemas.microsoft.com/office/drawing/2016/SVG/main" r:embed="rId3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8" name="Текстово поле 37"/>
            <p:cNvSpPr txBox="1"/>
            <p:nvPr/>
          </p:nvSpPr>
          <p:spPr>
            <a:xfrm>
              <a:off x="3038935" y="3103489"/>
              <a:ext cx="13200339" cy="5693866"/>
            </a:xfrm>
            <a:prstGeom prst="rect">
              <a:avLst/>
            </a:prstGeom>
            <a:noFill/>
          </p:spPr>
          <p:txBody>
            <a:bodyPr wrap="square" numCol="2" rtlCol="0">
              <a:spAutoFit/>
            </a:bodyPr>
            <a:lstStyle/>
            <a:p>
              <a:pPr marL="342900" indent="-342900">
                <a:buFont typeface="Wingdings" panose="05000000000000000000" pitchFamily="2" charset="2"/>
                <a:buChar char="ü"/>
              </a:pPr>
              <a:r>
                <a:rPr lang="ru-RU" sz="2800" b="1" dirty="0" smtClean="0">
                  <a:solidFill>
                    <a:srgbClr val="4DACC4"/>
                  </a:solidFill>
                  <a:latin typeface="SofiaSans" panose="00000500000000000000" pitchFamily="2" charset="0"/>
                  <a:ea typeface="Nunito Bold"/>
                  <a:cs typeface="Nunito Bold"/>
                </a:rPr>
                <a:t>Основен ремонт/реконструкция и внедряване на мерки зa повишаване на енергийната ефективност;</a:t>
              </a:r>
            </a:p>
            <a:p>
              <a:pPr marL="342900" indent="-342900">
                <a:buFont typeface="Wingdings" panose="05000000000000000000" pitchFamily="2" charset="2"/>
                <a:buChar char="ü"/>
              </a:pPr>
              <a:r>
                <a:rPr lang="bg-BG" sz="2800" b="1" dirty="0" smtClean="0">
                  <a:solidFill>
                    <a:srgbClr val="4DACC4"/>
                  </a:solidFill>
                  <a:latin typeface="SofiaSans" panose="00000500000000000000" pitchFamily="2" charset="0"/>
                  <a:ea typeface="Nunito Bold"/>
                  <a:cs typeface="Nunito Bold"/>
                </a:rPr>
                <a:t>Т</a:t>
              </a:r>
              <a:r>
                <a:rPr lang="ru-RU" sz="2800" b="1" dirty="0" smtClean="0">
                  <a:solidFill>
                    <a:srgbClr val="4DACC4"/>
                  </a:solidFill>
                  <a:latin typeface="SofiaSans" panose="00000500000000000000" pitchFamily="2" charset="0"/>
                  <a:ea typeface="Nunito Bold"/>
                  <a:cs typeface="Nunito Bold"/>
                </a:rPr>
                <a:t>оплоизолация и подмяна на ВиК;</a:t>
              </a:r>
            </a:p>
            <a:p>
              <a:pPr marL="342900" indent="-342900">
                <a:buFont typeface="Wingdings" panose="05000000000000000000" pitchFamily="2" charset="2"/>
                <a:buChar char="ü"/>
              </a:pPr>
              <a:r>
                <a:rPr lang="ru-RU" sz="2800" b="1" dirty="0" smtClean="0">
                  <a:solidFill>
                    <a:srgbClr val="4DACC4"/>
                  </a:solidFill>
                  <a:latin typeface="SofiaSans" panose="00000500000000000000" pitchFamily="2" charset="0"/>
                  <a:ea typeface="Nunito Bold"/>
                  <a:cs typeface="Nunito Bold"/>
                </a:rPr>
                <a:t>Автоматично управление и регулиране на отоплителната система;</a:t>
              </a:r>
            </a:p>
            <a:p>
              <a:pPr marL="342900" indent="-342900">
                <a:buFont typeface="Wingdings" panose="05000000000000000000" pitchFamily="2" charset="2"/>
                <a:buChar char="ü"/>
              </a:pPr>
              <a:r>
                <a:rPr lang="ru-RU" sz="2800" b="1" dirty="0" smtClean="0">
                  <a:solidFill>
                    <a:srgbClr val="4DACC4"/>
                  </a:solidFill>
                  <a:latin typeface="SofiaSans" panose="00000500000000000000" pitchFamily="2" charset="0"/>
                  <a:ea typeface="Nunito Bold"/>
                  <a:cs typeface="Nunito Bold"/>
                </a:rPr>
                <a:t>Подмяна и преработка на електроинсталациите;</a:t>
              </a:r>
            </a:p>
            <a:p>
              <a:pPr marL="342900" indent="-342900">
                <a:buFont typeface="Wingdings" panose="05000000000000000000" pitchFamily="2" charset="2"/>
                <a:buChar char="ü"/>
              </a:pPr>
              <a:r>
                <a:rPr lang="ru-RU" sz="2800" b="1" dirty="0" smtClean="0">
                  <a:solidFill>
                    <a:srgbClr val="4DACC4"/>
                  </a:solidFill>
                  <a:latin typeface="SofiaSans" panose="00000500000000000000" pitchFamily="2" charset="0"/>
                  <a:ea typeface="Nunito Bold"/>
                  <a:cs typeface="Nunito Bold"/>
                </a:rPr>
                <a:t>Подмяна на осветителните тела с енергоспестяващи;</a:t>
              </a:r>
              <a:endParaRPr lang="bg-BG" sz="2800" b="1" dirty="0">
                <a:solidFill>
                  <a:srgbClr val="4DACC4"/>
                </a:solidFill>
                <a:latin typeface="SofiaSans" panose="00000500000000000000" pitchFamily="2" charset="0"/>
                <a:ea typeface="Nunito Bold"/>
                <a:cs typeface="Nunito Bold"/>
              </a:endParaRPr>
            </a:p>
            <a:p>
              <a:pPr marL="342900" indent="-342900">
                <a:buFont typeface="Wingdings" panose="05000000000000000000" pitchFamily="2" charset="2"/>
                <a:buChar char="ü"/>
              </a:pPr>
              <a:r>
                <a:rPr lang="ru-RU" sz="2800" b="1" dirty="0" smtClean="0">
                  <a:solidFill>
                    <a:srgbClr val="4DACC4"/>
                  </a:solidFill>
                  <a:latin typeface="SofiaSans" panose="00000500000000000000" pitchFamily="2" charset="0"/>
                  <a:ea typeface="Nunito Bold"/>
                  <a:cs typeface="Nunito Bold"/>
                </a:rPr>
                <a:t>Изградена нова заземителна и мълниезащитна инсталация;</a:t>
              </a:r>
              <a:endParaRPr lang="en-GB" sz="2800" b="1" dirty="0" smtClean="0">
                <a:solidFill>
                  <a:srgbClr val="4DACC4"/>
                </a:solidFill>
                <a:latin typeface="SofiaSans" panose="00000500000000000000" pitchFamily="2" charset="0"/>
                <a:ea typeface="Nunito Bold"/>
                <a:cs typeface="Nunito Bold"/>
              </a:endParaRPr>
            </a:p>
            <a:p>
              <a:pPr marL="342900" indent="-342900">
                <a:buFont typeface="Wingdings" panose="05000000000000000000" pitchFamily="2" charset="2"/>
                <a:buChar char="ü"/>
              </a:pPr>
              <a:r>
                <a:rPr lang="ru-RU" sz="2800" b="1" dirty="0" smtClean="0">
                  <a:solidFill>
                    <a:srgbClr val="4DACC4"/>
                  </a:solidFill>
                  <a:latin typeface="SofiaSans" panose="00000500000000000000" pitchFamily="2" charset="0"/>
                  <a:ea typeface="Nunito Bold"/>
                  <a:cs typeface="Nunito Bold"/>
                </a:rPr>
                <a:t>Ревизия и доизграждане на слаботоковите и пожароизвестителната инсталации;</a:t>
              </a:r>
            </a:p>
            <a:p>
              <a:pPr marL="342900" indent="-342900">
                <a:buFont typeface="Wingdings" panose="05000000000000000000" pitchFamily="2" charset="2"/>
                <a:buChar char="ü"/>
              </a:pPr>
              <a:r>
                <a:rPr lang="ru-RU" sz="2800" b="1" dirty="0" smtClean="0">
                  <a:solidFill>
                    <a:srgbClr val="4DACC4"/>
                  </a:solidFill>
                  <a:latin typeface="SofiaSans" panose="00000500000000000000" pitchFamily="2" charset="0"/>
                  <a:ea typeface="Nunito Bold"/>
                  <a:cs typeface="Nunito Bold"/>
                </a:rPr>
                <a:t>Ремонт на покрив - полагане на топло и хидроизолация, ново покривно покритие и система за отводняване на покрива;</a:t>
              </a:r>
            </a:p>
            <a:p>
              <a:pPr marL="342900" indent="-342900">
                <a:buFont typeface="Wingdings" panose="05000000000000000000" pitchFamily="2" charset="2"/>
                <a:buChar char="ü"/>
              </a:pPr>
              <a:r>
                <a:rPr lang="ru-RU" sz="2800" b="1" dirty="0" smtClean="0">
                  <a:solidFill>
                    <a:srgbClr val="4DACC4"/>
                  </a:solidFill>
                  <a:latin typeface="SofiaSans" panose="00000500000000000000" pitchFamily="2" charset="0"/>
                  <a:ea typeface="Nunito Bold"/>
                  <a:cs typeface="Nunito Bold"/>
                </a:rPr>
                <a:t>Ремонт на помещения - санитарни възли, занимални и спални, административни, помощни помещения, ремонт на помещенията в сутерена;</a:t>
              </a:r>
              <a:endParaRPr lang="ru-RU" sz="2800" b="1" dirty="0">
                <a:solidFill>
                  <a:srgbClr val="4DACC4"/>
                </a:solidFill>
                <a:latin typeface="SofiaSans" panose="00000500000000000000" pitchFamily="2" charset="0"/>
                <a:ea typeface="Nunito Bold"/>
                <a:cs typeface="Nunito Bold"/>
              </a:endParaRPr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3007710" y="133334"/>
              <a:ext cx="12196380" cy="1361354"/>
              <a:chOff x="1250515" y="105896"/>
              <a:chExt cx="9395561" cy="1056277"/>
            </a:xfrm>
          </p:grpSpPr>
          <p:pic>
            <p:nvPicPr>
              <p:cNvPr id="25" name="Picture 24"/>
              <p:cNvPicPr>
                <a:picLocks noChangeAspect="1"/>
              </p:cNvPicPr>
              <p:nvPr/>
            </p:nvPicPr>
            <p:blipFill rotWithShape="1">
              <a:blip r:embed="rId3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9460"/>
              <a:stretch/>
            </p:blipFill>
            <p:spPr>
              <a:xfrm>
                <a:off x="1250515" y="323306"/>
                <a:ext cx="2498472" cy="833975"/>
              </a:xfrm>
              <a:prstGeom prst="rect">
                <a:avLst/>
              </a:prstGeom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 rotWithShape="1">
              <a:blip r:embed="rId3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540"/>
              <a:stretch/>
            </p:blipFill>
            <p:spPr>
              <a:xfrm>
                <a:off x="8395732" y="326973"/>
                <a:ext cx="2250344" cy="835200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3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27546" y="105896"/>
                <a:ext cx="914182" cy="1009162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338827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C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3297459" y="-1689645"/>
            <a:ext cx="23753364" cy="11285393"/>
            <a:chOff x="-3297459" y="-1689645"/>
            <a:chExt cx="23753364" cy="11285393"/>
          </a:xfrm>
        </p:grpSpPr>
        <p:sp>
          <p:nvSpPr>
            <p:cNvPr id="3" name="Freeform 3"/>
            <p:cNvSpPr/>
            <p:nvPr/>
          </p:nvSpPr>
          <p:spPr>
            <a:xfrm rot="14256082">
              <a:off x="16308303" y="1737370"/>
              <a:ext cx="4599241" cy="3018252"/>
            </a:xfrm>
            <a:custGeom>
              <a:avLst/>
              <a:gdLst/>
              <a:ahLst/>
              <a:cxnLst/>
              <a:rect l="l" t="t" r="r" b="b"/>
              <a:pathLst>
                <a:path w="4599241" h="3018252">
                  <a:moveTo>
                    <a:pt x="0" y="0"/>
                  </a:moveTo>
                  <a:lnTo>
                    <a:pt x="4599240" y="0"/>
                  </a:lnTo>
                  <a:lnTo>
                    <a:pt x="4599240" y="3018251"/>
                  </a:lnTo>
                  <a:lnTo>
                    <a:pt x="0" y="30182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 rot="15396193">
              <a:off x="16228951" y="3815872"/>
              <a:ext cx="4092136" cy="4361772"/>
            </a:xfrm>
            <a:custGeom>
              <a:avLst/>
              <a:gdLst/>
              <a:ahLst/>
              <a:cxnLst/>
              <a:rect l="l" t="t" r="r" b="b"/>
              <a:pathLst>
                <a:path w="4092136" h="4361772">
                  <a:moveTo>
                    <a:pt x="0" y="0"/>
                  </a:moveTo>
                  <a:lnTo>
                    <a:pt x="4092135" y="0"/>
                  </a:lnTo>
                  <a:lnTo>
                    <a:pt x="4092135" y="4361772"/>
                  </a:lnTo>
                  <a:lnTo>
                    <a:pt x="0" y="43617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=""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 flipH="1">
              <a:off x="6124265" y="3501069"/>
              <a:ext cx="6039470" cy="3321708"/>
            </a:xfrm>
            <a:custGeom>
              <a:avLst/>
              <a:gdLst/>
              <a:ahLst/>
              <a:cxnLst/>
              <a:rect l="l" t="t" r="r" b="b"/>
              <a:pathLst>
                <a:path w="6039470" h="3321708">
                  <a:moveTo>
                    <a:pt x="6039470" y="0"/>
                  </a:moveTo>
                  <a:lnTo>
                    <a:pt x="0" y="0"/>
                  </a:lnTo>
                  <a:lnTo>
                    <a:pt x="0" y="3321709"/>
                  </a:lnTo>
                  <a:lnTo>
                    <a:pt x="6039470" y="3321709"/>
                  </a:lnTo>
                  <a:lnTo>
                    <a:pt x="603947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=""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>
              <a:off x="-3297459" y="-1689645"/>
              <a:ext cx="6855116" cy="3770314"/>
            </a:xfrm>
            <a:custGeom>
              <a:avLst/>
              <a:gdLst/>
              <a:ahLst/>
              <a:cxnLst/>
              <a:rect l="l" t="t" r="r" b="b"/>
              <a:pathLst>
                <a:path w="6855116" h="3770314">
                  <a:moveTo>
                    <a:pt x="0" y="0"/>
                  </a:moveTo>
                  <a:lnTo>
                    <a:pt x="6855116" y="0"/>
                  </a:lnTo>
                  <a:lnTo>
                    <a:pt x="6855116" y="3770314"/>
                  </a:lnTo>
                  <a:lnTo>
                    <a:pt x="0" y="37703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=""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>
              <a:off x="13715999" y="7239309"/>
              <a:ext cx="4052155" cy="2356439"/>
            </a:xfrm>
            <a:custGeom>
              <a:avLst/>
              <a:gdLst/>
              <a:ahLst/>
              <a:cxnLst/>
              <a:rect l="l" t="t" r="r" b="b"/>
              <a:pathLst>
                <a:path w="5073972" h="2638465">
                  <a:moveTo>
                    <a:pt x="0" y="0"/>
                  </a:moveTo>
                  <a:lnTo>
                    <a:pt x="5073972" y="0"/>
                  </a:lnTo>
                  <a:lnTo>
                    <a:pt x="5073972" y="2638465"/>
                  </a:lnTo>
                  <a:lnTo>
                    <a:pt x="0" y="26384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="" xmlns:asvg="http://schemas.microsoft.com/office/drawing/2016/SVG/main" r:embed="rId1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7" name="Freeform 17"/>
            <p:cNvSpPr/>
            <p:nvPr/>
          </p:nvSpPr>
          <p:spPr>
            <a:xfrm rot="19310558">
              <a:off x="17501198" y="2456498"/>
              <a:ext cx="514010" cy="342050"/>
            </a:xfrm>
            <a:custGeom>
              <a:avLst/>
              <a:gdLst/>
              <a:ahLst/>
              <a:cxnLst/>
              <a:rect l="l" t="t" r="r" b="b"/>
              <a:pathLst>
                <a:path w="514010" h="342050">
                  <a:moveTo>
                    <a:pt x="0" y="0"/>
                  </a:moveTo>
                  <a:lnTo>
                    <a:pt x="514010" y="0"/>
                  </a:lnTo>
                  <a:lnTo>
                    <a:pt x="514010" y="342050"/>
                  </a:lnTo>
                  <a:lnTo>
                    <a:pt x="0" y="3420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>
                <a:extLst>
                  <a:ext uri="{96DAC541-7B7A-43D3-8B79-37D633B846F1}">
                    <asvg:svgBlip xmlns="" xmlns:asvg="http://schemas.microsoft.com/office/drawing/2016/SVG/main" r:embed="rId2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8" name="Freeform 18"/>
            <p:cNvSpPr/>
            <p:nvPr/>
          </p:nvSpPr>
          <p:spPr>
            <a:xfrm rot="1737646">
              <a:off x="16427668" y="2387123"/>
              <a:ext cx="514010" cy="342050"/>
            </a:xfrm>
            <a:custGeom>
              <a:avLst/>
              <a:gdLst/>
              <a:ahLst/>
              <a:cxnLst/>
              <a:rect l="l" t="t" r="r" b="b"/>
              <a:pathLst>
                <a:path w="514010" h="342050">
                  <a:moveTo>
                    <a:pt x="0" y="0"/>
                  </a:moveTo>
                  <a:lnTo>
                    <a:pt x="514010" y="0"/>
                  </a:lnTo>
                  <a:lnTo>
                    <a:pt x="514010" y="342051"/>
                  </a:lnTo>
                  <a:lnTo>
                    <a:pt x="0" y="3420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5">
                <a:extLst>
                  <a:ext uri="{96DAC541-7B7A-43D3-8B79-37D633B846F1}">
                    <asvg:svgBlip xmlns="" xmlns:asvg="http://schemas.microsoft.com/office/drawing/2016/SVG/main" r:embed="rId2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Freeform 19"/>
            <p:cNvSpPr/>
            <p:nvPr/>
          </p:nvSpPr>
          <p:spPr>
            <a:xfrm rot="20096521">
              <a:off x="16619028" y="857675"/>
              <a:ext cx="514010" cy="342050"/>
            </a:xfrm>
            <a:custGeom>
              <a:avLst/>
              <a:gdLst/>
              <a:ahLst/>
              <a:cxnLst/>
              <a:rect l="l" t="t" r="r" b="b"/>
              <a:pathLst>
                <a:path w="514010" h="342050">
                  <a:moveTo>
                    <a:pt x="0" y="0"/>
                  </a:moveTo>
                  <a:lnTo>
                    <a:pt x="514010" y="0"/>
                  </a:lnTo>
                  <a:lnTo>
                    <a:pt x="514010" y="342050"/>
                  </a:lnTo>
                  <a:lnTo>
                    <a:pt x="0" y="3420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6">
                <a:extLst>
                  <a:ext uri="{96DAC541-7B7A-43D3-8B79-37D633B846F1}">
                    <asvg:svgBlip xmlns="" xmlns:asvg="http://schemas.microsoft.com/office/drawing/2016/SVG/main" r:embed="rId2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0" name="Freeform 20"/>
            <p:cNvSpPr/>
            <p:nvPr/>
          </p:nvSpPr>
          <p:spPr>
            <a:xfrm rot="19981187">
              <a:off x="16620402" y="3777893"/>
              <a:ext cx="514010" cy="342050"/>
            </a:xfrm>
            <a:custGeom>
              <a:avLst/>
              <a:gdLst/>
              <a:ahLst/>
              <a:cxnLst/>
              <a:rect l="l" t="t" r="r" b="b"/>
              <a:pathLst>
                <a:path w="514010" h="342050">
                  <a:moveTo>
                    <a:pt x="0" y="0"/>
                  </a:moveTo>
                  <a:lnTo>
                    <a:pt x="514010" y="0"/>
                  </a:lnTo>
                  <a:lnTo>
                    <a:pt x="514010" y="342051"/>
                  </a:lnTo>
                  <a:lnTo>
                    <a:pt x="0" y="3420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7">
                <a:extLst>
                  <a:ext uri="{96DAC541-7B7A-43D3-8B79-37D633B846F1}">
                    <asvg:svgBlip xmlns="" xmlns:asvg="http://schemas.microsoft.com/office/drawing/2016/SVG/main" r:embed="rId2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1" name="Freeform 21"/>
            <p:cNvSpPr/>
            <p:nvPr/>
          </p:nvSpPr>
          <p:spPr>
            <a:xfrm rot="2099990">
              <a:off x="16428611" y="6113240"/>
              <a:ext cx="514010" cy="342050"/>
            </a:xfrm>
            <a:custGeom>
              <a:avLst/>
              <a:gdLst/>
              <a:ahLst/>
              <a:cxnLst/>
              <a:rect l="l" t="t" r="r" b="b"/>
              <a:pathLst>
                <a:path w="514010" h="342050">
                  <a:moveTo>
                    <a:pt x="0" y="0"/>
                  </a:moveTo>
                  <a:lnTo>
                    <a:pt x="514010" y="0"/>
                  </a:lnTo>
                  <a:lnTo>
                    <a:pt x="514010" y="342051"/>
                  </a:lnTo>
                  <a:lnTo>
                    <a:pt x="0" y="3420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5">
                <a:extLst>
                  <a:ext uri="{96DAC541-7B7A-43D3-8B79-37D633B846F1}">
                    <asvg:svgBlip xmlns="" xmlns:asvg="http://schemas.microsoft.com/office/drawing/2016/SVG/main" r:embed="rId2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Freeform 22"/>
            <p:cNvSpPr/>
            <p:nvPr/>
          </p:nvSpPr>
          <p:spPr>
            <a:xfrm rot="19589325">
              <a:off x="17344812" y="5295145"/>
              <a:ext cx="514010" cy="342050"/>
            </a:xfrm>
            <a:custGeom>
              <a:avLst/>
              <a:gdLst/>
              <a:ahLst/>
              <a:cxnLst/>
              <a:rect l="l" t="t" r="r" b="b"/>
              <a:pathLst>
                <a:path w="514010" h="342050">
                  <a:moveTo>
                    <a:pt x="0" y="0"/>
                  </a:moveTo>
                  <a:lnTo>
                    <a:pt x="514010" y="0"/>
                  </a:lnTo>
                  <a:lnTo>
                    <a:pt x="514010" y="342050"/>
                  </a:lnTo>
                  <a:lnTo>
                    <a:pt x="0" y="3420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6">
                <a:extLst>
                  <a:ext uri="{96DAC541-7B7A-43D3-8B79-37D633B846F1}">
                    <asvg:svgBlip xmlns="" xmlns:asvg="http://schemas.microsoft.com/office/drawing/2016/SVG/main" r:embed="rId2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24"/>
            <p:cNvSpPr/>
            <p:nvPr/>
          </p:nvSpPr>
          <p:spPr>
            <a:xfrm rot="19407163">
              <a:off x="17310046" y="6945016"/>
              <a:ext cx="514010" cy="342050"/>
            </a:xfrm>
            <a:custGeom>
              <a:avLst/>
              <a:gdLst/>
              <a:ahLst/>
              <a:cxnLst/>
              <a:rect l="l" t="t" r="r" b="b"/>
              <a:pathLst>
                <a:path w="514010" h="342050">
                  <a:moveTo>
                    <a:pt x="0" y="0"/>
                  </a:moveTo>
                  <a:lnTo>
                    <a:pt x="514010" y="0"/>
                  </a:lnTo>
                  <a:lnTo>
                    <a:pt x="514010" y="342051"/>
                  </a:lnTo>
                  <a:lnTo>
                    <a:pt x="0" y="3420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>
                <a:extLst>
                  <a:ext uri="{96DAC541-7B7A-43D3-8B79-37D633B846F1}">
                    <asvg:svgBlip xmlns="" xmlns:asvg="http://schemas.microsoft.com/office/drawing/2016/SVG/main" r:embed="rId2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7" name="Freeform 27"/>
            <p:cNvSpPr/>
            <p:nvPr/>
          </p:nvSpPr>
          <p:spPr>
            <a:xfrm>
              <a:off x="1466319" y="2457868"/>
              <a:ext cx="655419" cy="591310"/>
            </a:xfrm>
            <a:custGeom>
              <a:avLst/>
              <a:gdLst/>
              <a:ahLst/>
              <a:cxnLst/>
              <a:rect l="l" t="t" r="r" b="b"/>
              <a:pathLst>
                <a:path w="843154" h="1104130">
                  <a:moveTo>
                    <a:pt x="0" y="0"/>
                  </a:moveTo>
                  <a:lnTo>
                    <a:pt x="843154" y="0"/>
                  </a:lnTo>
                  <a:lnTo>
                    <a:pt x="843154" y="1104130"/>
                  </a:lnTo>
                  <a:lnTo>
                    <a:pt x="0" y="11041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9">
                <a:extLst>
                  <a:ext uri="{96DAC541-7B7A-43D3-8B79-37D633B846F1}">
                    <asvg:svgBlip xmlns="" xmlns:asvg="http://schemas.microsoft.com/office/drawing/2016/SVG/main" r:embed="rId3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1" name="TextBox 31"/>
            <p:cNvSpPr txBox="1"/>
            <p:nvPr/>
          </p:nvSpPr>
          <p:spPr>
            <a:xfrm>
              <a:off x="1761371" y="1746072"/>
              <a:ext cx="14477194" cy="85921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6719"/>
                </a:lnSpc>
                <a:spcBef>
                  <a:spcPct val="0"/>
                </a:spcBef>
              </a:pPr>
              <a:r>
                <a:rPr lang="ru-RU" sz="3000" b="1" dirty="0" smtClean="0">
                  <a:solidFill>
                    <a:srgbClr val="4DACC4"/>
                  </a:solidFill>
                  <a:latin typeface="SofiaSans" panose="00000500000000000000" pitchFamily="2" charset="0"/>
                  <a:ea typeface="Nunito Bold"/>
                  <a:cs typeface="Nunito Bold"/>
                  <a:sym typeface="Nunito Bold"/>
                </a:rPr>
                <a:t>В резултат на изпълнение на инвестиция</a:t>
              </a:r>
              <a:r>
                <a:rPr lang="bg-BG" sz="3000" b="1" dirty="0" smtClean="0">
                  <a:solidFill>
                    <a:srgbClr val="4DACC4"/>
                  </a:solidFill>
                  <a:latin typeface="SofiaSans" panose="00000500000000000000" pitchFamily="2" charset="0"/>
                  <a:ea typeface="Nunito Bold"/>
                  <a:cs typeface="Nunito Bold"/>
                  <a:sym typeface="Nunito Bold"/>
                </a:rPr>
                <a:t>та</a:t>
              </a:r>
              <a:r>
                <a:rPr lang="ru-RU" sz="3000" b="1" dirty="0" smtClean="0">
                  <a:solidFill>
                    <a:srgbClr val="4DACC4"/>
                  </a:solidFill>
                  <a:latin typeface="SofiaSans" panose="00000500000000000000" pitchFamily="2" charset="0"/>
                  <a:ea typeface="Nunito Bold"/>
                  <a:cs typeface="Nunito Bold"/>
                  <a:sym typeface="Nunito Bold"/>
                </a:rPr>
                <a:t> са извършени следните дейности:</a:t>
              </a:r>
              <a:endParaRPr lang="en-US" sz="3000" b="1" dirty="0">
                <a:solidFill>
                  <a:srgbClr val="4DACC4"/>
                </a:solidFill>
                <a:latin typeface="SofiaSans" panose="00000500000000000000" pitchFamily="2" charset="0"/>
                <a:ea typeface="Nunito Bold"/>
                <a:cs typeface="Nunito Bold"/>
                <a:sym typeface="Nunito Bold"/>
              </a:endParaRPr>
            </a:p>
          </p:txBody>
        </p:sp>
        <p:sp>
          <p:nvSpPr>
            <p:cNvPr id="32" name="Freeform 32"/>
            <p:cNvSpPr/>
            <p:nvPr/>
          </p:nvSpPr>
          <p:spPr>
            <a:xfrm>
              <a:off x="675433" y="2912961"/>
              <a:ext cx="684308" cy="557530"/>
            </a:xfrm>
            <a:custGeom>
              <a:avLst/>
              <a:gdLst/>
              <a:ahLst/>
              <a:cxnLst/>
              <a:rect l="l" t="t" r="r" b="b"/>
              <a:pathLst>
                <a:path w="827464" h="1083584">
                  <a:moveTo>
                    <a:pt x="0" y="0"/>
                  </a:moveTo>
                  <a:lnTo>
                    <a:pt x="827464" y="0"/>
                  </a:lnTo>
                  <a:lnTo>
                    <a:pt x="827464" y="1083584"/>
                  </a:lnTo>
                  <a:lnTo>
                    <a:pt x="0" y="10835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9">
                <a:extLst>
                  <a:ext uri="{96DAC541-7B7A-43D3-8B79-37D633B846F1}">
                    <asvg:svgBlip xmlns="" xmlns:asvg="http://schemas.microsoft.com/office/drawing/2016/SVG/main" r:embed="rId3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6" name="Freeform 36"/>
            <p:cNvSpPr/>
            <p:nvPr/>
          </p:nvSpPr>
          <p:spPr>
            <a:xfrm>
              <a:off x="1515956" y="3124373"/>
              <a:ext cx="702480" cy="604008"/>
            </a:xfrm>
            <a:custGeom>
              <a:avLst/>
              <a:gdLst/>
              <a:ahLst/>
              <a:cxnLst/>
              <a:rect l="l" t="t" r="r" b="b"/>
              <a:pathLst>
                <a:path w="827464" h="1083584">
                  <a:moveTo>
                    <a:pt x="0" y="0"/>
                  </a:moveTo>
                  <a:lnTo>
                    <a:pt x="827464" y="0"/>
                  </a:lnTo>
                  <a:lnTo>
                    <a:pt x="827464" y="1083584"/>
                  </a:lnTo>
                  <a:lnTo>
                    <a:pt x="0" y="10835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9">
                <a:extLst>
                  <a:ext uri="{96DAC541-7B7A-43D3-8B79-37D633B846F1}">
                    <asvg:svgBlip xmlns="" xmlns:asvg="http://schemas.microsoft.com/office/drawing/2016/SVG/main" r:embed="rId3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6" name="Текстово поле 25"/>
            <p:cNvSpPr txBox="1"/>
            <p:nvPr/>
          </p:nvSpPr>
          <p:spPr>
            <a:xfrm>
              <a:off x="3019203" y="3040107"/>
              <a:ext cx="10940140" cy="6555641"/>
            </a:xfrm>
            <a:prstGeom prst="rect">
              <a:avLst/>
            </a:prstGeom>
            <a:noFill/>
          </p:spPr>
          <p:txBody>
            <a:bodyPr wrap="square" numCol="1" rtlCol="0">
              <a:spAutoFit/>
            </a:bodyPr>
            <a:lstStyle/>
            <a:p>
              <a:pPr marL="342900" indent="-342900" algn="just">
                <a:buFont typeface="Wingdings" panose="05000000000000000000" pitchFamily="2" charset="2"/>
                <a:buChar char="ü"/>
              </a:pPr>
              <a:r>
                <a:rPr lang="ru-RU" sz="2800" b="1" dirty="0" smtClean="0">
                  <a:solidFill>
                    <a:srgbClr val="4DACC4"/>
                  </a:solidFill>
                  <a:latin typeface="SofiaSans" panose="00000500000000000000" pitchFamily="2" charset="0"/>
                  <a:ea typeface="Nunito Bold"/>
                  <a:cs typeface="Nunito Bold"/>
                </a:rPr>
                <a:t>Подмяна на облицовката, настилката и технологичното оборудване в кухнята и другите</a:t>
              </a:r>
              <a:r>
                <a:rPr lang="en-US" sz="2800" b="1" dirty="0" smtClean="0">
                  <a:solidFill>
                    <a:srgbClr val="4DACC4"/>
                  </a:solidFill>
                  <a:latin typeface="SofiaSans" panose="00000500000000000000" pitchFamily="2" charset="0"/>
                  <a:ea typeface="Nunito Bold"/>
                  <a:cs typeface="Nunito Bold"/>
                </a:rPr>
                <a:t> </a:t>
              </a:r>
              <a:r>
                <a:rPr lang="bg-BG" sz="2800" b="1" dirty="0" smtClean="0">
                  <a:solidFill>
                    <a:srgbClr val="4DACC4"/>
                  </a:solidFill>
                  <a:latin typeface="SofiaSans" panose="00000500000000000000" pitchFamily="2" charset="0"/>
                  <a:ea typeface="Nunito Bold"/>
                  <a:cs typeface="Nunito Bold"/>
                </a:rPr>
                <a:t>п</a:t>
              </a:r>
              <a:r>
                <a:rPr lang="ru-RU" sz="2800" b="1" dirty="0" smtClean="0">
                  <a:solidFill>
                    <a:srgbClr val="4DACC4"/>
                  </a:solidFill>
                  <a:latin typeface="SofiaSans" panose="00000500000000000000" pitchFamily="2" charset="0"/>
                  <a:ea typeface="Nunito Bold"/>
                  <a:cs typeface="Nunito Bold"/>
                </a:rPr>
                <a:t>рилежащи помещения;</a:t>
              </a:r>
            </a:p>
            <a:p>
              <a:pPr marL="342900" indent="-342900" algn="just">
                <a:buFont typeface="Wingdings" panose="05000000000000000000" pitchFamily="2" charset="2"/>
                <a:buChar char="ü"/>
              </a:pPr>
              <a:r>
                <a:rPr lang="ru-RU" sz="2800" b="1" dirty="0" smtClean="0">
                  <a:solidFill>
                    <a:srgbClr val="4DACC4"/>
                  </a:solidFill>
                  <a:latin typeface="SofiaSans" panose="00000500000000000000" pitchFamily="2" charset="0"/>
                  <a:ea typeface="Nunito Bold"/>
                  <a:cs typeface="Nunito Bold"/>
                </a:rPr>
                <a:t>Осигуряване на нормативната вентилация и ремонт на басейна при необходимост;</a:t>
              </a:r>
            </a:p>
            <a:p>
              <a:pPr marL="342900" indent="-342900" algn="just">
                <a:buFont typeface="Wingdings" panose="05000000000000000000" pitchFamily="2" charset="2"/>
                <a:buChar char="ü"/>
              </a:pPr>
              <a:r>
                <a:rPr lang="ru-RU" sz="2800" b="1" dirty="0" smtClean="0">
                  <a:solidFill>
                    <a:srgbClr val="4DACC4"/>
                  </a:solidFill>
                  <a:latin typeface="SofiaSans" panose="00000500000000000000" pitchFamily="2" charset="0"/>
                  <a:ea typeface="Nunito Bold"/>
                  <a:cs typeface="Nunito Bold"/>
                </a:rPr>
                <a:t>Ремонт на тераси и външни стълбища;</a:t>
              </a:r>
            </a:p>
            <a:p>
              <a:pPr marL="342900" indent="-342900" algn="just">
                <a:buFont typeface="Wingdings" panose="05000000000000000000" pitchFamily="2" charset="2"/>
                <a:buChar char="ü"/>
              </a:pPr>
              <a:r>
                <a:rPr lang="ru-RU" sz="2800" b="1" dirty="0" smtClean="0">
                  <a:solidFill>
                    <a:srgbClr val="4DACC4"/>
                  </a:solidFill>
                  <a:latin typeface="SofiaSans" panose="00000500000000000000" pitchFamily="2" charset="0"/>
                  <a:ea typeface="Nunito Bold"/>
                  <a:cs typeface="Nunito Bold"/>
                </a:rPr>
                <a:t>Нова тротоарна настилка около сградата за недопускане проникването на повърхностни води в основите;</a:t>
              </a:r>
            </a:p>
            <a:p>
              <a:pPr marL="342900" indent="-342900" algn="just">
                <a:buFont typeface="Wingdings" panose="05000000000000000000" pitchFamily="2" charset="2"/>
                <a:buChar char="ü"/>
              </a:pPr>
              <a:r>
                <a:rPr lang="ru-RU" sz="2800" b="1" dirty="0" smtClean="0">
                  <a:solidFill>
                    <a:srgbClr val="4DACC4"/>
                  </a:solidFill>
                  <a:latin typeface="SofiaSans" panose="00000500000000000000" pitchFamily="2" charset="0"/>
                  <a:ea typeface="Nunito Bold"/>
                  <a:cs typeface="Nunito Bold"/>
                </a:rPr>
                <a:t>Обновяване на дворното пространство с изграждане на детски площадки;</a:t>
              </a:r>
            </a:p>
            <a:p>
              <a:pPr marL="342900" indent="-342900" algn="just">
                <a:buFont typeface="Wingdings" panose="05000000000000000000" pitchFamily="2" charset="2"/>
                <a:buChar char="ü"/>
              </a:pPr>
              <a:r>
                <a:rPr lang="ru-RU" sz="2800" b="1" dirty="0" smtClean="0">
                  <a:solidFill>
                    <a:srgbClr val="4DACC4"/>
                  </a:solidFill>
                  <a:latin typeface="SofiaSans" panose="00000500000000000000" pitchFamily="2" charset="0"/>
                  <a:ea typeface="Nunito Bold"/>
                  <a:cs typeface="Nunito Bold"/>
                </a:rPr>
                <a:t>Ремонт и обновяване на оградата, ново парково оборудване и осветление;</a:t>
              </a:r>
            </a:p>
            <a:p>
              <a:pPr marL="342900" indent="-342900" algn="just">
                <a:buFont typeface="Wingdings" panose="05000000000000000000" pitchFamily="2" charset="2"/>
                <a:buChar char="ü"/>
              </a:pPr>
              <a:r>
                <a:rPr lang="ru-RU" sz="2800" b="1" dirty="0" smtClean="0">
                  <a:solidFill>
                    <a:srgbClr val="4DACC4"/>
                  </a:solidFill>
                  <a:latin typeface="SofiaSans" panose="00000500000000000000" pitchFamily="2" charset="0"/>
                  <a:ea typeface="Nunito Bold"/>
                  <a:cs typeface="Nunito Bold"/>
                </a:rPr>
                <a:t>Озеленяване на прилежащото дворно пространство;</a:t>
              </a:r>
            </a:p>
            <a:p>
              <a:pPr marL="342900" indent="-342900" algn="just">
                <a:buFont typeface="Wingdings" panose="05000000000000000000" pitchFamily="2" charset="2"/>
                <a:buChar char="ü"/>
              </a:pPr>
              <a:r>
                <a:rPr lang="ru-RU" sz="2800" b="1" dirty="0" smtClean="0">
                  <a:solidFill>
                    <a:srgbClr val="4DACC4"/>
                  </a:solidFill>
                  <a:latin typeface="SofiaSans" panose="00000500000000000000" pitchFamily="2" charset="0"/>
                  <a:ea typeface="Nunito Bold"/>
                  <a:cs typeface="Nunito Bold"/>
                </a:rPr>
                <a:t>Създаване на достъпна архитектурна среда, осигуряваща нуждите на хората със специални потребности – чрез осигуряване на достъпен маршрут, тоалетна за инвалиди и др.</a:t>
              </a:r>
              <a:endParaRPr lang="bg-BG" sz="2800" b="1" dirty="0">
                <a:solidFill>
                  <a:srgbClr val="4DACC4"/>
                </a:solidFill>
                <a:latin typeface="SofiaSans" panose="00000500000000000000" pitchFamily="2" charset="0"/>
                <a:ea typeface="Nunito Bold"/>
                <a:cs typeface="Nunito Bold"/>
              </a:endParaRPr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3007710" y="133334"/>
              <a:ext cx="12196380" cy="1361354"/>
              <a:chOff x="1250515" y="105896"/>
              <a:chExt cx="9395561" cy="1056277"/>
            </a:xfrm>
          </p:grpSpPr>
          <p:pic>
            <p:nvPicPr>
              <p:cNvPr id="25" name="Picture 24"/>
              <p:cNvPicPr>
                <a:picLocks noChangeAspect="1"/>
              </p:cNvPicPr>
              <p:nvPr/>
            </p:nvPicPr>
            <p:blipFill rotWithShape="1">
              <a:blip r:embed="rId3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9460"/>
              <a:stretch/>
            </p:blipFill>
            <p:spPr>
              <a:xfrm>
                <a:off x="1250515" y="323306"/>
                <a:ext cx="2498472" cy="833975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 rotWithShape="1">
              <a:blip r:embed="rId3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540"/>
              <a:stretch/>
            </p:blipFill>
            <p:spPr>
              <a:xfrm>
                <a:off x="8395732" y="326973"/>
                <a:ext cx="2250344" cy="835200"/>
              </a:xfrm>
              <a:prstGeom prst="rect">
                <a:avLst/>
              </a:prstGeom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3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27546" y="105896"/>
                <a:ext cx="914182" cy="1009162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720883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C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48603" y="-15628"/>
            <a:ext cx="20107302" cy="10589510"/>
            <a:chOff x="348603" y="-15628"/>
            <a:chExt cx="20107302" cy="10589510"/>
          </a:xfrm>
        </p:grpSpPr>
        <p:sp>
          <p:nvSpPr>
            <p:cNvPr id="2" name="Freeform 2"/>
            <p:cNvSpPr/>
            <p:nvPr/>
          </p:nvSpPr>
          <p:spPr>
            <a:xfrm>
              <a:off x="1919745" y="-15628"/>
              <a:ext cx="14190549" cy="10589510"/>
            </a:xfrm>
            <a:custGeom>
              <a:avLst/>
              <a:gdLst/>
              <a:ahLst/>
              <a:cxnLst/>
              <a:rect l="l" t="t" r="r" b="b"/>
              <a:pathLst>
                <a:path w="14190549" h="10589510">
                  <a:moveTo>
                    <a:pt x="0" y="0"/>
                  </a:moveTo>
                  <a:lnTo>
                    <a:pt x="14190549" y="0"/>
                  </a:lnTo>
                  <a:lnTo>
                    <a:pt x="14190549" y="10589510"/>
                  </a:lnTo>
                  <a:lnTo>
                    <a:pt x="0" y="105895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30000"/>
              </a:blip>
              <a:stretch>
                <a:fillRect/>
              </a:stretch>
            </a:blipFill>
          </p:spPr>
        </p:sp>
        <p:sp>
          <p:nvSpPr>
            <p:cNvPr id="3" name="Freeform 3"/>
            <p:cNvSpPr/>
            <p:nvPr/>
          </p:nvSpPr>
          <p:spPr>
            <a:xfrm flipH="1">
              <a:off x="6124265" y="3501069"/>
              <a:ext cx="6039470" cy="3321708"/>
            </a:xfrm>
            <a:custGeom>
              <a:avLst/>
              <a:gdLst/>
              <a:ahLst/>
              <a:cxnLst/>
              <a:rect l="l" t="t" r="r" b="b"/>
              <a:pathLst>
                <a:path w="6039470" h="3321708">
                  <a:moveTo>
                    <a:pt x="6039470" y="0"/>
                  </a:moveTo>
                  <a:lnTo>
                    <a:pt x="0" y="0"/>
                  </a:lnTo>
                  <a:lnTo>
                    <a:pt x="0" y="3321709"/>
                  </a:lnTo>
                  <a:lnTo>
                    <a:pt x="6039470" y="3321709"/>
                  </a:lnTo>
                  <a:lnTo>
                    <a:pt x="603947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=""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 rot="-7343918">
              <a:off x="16308303" y="1737370"/>
              <a:ext cx="4599241" cy="3018252"/>
            </a:xfrm>
            <a:custGeom>
              <a:avLst/>
              <a:gdLst/>
              <a:ahLst/>
              <a:cxnLst/>
              <a:rect l="l" t="t" r="r" b="b"/>
              <a:pathLst>
                <a:path w="4599241" h="3018252">
                  <a:moveTo>
                    <a:pt x="0" y="0"/>
                  </a:moveTo>
                  <a:lnTo>
                    <a:pt x="4599240" y="0"/>
                  </a:lnTo>
                  <a:lnTo>
                    <a:pt x="4599240" y="3018251"/>
                  </a:lnTo>
                  <a:lnTo>
                    <a:pt x="0" y="30182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=""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 rot="-6203807">
              <a:off x="16228951" y="3815872"/>
              <a:ext cx="4092136" cy="4361772"/>
            </a:xfrm>
            <a:custGeom>
              <a:avLst/>
              <a:gdLst/>
              <a:ahLst/>
              <a:cxnLst/>
              <a:rect l="l" t="t" r="r" b="b"/>
              <a:pathLst>
                <a:path w="4092136" h="4361772">
                  <a:moveTo>
                    <a:pt x="0" y="0"/>
                  </a:moveTo>
                  <a:lnTo>
                    <a:pt x="4092135" y="0"/>
                  </a:lnTo>
                  <a:lnTo>
                    <a:pt x="4092135" y="4361772"/>
                  </a:lnTo>
                  <a:lnTo>
                    <a:pt x="0" y="43617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=""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grpSp>
          <p:nvGrpSpPr>
            <p:cNvPr id="11" name="Group 11"/>
            <p:cNvGrpSpPr/>
            <p:nvPr/>
          </p:nvGrpSpPr>
          <p:grpSpPr>
            <a:xfrm>
              <a:off x="11599699" y="3007111"/>
              <a:ext cx="4463756" cy="1767676"/>
              <a:chOff x="0" y="0"/>
              <a:chExt cx="1175639" cy="465561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1175639" cy="465561"/>
              </a:xfrm>
              <a:custGeom>
                <a:avLst/>
                <a:gdLst/>
                <a:ahLst/>
                <a:cxnLst/>
                <a:rect l="l" t="t" r="r" b="b"/>
                <a:pathLst>
                  <a:path w="1175639" h="465561">
                    <a:moveTo>
                      <a:pt x="26016" y="0"/>
                    </a:moveTo>
                    <a:lnTo>
                      <a:pt x="1149624" y="0"/>
                    </a:lnTo>
                    <a:cubicBezTo>
                      <a:pt x="1163992" y="0"/>
                      <a:pt x="1175639" y="11648"/>
                      <a:pt x="1175639" y="26016"/>
                    </a:cubicBezTo>
                    <a:lnTo>
                      <a:pt x="1175639" y="439545"/>
                    </a:lnTo>
                    <a:cubicBezTo>
                      <a:pt x="1175639" y="453913"/>
                      <a:pt x="1163992" y="465561"/>
                      <a:pt x="1149624" y="465561"/>
                    </a:cubicBezTo>
                    <a:lnTo>
                      <a:pt x="26016" y="465561"/>
                    </a:lnTo>
                    <a:cubicBezTo>
                      <a:pt x="11648" y="465561"/>
                      <a:pt x="0" y="453913"/>
                      <a:pt x="0" y="439545"/>
                    </a:cubicBezTo>
                    <a:lnTo>
                      <a:pt x="0" y="26016"/>
                    </a:lnTo>
                    <a:cubicBezTo>
                      <a:pt x="0" y="11648"/>
                      <a:pt x="11648" y="0"/>
                      <a:pt x="26016" y="0"/>
                    </a:cubicBezTo>
                    <a:close/>
                  </a:path>
                </a:pathLst>
              </a:custGeom>
              <a:solidFill>
                <a:srgbClr val="4DACC4"/>
              </a:solidFill>
            </p:spPr>
          </p:sp>
          <p:sp>
            <p:nvSpPr>
              <p:cNvPr id="13" name="TextBox 13"/>
              <p:cNvSpPr txBox="1"/>
              <p:nvPr/>
            </p:nvSpPr>
            <p:spPr>
              <a:xfrm>
                <a:off x="0" y="-57150"/>
                <a:ext cx="1175639" cy="52271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4480"/>
                  </a:lnSpc>
                </a:pPr>
                <a:r>
                  <a:rPr lang="en-US" sz="2800" b="1" dirty="0" smtClean="0">
                    <a:solidFill>
                      <a:srgbClr val="F4FCFE"/>
                    </a:solidFill>
                    <a:latin typeface="SofiaSans" panose="00000500000000000000" pitchFamily="2" charset="0"/>
                    <a:ea typeface="Nunito Bold"/>
                    <a:cs typeface="Nunito Bold"/>
                    <a:sym typeface="Nunito Bold"/>
                  </a:rPr>
                  <a:t>ОБРАЗОВАТЕЛНА ИНФРАСТРУКТУРА</a:t>
                </a:r>
                <a:endParaRPr lang="en-US" sz="2800" b="1" dirty="0">
                  <a:solidFill>
                    <a:srgbClr val="F4FCFE"/>
                  </a:solidFill>
                  <a:latin typeface="SofiaSans" panose="00000500000000000000" pitchFamily="2" charset="0"/>
                  <a:ea typeface="Nunito Bold"/>
                  <a:cs typeface="Nunito Bold"/>
                  <a:sym typeface="Nunito Bold"/>
                </a:endParaRPr>
              </a:p>
            </p:txBody>
          </p:sp>
        </p:grpSp>
        <p:grpSp>
          <p:nvGrpSpPr>
            <p:cNvPr id="14" name="Group 14"/>
            <p:cNvGrpSpPr/>
            <p:nvPr/>
          </p:nvGrpSpPr>
          <p:grpSpPr>
            <a:xfrm>
              <a:off x="6945476" y="3020374"/>
              <a:ext cx="4397047" cy="1859661"/>
              <a:chOff x="0" y="0"/>
              <a:chExt cx="1158070" cy="489787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1158070" cy="489787"/>
              </a:xfrm>
              <a:custGeom>
                <a:avLst/>
                <a:gdLst/>
                <a:ahLst/>
                <a:cxnLst/>
                <a:rect l="l" t="t" r="r" b="b"/>
                <a:pathLst>
                  <a:path w="1158070" h="489787">
                    <a:moveTo>
                      <a:pt x="26411" y="0"/>
                    </a:moveTo>
                    <a:lnTo>
                      <a:pt x="1131660" y="0"/>
                    </a:lnTo>
                    <a:cubicBezTo>
                      <a:pt x="1146246" y="0"/>
                      <a:pt x="1158070" y="11824"/>
                      <a:pt x="1158070" y="26411"/>
                    </a:cubicBezTo>
                    <a:lnTo>
                      <a:pt x="1158070" y="463377"/>
                    </a:lnTo>
                    <a:cubicBezTo>
                      <a:pt x="1158070" y="477963"/>
                      <a:pt x="1146246" y="489787"/>
                      <a:pt x="1131660" y="489787"/>
                    </a:cubicBezTo>
                    <a:lnTo>
                      <a:pt x="26411" y="489787"/>
                    </a:lnTo>
                    <a:cubicBezTo>
                      <a:pt x="11824" y="489787"/>
                      <a:pt x="0" y="477963"/>
                      <a:pt x="0" y="463377"/>
                    </a:cubicBezTo>
                    <a:lnTo>
                      <a:pt x="0" y="26411"/>
                    </a:lnTo>
                    <a:cubicBezTo>
                      <a:pt x="0" y="11824"/>
                      <a:pt x="11824" y="0"/>
                      <a:pt x="26411" y="0"/>
                    </a:cubicBezTo>
                    <a:close/>
                  </a:path>
                </a:pathLst>
              </a:custGeom>
              <a:solidFill>
                <a:srgbClr val="4DACC4"/>
              </a:solidFill>
            </p:spPr>
          </p:sp>
          <p:sp>
            <p:nvSpPr>
              <p:cNvPr id="16" name="TextBox 16"/>
              <p:cNvSpPr txBox="1"/>
              <p:nvPr/>
            </p:nvSpPr>
            <p:spPr>
              <a:xfrm>
                <a:off x="0" y="-57150"/>
                <a:ext cx="1158070" cy="54693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4480"/>
                  </a:lnSpc>
                </a:pPr>
                <a:r>
                  <a:rPr lang="en-US" sz="2800" b="1" dirty="0" smtClean="0">
                    <a:solidFill>
                      <a:srgbClr val="F4FCFE"/>
                    </a:solidFill>
                    <a:latin typeface="SofiaSans" panose="00000500000000000000" pitchFamily="2" charset="0"/>
                    <a:ea typeface="Nunito Bold"/>
                    <a:cs typeface="Nunito Bold"/>
                    <a:sym typeface="Nunito Bold"/>
                  </a:rPr>
                  <a:t>ПОВИШЕНА ЕНЕРГИЙНА ЕФЕКТИВНОСТ</a:t>
                </a:r>
                <a:endParaRPr lang="en-US" sz="2800" b="1" dirty="0">
                  <a:solidFill>
                    <a:srgbClr val="F4FCFE"/>
                  </a:solidFill>
                  <a:latin typeface="SofiaSans" panose="00000500000000000000" pitchFamily="2" charset="0"/>
                  <a:ea typeface="Nunito Bold"/>
                  <a:cs typeface="Nunito Bold"/>
                  <a:sym typeface="Nunito Bold"/>
                </a:endParaRPr>
              </a:p>
            </p:txBody>
          </p:sp>
        </p:grpSp>
        <p:sp>
          <p:nvSpPr>
            <p:cNvPr id="22" name="Freeform 22"/>
            <p:cNvSpPr/>
            <p:nvPr/>
          </p:nvSpPr>
          <p:spPr>
            <a:xfrm rot="-2289442">
              <a:off x="1427234" y="6358489"/>
              <a:ext cx="514010" cy="342050"/>
            </a:xfrm>
            <a:custGeom>
              <a:avLst/>
              <a:gdLst/>
              <a:ahLst/>
              <a:cxnLst/>
              <a:rect l="l" t="t" r="r" b="b"/>
              <a:pathLst>
                <a:path w="514010" h="342050">
                  <a:moveTo>
                    <a:pt x="0" y="0"/>
                  </a:moveTo>
                  <a:lnTo>
                    <a:pt x="514010" y="0"/>
                  </a:lnTo>
                  <a:lnTo>
                    <a:pt x="514010" y="342050"/>
                  </a:lnTo>
                  <a:lnTo>
                    <a:pt x="0" y="3420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="" xmlns:asvg="http://schemas.microsoft.com/office/drawing/2016/SVG/main" r:embed="rId2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23"/>
            <p:cNvSpPr/>
            <p:nvPr/>
          </p:nvSpPr>
          <p:spPr>
            <a:xfrm rot="1956101">
              <a:off x="348603" y="6745090"/>
              <a:ext cx="514010" cy="342050"/>
            </a:xfrm>
            <a:custGeom>
              <a:avLst/>
              <a:gdLst/>
              <a:ahLst/>
              <a:cxnLst/>
              <a:rect l="l" t="t" r="r" b="b"/>
              <a:pathLst>
                <a:path w="514010" h="342050">
                  <a:moveTo>
                    <a:pt x="0" y="0"/>
                  </a:moveTo>
                  <a:lnTo>
                    <a:pt x="514010" y="0"/>
                  </a:lnTo>
                  <a:lnTo>
                    <a:pt x="514010" y="342051"/>
                  </a:lnTo>
                  <a:lnTo>
                    <a:pt x="0" y="3420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5">
                <a:extLst>
                  <a:ext uri="{96DAC541-7B7A-43D3-8B79-37D633B846F1}">
                    <asvg:svgBlip xmlns="" xmlns:asvg="http://schemas.microsoft.com/office/drawing/2016/SVG/main" r:embed="rId2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Freeform 25"/>
            <p:cNvSpPr/>
            <p:nvPr/>
          </p:nvSpPr>
          <p:spPr>
            <a:xfrm rot="-2289442">
              <a:off x="17501198" y="2456498"/>
              <a:ext cx="514010" cy="342050"/>
            </a:xfrm>
            <a:custGeom>
              <a:avLst/>
              <a:gdLst/>
              <a:ahLst/>
              <a:cxnLst/>
              <a:rect l="l" t="t" r="r" b="b"/>
              <a:pathLst>
                <a:path w="514010" h="342050">
                  <a:moveTo>
                    <a:pt x="0" y="0"/>
                  </a:moveTo>
                  <a:lnTo>
                    <a:pt x="514010" y="0"/>
                  </a:lnTo>
                  <a:lnTo>
                    <a:pt x="514010" y="342050"/>
                  </a:lnTo>
                  <a:lnTo>
                    <a:pt x="0" y="3420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="" xmlns:asvg="http://schemas.microsoft.com/office/drawing/2016/SVG/main" r:embed="rId2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6" name="Freeform 26"/>
            <p:cNvSpPr/>
            <p:nvPr/>
          </p:nvSpPr>
          <p:spPr>
            <a:xfrm rot="1737646">
              <a:off x="16427668" y="2387123"/>
              <a:ext cx="514010" cy="342050"/>
            </a:xfrm>
            <a:custGeom>
              <a:avLst/>
              <a:gdLst/>
              <a:ahLst/>
              <a:cxnLst/>
              <a:rect l="l" t="t" r="r" b="b"/>
              <a:pathLst>
                <a:path w="514010" h="342050">
                  <a:moveTo>
                    <a:pt x="0" y="0"/>
                  </a:moveTo>
                  <a:lnTo>
                    <a:pt x="514010" y="0"/>
                  </a:lnTo>
                  <a:lnTo>
                    <a:pt x="514010" y="342051"/>
                  </a:lnTo>
                  <a:lnTo>
                    <a:pt x="0" y="3420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5">
                <a:extLst>
                  <a:ext uri="{96DAC541-7B7A-43D3-8B79-37D633B846F1}">
                    <asvg:svgBlip xmlns="" xmlns:asvg="http://schemas.microsoft.com/office/drawing/2016/SVG/main" r:embed="rId2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7" name="Freeform 27"/>
            <p:cNvSpPr/>
            <p:nvPr/>
          </p:nvSpPr>
          <p:spPr>
            <a:xfrm rot="-1503479">
              <a:off x="16619028" y="857675"/>
              <a:ext cx="514010" cy="342050"/>
            </a:xfrm>
            <a:custGeom>
              <a:avLst/>
              <a:gdLst/>
              <a:ahLst/>
              <a:cxnLst/>
              <a:rect l="l" t="t" r="r" b="b"/>
              <a:pathLst>
                <a:path w="514010" h="342050">
                  <a:moveTo>
                    <a:pt x="0" y="0"/>
                  </a:moveTo>
                  <a:lnTo>
                    <a:pt x="514010" y="0"/>
                  </a:lnTo>
                  <a:lnTo>
                    <a:pt x="514010" y="342050"/>
                  </a:lnTo>
                  <a:lnTo>
                    <a:pt x="0" y="3420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6">
                <a:extLst>
                  <a:ext uri="{96DAC541-7B7A-43D3-8B79-37D633B846F1}">
                    <asvg:svgBlip xmlns="" xmlns:asvg="http://schemas.microsoft.com/office/drawing/2016/SVG/main" r:embed="rId2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8" name="Freeform 28"/>
            <p:cNvSpPr/>
            <p:nvPr/>
          </p:nvSpPr>
          <p:spPr>
            <a:xfrm rot="-1618813">
              <a:off x="16620402" y="3777893"/>
              <a:ext cx="514010" cy="342050"/>
            </a:xfrm>
            <a:custGeom>
              <a:avLst/>
              <a:gdLst/>
              <a:ahLst/>
              <a:cxnLst/>
              <a:rect l="l" t="t" r="r" b="b"/>
              <a:pathLst>
                <a:path w="514010" h="342050">
                  <a:moveTo>
                    <a:pt x="0" y="0"/>
                  </a:moveTo>
                  <a:lnTo>
                    <a:pt x="514010" y="0"/>
                  </a:lnTo>
                  <a:lnTo>
                    <a:pt x="514010" y="342051"/>
                  </a:lnTo>
                  <a:lnTo>
                    <a:pt x="0" y="3420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7">
                <a:extLst>
                  <a:ext uri="{96DAC541-7B7A-43D3-8B79-37D633B846F1}">
                    <asvg:svgBlip xmlns="" xmlns:asvg="http://schemas.microsoft.com/office/drawing/2016/SVG/main" r:embed="rId2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9" name="Freeform 29"/>
            <p:cNvSpPr/>
            <p:nvPr/>
          </p:nvSpPr>
          <p:spPr>
            <a:xfrm rot="2099990">
              <a:off x="16428611" y="6113240"/>
              <a:ext cx="514010" cy="342050"/>
            </a:xfrm>
            <a:custGeom>
              <a:avLst/>
              <a:gdLst/>
              <a:ahLst/>
              <a:cxnLst/>
              <a:rect l="l" t="t" r="r" b="b"/>
              <a:pathLst>
                <a:path w="514010" h="342050">
                  <a:moveTo>
                    <a:pt x="0" y="0"/>
                  </a:moveTo>
                  <a:lnTo>
                    <a:pt x="514010" y="0"/>
                  </a:lnTo>
                  <a:lnTo>
                    <a:pt x="514010" y="342051"/>
                  </a:lnTo>
                  <a:lnTo>
                    <a:pt x="0" y="3420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5">
                <a:extLst>
                  <a:ext uri="{96DAC541-7B7A-43D3-8B79-37D633B846F1}">
                    <asvg:svgBlip xmlns="" xmlns:asvg="http://schemas.microsoft.com/office/drawing/2016/SVG/main" r:embed="rId2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0" name="Freeform 30"/>
            <p:cNvSpPr/>
            <p:nvPr/>
          </p:nvSpPr>
          <p:spPr>
            <a:xfrm rot="-2010675">
              <a:off x="17344812" y="5295145"/>
              <a:ext cx="514010" cy="342050"/>
            </a:xfrm>
            <a:custGeom>
              <a:avLst/>
              <a:gdLst/>
              <a:ahLst/>
              <a:cxnLst/>
              <a:rect l="l" t="t" r="r" b="b"/>
              <a:pathLst>
                <a:path w="514010" h="342050">
                  <a:moveTo>
                    <a:pt x="0" y="0"/>
                  </a:moveTo>
                  <a:lnTo>
                    <a:pt x="514010" y="0"/>
                  </a:lnTo>
                  <a:lnTo>
                    <a:pt x="514010" y="342050"/>
                  </a:lnTo>
                  <a:lnTo>
                    <a:pt x="0" y="3420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6">
                <a:extLst>
                  <a:ext uri="{96DAC541-7B7A-43D3-8B79-37D633B846F1}">
                    <asvg:svgBlip xmlns="" xmlns:asvg="http://schemas.microsoft.com/office/drawing/2016/SVG/main" r:embed="rId2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1" name="Freeform 31"/>
            <p:cNvSpPr/>
            <p:nvPr/>
          </p:nvSpPr>
          <p:spPr>
            <a:xfrm rot="-1503479">
              <a:off x="962512" y="7793620"/>
              <a:ext cx="514010" cy="342050"/>
            </a:xfrm>
            <a:custGeom>
              <a:avLst/>
              <a:gdLst/>
              <a:ahLst/>
              <a:cxnLst/>
              <a:rect l="l" t="t" r="r" b="b"/>
              <a:pathLst>
                <a:path w="514010" h="342050">
                  <a:moveTo>
                    <a:pt x="0" y="0"/>
                  </a:moveTo>
                  <a:lnTo>
                    <a:pt x="514010" y="0"/>
                  </a:lnTo>
                  <a:lnTo>
                    <a:pt x="514010" y="342050"/>
                  </a:lnTo>
                  <a:lnTo>
                    <a:pt x="0" y="3420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6">
                <a:extLst>
                  <a:ext uri="{96DAC541-7B7A-43D3-8B79-37D633B846F1}">
                    <asvg:svgBlip xmlns="" xmlns:asvg="http://schemas.microsoft.com/office/drawing/2016/SVG/main" r:embed="rId2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2" name="Freeform 32"/>
            <p:cNvSpPr/>
            <p:nvPr/>
          </p:nvSpPr>
          <p:spPr>
            <a:xfrm rot="-2192837">
              <a:off x="17310046" y="6945016"/>
              <a:ext cx="514010" cy="342050"/>
            </a:xfrm>
            <a:custGeom>
              <a:avLst/>
              <a:gdLst/>
              <a:ahLst/>
              <a:cxnLst/>
              <a:rect l="l" t="t" r="r" b="b"/>
              <a:pathLst>
                <a:path w="514010" h="342050">
                  <a:moveTo>
                    <a:pt x="0" y="0"/>
                  </a:moveTo>
                  <a:lnTo>
                    <a:pt x="514010" y="0"/>
                  </a:lnTo>
                  <a:lnTo>
                    <a:pt x="514010" y="342051"/>
                  </a:lnTo>
                  <a:lnTo>
                    <a:pt x="0" y="3420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="" xmlns:asvg="http://schemas.microsoft.com/office/drawing/2016/SVG/main" r:embed="rId2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4" name="Freeform 34"/>
            <p:cNvSpPr/>
            <p:nvPr/>
          </p:nvSpPr>
          <p:spPr>
            <a:xfrm rot="8187861">
              <a:off x="12941851" y="8773434"/>
              <a:ext cx="836070" cy="853133"/>
            </a:xfrm>
            <a:custGeom>
              <a:avLst/>
              <a:gdLst/>
              <a:ahLst/>
              <a:cxnLst/>
              <a:rect l="l" t="t" r="r" b="b"/>
              <a:pathLst>
                <a:path w="836070" h="853133">
                  <a:moveTo>
                    <a:pt x="0" y="0"/>
                  </a:moveTo>
                  <a:lnTo>
                    <a:pt x="836070" y="0"/>
                  </a:lnTo>
                  <a:lnTo>
                    <a:pt x="836070" y="853133"/>
                  </a:lnTo>
                  <a:lnTo>
                    <a:pt x="0" y="8531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9">
                <a:extLst>
                  <a:ext uri="{96DAC541-7B7A-43D3-8B79-37D633B846F1}">
                    <asvg:svgBlip xmlns="" xmlns:asvg="http://schemas.microsoft.com/office/drawing/2016/SVG/main" r:embed="rId3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5" name="Freeform 35"/>
            <p:cNvSpPr/>
            <p:nvPr/>
          </p:nvSpPr>
          <p:spPr>
            <a:xfrm rot="-2839600">
              <a:off x="12243211" y="6219496"/>
              <a:ext cx="3080188" cy="3490298"/>
            </a:xfrm>
            <a:custGeom>
              <a:avLst/>
              <a:gdLst/>
              <a:ahLst/>
              <a:cxnLst/>
              <a:rect l="l" t="t" r="r" b="b"/>
              <a:pathLst>
                <a:path w="3080188" h="3490298">
                  <a:moveTo>
                    <a:pt x="0" y="0"/>
                  </a:moveTo>
                  <a:lnTo>
                    <a:pt x="3080188" y="0"/>
                  </a:lnTo>
                  <a:lnTo>
                    <a:pt x="3080188" y="3490298"/>
                  </a:lnTo>
                  <a:lnTo>
                    <a:pt x="0" y="34902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1">
                <a:extLst>
                  <a:ext uri="{96DAC541-7B7A-43D3-8B79-37D633B846F1}">
                    <asvg:svgBlip xmlns="" xmlns:asvg="http://schemas.microsoft.com/office/drawing/2016/SVG/main" r:embed="rId3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6" name="Freeform 36"/>
            <p:cNvSpPr/>
            <p:nvPr/>
          </p:nvSpPr>
          <p:spPr>
            <a:xfrm>
              <a:off x="14685281" y="5085476"/>
              <a:ext cx="1378174" cy="2236388"/>
            </a:xfrm>
            <a:custGeom>
              <a:avLst/>
              <a:gdLst/>
              <a:ahLst/>
              <a:cxnLst/>
              <a:rect l="l" t="t" r="r" b="b"/>
              <a:pathLst>
                <a:path w="1378174" h="2236388">
                  <a:moveTo>
                    <a:pt x="0" y="0"/>
                  </a:moveTo>
                  <a:lnTo>
                    <a:pt x="1378174" y="0"/>
                  </a:lnTo>
                  <a:lnTo>
                    <a:pt x="1378174" y="2236388"/>
                  </a:lnTo>
                  <a:lnTo>
                    <a:pt x="0" y="22363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3">
                <a:extLst>
                  <a:ext uri="{96DAC541-7B7A-43D3-8B79-37D633B846F1}">
                    <asvg:svgBlip xmlns="" xmlns:asvg="http://schemas.microsoft.com/office/drawing/2016/SVG/main" r:embed="rId3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9" name="Freeform 39"/>
            <p:cNvSpPr/>
            <p:nvPr/>
          </p:nvSpPr>
          <p:spPr>
            <a:xfrm>
              <a:off x="6914985" y="4991851"/>
              <a:ext cx="574649" cy="567336"/>
            </a:xfrm>
            <a:custGeom>
              <a:avLst/>
              <a:gdLst/>
              <a:ahLst/>
              <a:cxnLst/>
              <a:rect l="l" t="t" r="r" b="b"/>
              <a:pathLst>
                <a:path w="574649" h="567336">
                  <a:moveTo>
                    <a:pt x="0" y="0"/>
                  </a:moveTo>
                  <a:lnTo>
                    <a:pt x="574650" y="0"/>
                  </a:lnTo>
                  <a:lnTo>
                    <a:pt x="574650" y="567335"/>
                  </a:lnTo>
                  <a:lnTo>
                    <a:pt x="0" y="5673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5">
                <a:extLst>
                  <a:ext uri="{96DAC541-7B7A-43D3-8B79-37D633B846F1}">
                    <asvg:svgBlip xmlns="" xmlns:asvg="http://schemas.microsoft.com/office/drawing/2016/SVG/main" r:embed="rId3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0" name="TextBox 40"/>
            <p:cNvSpPr txBox="1"/>
            <p:nvPr/>
          </p:nvSpPr>
          <p:spPr>
            <a:xfrm>
              <a:off x="7222485" y="5158786"/>
              <a:ext cx="4054796" cy="17440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430"/>
                </a:lnSpc>
              </a:pPr>
              <a:r>
                <a:rPr lang="en-US" sz="2800" b="1" spc="55" dirty="0">
                  <a:solidFill>
                    <a:srgbClr val="4DACC4"/>
                  </a:solidFill>
                  <a:latin typeface="SofiaSans" panose="00000500000000000000" pitchFamily="2" charset="0"/>
                  <a:ea typeface="Nunito Bold"/>
                  <a:cs typeface="Nunito Bold"/>
                  <a:sym typeface="Nunito Bold"/>
                </a:rPr>
                <a:t>161.55 Kw/h </a:t>
              </a:r>
              <a:r>
                <a:rPr lang="en-US" sz="2800" b="1" spc="55" dirty="0" err="1">
                  <a:solidFill>
                    <a:srgbClr val="4DACC4"/>
                  </a:solidFill>
                  <a:latin typeface="SofiaSans" panose="00000500000000000000" pitchFamily="2" charset="0"/>
                  <a:ea typeface="Nunito Bold"/>
                  <a:cs typeface="Nunito Bold"/>
                  <a:sym typeface="Nunito Bold"/>
                </a:rPr>
                <a:t>икономии</a:t>
              </a:r>
              <a:r>
                <a:rPr lang="en-US" sz="2800" b="1" spc="55" dirty="0">
                  <a:solidFill>
                    <a:srgbClr val="4DACC4"/>
                  </a:solidFill>
                  <a:latin typeface="SofiaSans" panose="00000500000000000000" pitchFamily="2" charset="0"/>
                  <a:ea typeface="Nunito Bold"/>
                  <a:cs typeface="Nunito Bold"/>
                  <a:sym typeface="Nunito Bold"/>
                </a:rPr>
                <a:t> в </a:t>
              </a:r>
              <a:r>
                <a:rPr lang="en-US" sz="2800" b="1" spc="55" dirty="0" err="1">
                  <a:solidFill>
                    <a:srgbClr val="4DACC4"/>
                  </a:solidFill>
                  <a:latin typeface="SofiaSans" panose="00000500000000000000" pitchFamily="2" charset="0"/>
                  <a:ea typeface="Nunito Bold"/>
                  <a:cs typeface="Nunito Bold"/>
                  <a:sym typeface="Nunito Bold"/>
                </a:rPr>
                <a:t>годишното</a:t>
              </a:r>
              <a:r>
                <a:rPr lang="en-US" sz="2800" b="1" spc="55" dirty="0">
                  <a:solidFill>
                    <a:srgbClr val="4DACC4"/>
                  </a:solidFill>
                  <a:latin typeface="SofiaSans" panose="00000500000000000000" pitchFamily="2" charset="0"/>
                  <a:ea typeface="Nunito Bold"/>
                  <a:cs typeface="Nunito Bold"/>
                  <a:sym typeface="Nunito Bold"/>
                </a:rPr>
                <a:t> </a:t>
              </a:r>
              <a:r>
                <a:rPr lang="en-US" sz="2800" b="1" spc="55" dirty="0" err="1">
                  <a:solidFill>
                    <a:srgbClr val="4DACC4"/>
                  </a:solidFill>
                  <a:latin typeface="SofiaSans" panose="00000500000000000000" pitchFamily="2" charset="0"/>
                  <a:ea typeface="Nunito Bold"/>
                  <a:cs typeface="Nunito Bold"/>
                  <a:sym typeface="Nunito Bold"/>
                </a:rPr>
                <a:t>потребление</a:t>
              </a:r>
              <a:r>
                <a:rPr lang="en-US" sz="2800" b="1" spc="55" dirty="0">
                  <a:solidFill>
                    <a:srgbClr val="4DACC4"/>
                  </a:solidFill>
                  <a:latin typeface="SofiaSans" panose="00000500000000000000" pitchFamily="2" charset="0"/>
                  <a:ea typeface="Nunito Bold"/>
                  <a:cs typeface="Nunito Bold"/>
                  <a:sym typeface="Nunito Bold"/>
                </a:rPr>
                <a:t> на </a:t>
              </a:r>
              <a:r>
                <a:rPr lang="en-US" sz="2800" b="1" spc="55" dirty="0" err="1">
                  <a:solidFill>
                    <a:srgbClr val="4DACC4"/>
                  </a:solidFill>
                  <a:latin typeface="SofiaSans" panose="00000500000000000000" pitchFamily="2" charset="0"/>
                  <a:ea typeface="Nunito Bold"/>
                  <a:cs typeface="Nunito Bold"/>
                  <a:sym typeface="Nunito Bold"/>
                </a:rPr>
                <a:t>първична</a:t>
              </a:r>
              <a:r>
                <a:rPr lang="en-US" sz="2800" b="1" spc="55" dirty="0">
                  <a:solidFill>
                    <a:srgbClr val="4DACC4"/>
                  </a:solidFill>
                  <a:latin typeface="SofiaSans" panose="00000500000000000000" pitchFamily="2" charset="0"/>
                  <a:ea typeface="Nunito Bold"/>
                  <a:cs typeface="Nunito Bold"/>
                  <a:sym typeface="Nunito Bold"/>
                </a:rPr>
                <a:t> </a:t>
              </a:r>
              <a:r>
                <a:rPr lang="en-US" sz="2800" b="1" spc="55" dirty="0" err="1">
                  <a:solidFill>
                    <a:srgbClr val="4DACC4"/>
                  </a:solidFill>
                  <a:latin typeface="SofiaSans" panose="00000500000000000000" pitchFamily="2" charset="0"/>
                  <a:ea typeface="Nunito Bold"/>
                  <a:cs typeface="Nunito Bold"/>
                  <a:sym typeface="Nunito Bold"/>
                </a:rPr>
                <a:t>енергия</a:t>
              </a:r>
              <a:r>
                <a:rPr lang="en-US" sz="2800" b="1" spc="55" dirty="0">
                  <a:solidFill>
                    <a:srgbClr val="4DACC4"/>
                  </a:solidFill>
                  <a:latin typeface="SofiaSans" panose="00000500000000000000" pitchFamily="2" charset="0"/>
                  <a:ea typeface="Nunito Bold"/>
                  <a:cs typeface="Nunito Bold"/>
                  <a:sym typeface="Nunito Bold"/>
                </a:rPr>
                <a:t> </a:t>
              </a:r>
            </a:p>
          </p:txBody>
        </p:sp>
        <p:sp>
          <p:nvSpPr>
            <p:cNvPr id="41" name="TextBox 41"/>
            <p:cNvSpPr txBox="1"/>
            <p:nvPr/>
          </p:nvSpPr>
          <p:spPr>
            <a:xfrm>
              <a:off x="2318998" y="5195778"/>
              <a:ext cx="4397047" cy="9073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20"/>
                </a:lnSpc>
              </a:pPr>
              <a:r>
                <a:rPr lang="en-US" sz="2800" b="1" spc="60" dirty="0" err="1">
                  <a:solidFill>
                    <a:srgbClr val="4DACC4"/>
                  </a:solidFill>
                  <a:latin typeface="SofiaSans" panose="00000500000000000000" pitchFamily="2" charset="0"/>
                  <a:ea typeface="Nunito Bold"/>
                  <a:cs typeface="Nunito Bold"/>
                  <a:sym typeface="Nunito Bold"/>
                </a:rPr>
                <a:t>Сградата</a:t>
              </a:r>
              <a:r>
                <a:rPr lang="en-US" sz="2800" b="1" spc="60" dirty="0">
                  <a:solidFill>
                    <a:srgbClr val="4DACC4"/>
                  </a:solidFill>
                  <a:latin typeface="SofiaSans" panose="00000500000000000000" pitchFamily="2" charset="0"/>
                  <a:ea typeface="Nunito Bold"/>
                  <a:cs typeface="Nunito Bold"/>
                  <a:sym typeface="Nunito Bold"/>
                </a:rPr>
                <a:t> на 76 </a:t>
              </a:r>
              <a:r>
                <a:rPr lang="en-US" sz="2800" b="1" spc="60" dirty="0" err="1">
                  <a:solidFill>
                    <a:srgbClr val="4DACC4"/>
                  </a:solidFill>
                  <a:latin typeface="SofiaSans" panose="00000500000000000000" pitchFamily="2" charset="0"/>
                  <a:ea typeface="Nunito Bold"/>
                  <a:cs typeface="Nunito Bold"/>
                  <a:sym typeface="Nunito Bold"/>
                </a:rPr>
                <a:t>детска</a:t>
              </a:r>
              <a:r>
                <a:rPr lang="en-US" sz="2800" b="1" spc="60" dirty="0">
                  <a:solidFill>
                    <a:srgbClr val="4DACC4"/>
                  </a:solidFill>
                  <a:latin typeface="SofiaSans" panose="00000500000000000000" pitchFamily="2" charset="0"/>
                  <a:ea typeface="Nunito Bold"/>
                  <a:cs typeface="Nunito Bold"/>
                  <a:sym typeface="Nunito Bold"/>
                </a:rPr>
                <a:t> </a:t>
              </a:r>
              <a:r>
                <a:rPr lang="en-US" sz="2800" b="1" spc="60" dirty="0" err="1">
                  <a:solidFill>
                    <a:srgbClr val="4DACC4"/>
                  </a:solidFill>
                  <a:latin typeface="SofiaSans" panose="00000500000000000000" pitchFamily="2" charset="0"/>
                  <a:ea typeface="Nunito Bold"/>
                  <a:cs typeface="Nunito Bold"/>
                  <a:sym typeface="Nunito Bold"/>
                </a:rPr>
                <a:t>градина</a:t>
              </a:r>
              <a:r>
                <a:rPr lang="en-US" sz="2800" b="1" spc="60" dirty="0">
                  <a:solidFill>
                    <a:srgbClr val="4DACC4"/>
                  </a:solidFill>
                  <a:latin typeface="SofiaSans" panose="00000500000000000000" pitchFamily="2" charset="0"/>
                  <a:ea typeface="Nunito Bold"/>
                  <a:cs typeface="Nunito Bold"/>
                  <a:sym typeface="Nunito Bold"/>
                </a:rPr>
                <a:t> “</a:t>
              </a:r>
              <a:r>
                <a:rPr lang="en-US" sz="2800" b="1" spc="60" dirty="0" err="1">
                  <a:solidFill>
                    <a:srgbClr val="4DACC4"/>
                  </a:solidFill>
                  <a:latin typeface="SofiaSans" panose="00000500000000000000" pitchFamily="2" charset="0"/>
                  <a:ea typeface="Nunito Bold"/>
                  <a:cs typeface="Nunito Bold"/>
                  <a:sym typeface="Nunito Bold"/>
                </a:rPr>
                <a:t>Сърничка</a:t>
              </a:r>
              <a:r>
                <a:rPr lang="en-US" sz="2800" b="1" spc="60" dirty="0">
                  <a:solidFill>
                    <a:srgbClr val="4DACC4"/>
                  </a:solidFill>
                  <a:latin typeface="SofiaSans" panose="00000500000000000000" pitchFamily="2" charset="0"/>
                  <a:ea typeface="Nunito Bold"/>
                  <a:cs typeface="Nunito Bold"/>
                  <a:sym typeface="Nunito Bold"/>
                </a:rPr>
                <a:t>”</a:t>
              </a:r>
            </a:p>
          </p:txBody>
        </p:sp>
        <p:sp>
          <p:nvSpPr>
            <p:cNvPr id="42" name="TextBox 42"/>
            <p:cNvSpPr txBox="1"/>
            <p:nvPr/>
          </p:nvSpPr>
          <p:spPr>
            <a:xfrm>
              <a:off x="11584781" y="4991851"/>
              <a:ext cx="4397047" cy="47448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20"/>
                </a:lnSpc>
              </a:pPr>
              <a:r>
                <a:rPr lang="en-US" sz="3000" b="1" spc="60" dirty="0">
                  <a:solidFill>
                    <a:srgbClr val="4DACC4"/>
                  </a:solidFill>
                  <a:latin typeface="SofiaSans" panose="00000500000000000000" pitchFamily="2" charset="0"/>
                  <a:ea typeface="Nunito Bold"/>
                  <a:cs typeface="Nunito Bold"/>
                  <a:sym typeface="Nunito Bold"/>
                </a:rPr>
                <a:t>за </a:t>
              </a:r>
              <a:r>
                <a:rPr lang="en-US" sz="3000" b="1" spc="60" dirty="0" smtClean="0">
                  <a:solidFill>
                    <a:srgbClr val="4DACC4"/>
                  </a:solidFill>
                  <a:latin typeface="SofiaSans" panose="00000500000000000000" pitchFamily="2" charset="0"/>
                  <a:ea typeface="Nunito Bold"/>
                  <a:cs typeface="Nunito Bold"/>
                  <a:sym typeface="Nunito Bold"/>
                </a:rPr>
                <a:t>270 </a:t>
              </a:r>
              <a:r>
                <a:rPr lang="en-US" sz="3000" b="1" spc="60" dirty="0" err="1">
                  <a:solidFill>
                    <a:srgbClr val="4DACC4"/>
                  </a:solidFill>
                  <a:latin typeface="SofiaSans" panose="00000500000000000000" pitchFamily="2" charset="0"/>
                  <a:ea typeface="Nunito Bold"/>
                  <a:cs typeface="Nunito Bold"/>
                  <a:sym typeface="Nunito Bold"/>
                </a:rPr>
                <a:t>деца</a:t>
              </a:r>
              <a:endParaRPr lang="en-US" sz="3000" b="1" spc="60" dirty="0">
                <a:solidFill>
                  <a:srgbClr val="4DACC4"/>
                </a:solidFill>
                <a:latin typeface="SofiaSans" panose="00000500000000000000" pitchFamily="2" charset="0"/>
                <a:ea typeface="Nunito Bold"/>
                <a:cs typeface="Nunito Bold"/>
                <a:sym typeface="Nunito Bold"/>
              </a:endParaRPr>
            </a:p>
          </p:txBody>
        </p:sp>
        <p:sp>
          <p:nvSpPr>
            <p:cNvPr id="43" name="TextBox 43"/>
            <p:cNvSpPr txBox="1"/>
            <p:nvPr/>
          </p:nvSpPr>
          <p:spPr>
            <a:xfrm>
              <a:off x="2791346" y="1526983"/>
              <a:ext cx="12807470" cy="11118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800"/>
                </a:lnSpc>
              </a:pPr>
              <a:r>
                <a:rPr lang="en-US" sz="6000" dirty="0">
                  <a:solidFill>
                    <a:srgbClr val="4DACC4"/>
                  </a:solidFill>
                  <a:latin typeface="SofiaSans" panose="00000500000000000000" pitchFamily="2" charset="0"/>
                  <a:ea typeface="Railey"/>
                  <a:cs typeface="Railey"/>
                  <a:sym typeface="Railey"/>
                </a:rPr>
                <a:t>Индикатори на </a:t>
              </a:r>
              <a:r>
                <a:rPr lang="bg-BG" sz="6000" dirty="0" smtClean="0">
                  <a:solidFill>
                    <a:srgbClr val="4DACC4"/>
                  </a:solidFill>
                  <a:latin typeface="SofiaSans" panose="00000500000000000000" pitchFamily="2" charset="0"/>
                  <a:ea typeface="Railey"/>
                  <a:cs typeface="Railey"/>
                  <a:sym typeface="Railey"/>
                </a:rPr>
                <a:t>инвестицията</a:t>
              </a:r>
              <a:endParaRPr lang="en-US" sz="6000" dirty="0">
                <a:solidFill>
                  <a:srgbClr val="4DACC4"/>
                </a:solidFill>
                <a:latin typeface="SofiaSans" panose="00000500000000000000" pitchFamily="2" charset="0"/>
                <a:ea typeface="Railey"/>
                <a:cs typeface="Railey"/>
                <a:sym typeface="Railey"/>
              </a:endParaRPr>
            </a:p>
          </p:txBody>
        </p:sp>
        <p:sp>
          <p:nvSpPr>
            <p:cNvPr id="44" name="Freeform 44"/>
            <p:cNvSpPr/>
            <p:nvPr/>
          </p:nvSpPr>
          <p:spPr>
            <a:xfrm>
              <a:off x="12144115" y="4898834"/>
              <a:ext cx="574649" cy="567336"/>
            </a:xfrm>
            <a:custGeom>
              <a:avLst/>
              <a:gdLst/>
              <a:ahLst/>
              <a:cxnLst/>
              <a:rect l="l" t="t" r="r" b="b"/>
              <a:pathLst>
                <a:path w="574649" h="567336">
                  <a:moveTo>
                    <a:pt x="0" y="0"/>
                  </a:moveTo>
                  <a:lnTo>
                    <a:pt x="574650" y="0"/>
                  </a:lnTo>
                  <a:lnTo>
                    <a:pt x="574650" y="567336"/>
                  </a:lnTo>
                  <a:lnTo>
                    <a:pt x="0" y="5673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5">
                <a:extLst>
                  <a:ext uri="{96DAC541-7B7A-43D3-8B79-37D633B846F1}">
                    <asvg:svgBlip xmlns="" xmlns:asvg="http://schemas.microsoft.com/office/drawing/2016/SVG/main" r:embed="rId3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5" name="Freeform 45"/>
            <p:cNvSpPr/>
            <p:nvPr/>
          </p:nvSpPr>
          <p:spPr>
            <a:xfrm>
              <a:off x="2063466" y="4995459"/>
              <a:ext cx="574649" cy="567336"/>
            </a:xfrm>
            <a:custGeom>
              <a:avLst/>
              <a:gdLst/>
              <a:ahLst/>
              <a:cxnLst/>
              <a:rect l="l" t="t" r="r" b="b"/>
              <a:pathLst>
                <a:path w="574649" h="567336">
                  <a:moveTo>
                    <a:pt x="0" y="0"/>
                  </a:moveTo>
                  <a:lnTo>
                    <a:pt x="574649" y="0"/>
                  </a:lnTo>
                  <a:lnTo>
                    <a:pt x="574649" y="567336"/>
                  </a:lnTo>
                  <a:lnTo>
                    <a:pt x="0" y="5673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5">
                <a:extLst>
                  <a:ext uri="{96DAC541-7B7A-43D3-8B79-37D633B846F1}">
                    <asvg:svgBlip xmlns="" xmlns:asvg="http://schemas.microsoft.com/office/drawing/2016/SVG/main" r:embed="rId38"/>
                  </a:ext>
                </a:extLst>
              </a:blip>
              <a:stretch>
                <a:fillRect/>
              </a:stretch>
            </a:blipFill>
          </p:spPr>
        </p:sp>
        <p:grpSp>
          <p:nvGrpSpPr>
            <p:cNvPr id="50" name="Group 14"/>
            <p:cNvGrpSpPr/>
            <p:nvPr/>
          </p:nvGrpSpPr>
          <p:grpSpPr>
            <a:xfrm>
              <a:off x="2350790" y="2993689"/>
              <a:ext cx="4397047" cy="1859661"/>
              <a:chOff x="0" y="0"/>
              <a:chExt cx="1158070" cy="489787"/>
            </a:xfrm>
          </p:grpSpPr>
          <p:sp>
            <p:nvSpPr>
              <p:cNvPr id="51" name="Freeform 15"/>
              <p:cNvSpPr/>
              <p:nvPr/>
            </p:nvSpPr>
            <p:spPr>
              <a:xfrm>
                <a:off x="0" y="0"/>
                <a:ext cx="1158070" cy="489787"/>
              </a:xfrm>
              <a:custGeom>
                <a:avLst/>
                <a:gdLst/>
                <a:ahLst/>
                <a:cxnLst/>
                <a:rect l="l" t="t" r="r" b="b"/>
                <a:pathLst>
                  <a:path w="1158070" h="489787">
                    <a:moveTo>
                      <a:pt x="26411" y="0"/>
                    </a:moveTo>
                    <a:lnTo>
                      <a:pt x="1131660" y="0"/>
                    </a:lnTo>
                    <a:cubicBezTo>
                      <a:pt x="1146246" y="0"/>
                      <a:pt x="1158070" y="11824"/>
                      <a:pt x="1158070" y="26411"/>
                    </a:cubicBezTo>
                    <a:lnTo>
                      <a:pt x="1158070" y="463377"/>
                    </a:lnTo>
                    <a:cubicBezTo>
                      <a:pt x="1158070" y="477963"/>
                      <a:pt x="1146246" y="489787"/>
                      <a:pt x="1131660" y="489787"/>
                    </a:cubicBezTo>
                    <a:lnTo>
                      <a:pt x="26411" y="489787"/>
                    </a:lnTo>
                    <a:cubicBezTo>
                      <a:pt x="11824" y="489787"/>
                      <a:pt x="0" y="477963"/>
                      <a:pt x="0" y="463377"/>
                    </a:cubicBezTo>
                    <a:lnTo>
                      <a:pt x="0" y="26411"/>
                    </a:lnTo>
                    <a:cubicBezTo>
                      <a:pt x="0" y="11824"/>
                      <a:pt x="11824" y="0"/>
                      <a:pt x="26411" y="0"/>
                    </a:cubicBezTo>
                    <a:close/>
                  </a:path>
                </a:pathLst>
              </a:custGeom>
              <a:solidFill>
                <a:srgbClr val="4DACC4"/>
              </a:solidFill>
            </p:spPr>
          </p:sp>
          <p:sp>
            <p:nvSpPr>
              <p:cNvPr id="52" name="TextBox 16"/>
              <p:cNvSpPr txBox="1"/>
              <p:nvPr/>
            </p:nvSpPr>
            <p:spPr>
              <a:xfrm>
                <a:off x="0" y="-57150"/>
                <a:ext cx="1158070" cy="54693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4480"/>
                  </a:lnSpc>
                </a:pPr>
                <a:r>
                  <a:rPr lang="bg-BG" sz="2800" b="1" dirty="0" smtClean="0">
                    <a:solidFill>
                      <a:srgbClr val="F4FCFE"/>
                    </a:solidFill>
                    <a:latin typeface="SofiaSans" panose="00000500000000000000" pitchFamily="2" charset="0"/>
                    <a:ea typeface="Nunito Bold"/>
                    <a:cs typeface="Nunito Bold"/>
                    <a:sym typeface="Nunito Bold"/>
                  </a:rPr>
                  <a:t>ОБНОВЕНА ОБРАЗОВАТЕЛНА ИНФРАСТУКТУРА</a:t>
                </a:r>
                <a:endParaRPr lang="bg-BG" sz="2800" b="1" dirty="0">
                  <a:solidFill>
                    <a:srgbClr val="F4FCFE"/>
                  </a:solidFill>
                  <a:latin typeface="SofiaSans" panose="00000500000000000000" pitchFamily="2" charset="0"/>
                  <a:ea typeface="Nunito Bold"/>
                  <a:cs typeface="Nunito Bold"/>
                  <a:sym typeface="Nunito Bold"/>
                </a:endParaRPr>
              </a:p>
            </p:txBody>
          </p:sp>
        </p:grpSp>
        <p:grpSp>
          <p:nvGrpSpPr>
            <p:cNvPr id="46" name="Group 45"/>
            <p:cNvGrpSpPr/>
            <p:nvPr/>
          </p:nvGrpSpPr>
          <p:grpSpPr>
            <a:xfrm>
              <a:off x="3007710" y="133334"/>
              <a:ext cx="12196380" cy="1361354"/>
              <a:chOff x="1250515" y="105896"/>
              <a:chExt cx="9395561" cy="1056277"/>
            </a:xfrm>
          </p:grpSpPr>
          <p:pic>
            <p:nvPicPr>
              <p:cNvPr id="47" name="Picture 46"/>
              <p:cNvPicPr>
                <a:picLocks noChangeAspect="1"/>
              </p:cNvPicPr>
              <p:nvPr/>
            </p:nvPicPr>
            <p:blipFill rotWithShape="1">
              <a:blip r:embed="rId3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9460"/>
              <a:stretch/>
            </p:blipFill>
            <p:spPr>
              <a:xfrm>
                <a:off x="1250515" y="323306"/>
                <a:ext cx="2498472" cy="833975"/>
              </a:xfrm>
              <a:prstGeom prst="rect">
                <a:avLst/>
              </a:prstGeom>
            </p:spPr>
          </p:pic>
          <p:pic>
            <p:nvPicPr>
              <p:cNvPr id="48" name="Picture 47"/>
              <p:cNvPicPr>
                <a:picLocks noChangeAspect="1"/>
              </p:cNvPicPr>
              <p:nvPr/>
            </p:nvPicPr>
            <p:blipFill rotWithShape="1">
              <a:blip r:embed="rId3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540"/>
              <a:stretch/>
            </p:blipFill>
            <p:spPr>
              <a:xfrm>
                <a:off x="8395732" y="326973"/>
                <a:ext cx="2250344" cy="835200"/>
              </a:xfrm>
              <a:prstGeom prst="rect">
                <a:avLst/>
              </a:prstGeom>
            </p:spPr>
          </p:pic>
          <p:pic>
            <p:nvPicPr>
              <p:cNvPr id="49" name="Picture 48"/>
              <p:cNvPicPr>
                <a:picLocks noChangeAspect="1"/>
              </p:cNvPicPr>
              <p:nvPr/>
            </p:nvPicPr>
            <p:blipFill>
              <a:blip r:embed="rId4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27546" y="105896"/>
                <a:ext cx="914182" cy="1009162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C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919745" y="-15628"/>
            <a:ext cx="14190549" cy="10589510"/>
          </a:xfrm>
          <a:custGeom>
            <a:avLst/>
            <a:gdLst/>
            <a:ahLst/>
            <a:cxnLst/>
            <a:rect l="l" t="t" r="r" b="b"/>
            <a:pathLst>
              <a:path w="14190549" h="10589510">
                <a:moveTo>
                  <a:pt x="0" y="0"/>
                </a:moveTo>
                <a:lnTo>
                  <a:pt x="14190549" y="0"/>
                </a:lnTo>
                <a:lnTo>
                  <a:pt x="14190549" y="10589510"/>
                </a:lnTo>
                <a:lnTo>
                  <a:pt x="0" y="105895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6124265" y="3501069"/>
            <a:ext cx="6039470" cy="3321708"/>
          </a:xfrm>
          <a:custGeom>
            <a:avLst/>
            <a:gdLst/>
            <a:ahLst/>
            <a:cxnLst/>
            <a:rect l="l" t="t" r="r" b="b"/>
            <a:pathLst>
              <a:path w="6039470" h="3321708">
                <a:moveTo>
                  <a:pt x="6039470" y="0"/>
                </a:moveTo>
                <a:lnTo>
                  <a:pt x="0" y="0"/>
                </a:lnTo>
                <a:lnTo>
                  <a:pt x="0" y="3321709"/>
                </a:lnTo>
                <a:lnTo>
                  <a:pt x="6039470" y="3321709"/>
                </a:lnTo>
                <a:lnTo>
                  <a:pt x="603947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323091" y="3679908"/>
            <a:ext cx="7023116" cy="5267337"/>
          </a:xfrm>
          <a:custGeom>
            <a:avLst/>
            <a:gdLst/>
            <a:ahLst/>
            <a:cxnLst/>
            <a:rect l="l" t="t" r="r" b="b"/>
            <a:pathLst>
              <a:path w="7023116" h="5267337">
                <a:moveTo>
                  <a:pt x="0" y="0"/>
                </a:moveTo>
                <a:lnTo>
                  <a:pt x="7023116" y="0"/>
                </a:lnTo>
                <a:lnTo>
                  <a:pt x="7023116" y="5267337"/>
                </a:lnTo>
                <a:lnTo>
                  <a:pt x="0" y="526733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8450982" y="2284065"/>
            <a:ext cx="7425506" cy="5569129"/>
          </a:xfrm>
          <a:custGeom>
            <a:avLst/>
            <a:gdLst/>
            <a:ahLst/>
            <a:cxnLst/>
            <a:rect l="l" t="t" r="r" b="b"/>
            <a:pathLst>
              <a:path w="7425506" h="5569129">
                <a:moveTo>
                  <a:pt x="0" y="0"/>
                </a:moveTo>
                <a:lnTo>
                  <a:pt x="7425506" y="0"/>
                </a:lnTo>
                <a:lnTo>
                  <a:pt x="7425506" y="5569129"/>
                </a:lnTo>
                <a:lnTo>
                  <a:pt x="0" y="556912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13052668" y="7124735"/>
            <a:ext cx="3324326" cy="3162265"/>
          </a:xfrm>
          <a:custGeom>
            <a:avLst/>
            <a:gdLst/>
            <a:ahLst/>
            <a:cxnLst/>
            <a:rect l="l" t="t" r="r" b="b"/>
            <a:pathLst>
              <a:path w="3324326" h="3162265">
                <a:moveTo>
                  <a:pt x="0" y="0"/>
                </a:moveTo>
                <a:lnTo>
                  <a:pt x="3324326" y="0"/>
                </a:lnTo>
                <a:lnTo>
                  <a:pt x="3324326" y="3162265"/>
                </a:lnTo>
                <a:lnTo>
                  <a:pt x="0" y="316226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9" name="TextBox 19"/>
          <p:cNvSpPr txBox="1"/>
          <p:nvPr/>
        </p:nvSpPr>
        <p:spPr>
          <a:xfrm>
            <a:off x="0" y="1667222"/>
            <a:ext cx="11061046" cy="9725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846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5400" b="0" i="0" u="none" strike="noStrike" kern="1200" cap="none" spc="0" normalizeH="0" baseline="0" dirty="0" smtClean="0">
                <a:ln>
                  <a:noFill/>
                </a:ln>
                <a:solidFill>
                  <a:srgbClr val="4DACC4"/>
                </a:solidFill>
                <a:effectLst/>
                <a:uLnTx/>
                <a:uFillTx/>
                <a:latin typeface="SofiaSans" panose="00000500000000000000" pitchFamily="2" charset="0"/>
                <a:ea typeface="Railey"/>
                <a:cs typeface="Railey"/>
                <a:sym typeface="Railey"/>
              </a:rPr>
              <a:t>ПРЕДИ РЕМОНТА</a:t>
            </a:r>
            <a:endParaRPr kumimoji="0" lang="bg-BG" sz="5400" b="0" i="0" u="none" strike="noStrike" kern="1200" cap="none" spc="0" normalizeH="0" baseline="0" dirty="0">
              <a:ln>
                <a:noFill/>
              </a:ln>
              <a:solidFill>
                <a:srgbClr val="4DACC4"/>
              </a:solidFill>
              <a:effectLst/>
              <a:uLnTx/>
              <a:uFillTx/>
              <a:latin typeface="SofiaSans" panose="00000500000000000000" pitchFamily="2" charset="0"/>
              <a:ea typeface="Railey"/>
              <a:cs typeface="Railey"/>
              <a:sym typeface="Railey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007710" y="133334"/>
            <a:ext cx="12196380" cy="1361354"/>
            <a:chOff x="1250515" y="105896"/>
            <a:chExt cx="9395561" cy="1056277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9460"/>
            <a:stretch/>
          </p:blipFill>
          <p:spPr>
            <a:xfrm>
              <a:off x="1250515" y="323306"/>
              <a:ext cx="2498472" cy="833975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540"/>
            <a:stretch/>
          </p:blipFill>
          <p:spPr>
            <a:xfrm>
              <a:off x="8395732" y="326973"/>
              <a:ext cx="2250344" cy="835200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27546" y="105896"/>
              <a:ext cx="914182" cy="10091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471536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C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919745" y="-15628"/>
            <a:ext cx="14190549" cy="10589510"/>
          </a:xfrm>
          <a:custGeom>
            <a:avLst/>
            <a:gdLst/>
            <a:ahLst/>
            <a:cxnLst/>
            <a:rect l="l" t="t" r="r" b="b"/>
            <a:pathLst>
              <a:path w="14190549" h="10589510">
                <a:moveTo>
                  <a:pt x="0" y="0"/>
                </a:moveTo>
                <a:lnTo>
                  <a:pt x="14190549" y="0"/>
                </a:lnTo>
                <a:lnTo>
                  <a:pt x="14190549" y="10589510"/>
                </a:lnTo>
                <a:lnTo>
                  <a:pt x="0" y="105895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</a:blip>
            <a:stretch>
              <a:fillRect/>
            </a:stretch>
          </a:blipFill>
        </p:spPr>
        <p:txBody>
          <a:bodyPr/>
          <a:lstStyle/>
          <a:p>
            <a:endParaRPr lang="bg-BG" dirty="0"/>
          </a:p>
        </p:txBody>
      </p:sp>
      <p:sp>
        <p:nvSpPr>
          <p:cNvPr id="3" name="Freeform 3"/>
          <p:cNvSpPr/>
          <p:nvPr/>
        </p:nvSpPr>
        <p:spPr>
          <a:xfrm flipH="1">
            <a:off x="6124265" y="3501069"/>
            <a:ext cx="6039470" cy="3321708"/>
          </a:xfrm>
          <a:custGeom>
            <a:avLst/>
            <a:gdLst/>
            <a:ahLst/>
            <a:cxnLst/>
            <a:rect l="l" t="t" r="r" b="b"/>
            <a:pathLst>
              <a:path w="6039470" h="3321708">
                <a:moveTo>
                  <a:pt x="6039470" y="0"/>
                </a:moveTo>
                <a:lnTo>
                  <a:pt x="0" y="0"/>
                </a:lnTo>
                <a:lnTo>
                  <a:pt x="0" y="3321709"/>
                </a:lnTo>
                <a:lnTo>
                  <a:pt x="6039470" y="3321709"/>
                </a:lnTo>
                <a:lnTo>
                  <a:pt x="603947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7343918">
            <a:off x="16308303" y="1737370"/>
            <a:ext cx="4599241" cy="3018252"/>
          </a:xfrm>
          <a:custGeom>
            <a:avLst/>
            <a:gdLst/>
            <a:ahLst/>
            <a:cxnLst/>
            <a:rect l="l" t="t" r="r" b="b"/>
            <a:pathLst>
              <a:path w="4599241" h="3018252">
                <a:moveTo>
                  <a:pt x="0" y="0"/>
                </a:moveTo>
                <a:lnTo>
                  <a:pt x="4599240" y="0"/>
                </a:lnTo>
                <a:lnTo>
                  <a:pt x="4599240" y="3018251"/>
                </a:lnTo>
                <a:lnTo>
                  <a:pt x="0" y="301825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6203807">
            <a:off x="16228951" y="3815872"/>
            <a:ext cx="4092136" cy="4361772"/>
          </a:xfrm>
          <a:custGeom>
            <a:avLst/>
            <a:gdLst/>
            <a:ahLst/>
            <a:cxnLst/>
            <a:rect l="l" t="t" r="r" b="b"/>
            <a:pathLst>
              <a:path w="4092136" h="4361772">
                <a:moveTo>
                  <a:pt x="0" y="0"/>
                </a:moveTo>
                <a:lnTo>
                  <a:pt x="4092135" y="0"/>
                </a:lnTo>
                <a:lnTo>
                  <a:pt x="4092135" y="4361772"/>
                </a:lnTo>
                <a:lnTo>
                  <a:pt x="0" y="436177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2289442">
            <a:off x="17501198" y="2456498"/>
            <a:ext cx="514010" cy="342050"/>
          </a:xfrm>
          <a:custGeom>
            <a:avLst/>
            <a:gdLst/>
            <a:ahLst/>
            <a:cxnLst/>
            <a:rect l="l" t="t" r="r" b="b"/>
            <a:pathLst>
              <a:path w="514010" h="342050">
                <a:moveTo>
                  <a:pt x="0" y="0"/>
                </a:moveTo>
                <a:lnTo>
                  <a:pt x="514010" y="0"/>
                </a:lnTo>
                <a:lnTo>
                  <a:pt x="514010" y="342050"/>
                </a:lnTo>
                <a:lnTo>
                  <a:pt x="0" y="34205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1737646">
            <a:off x="16427668" y="2387123"/>
            <a:ext cx="514010" cy="342050"/>
          </a:xfrm>
          <a:custGeom>
            <a:avLst/>
            <a:gdLst/>
            <a:ahLst/>
            <a:cxnLst/>
            <a:rect l="l" t="t" r="r" b="b"/>
            <a:pathLst>
              <a:path w="514010" h="342050">
                <a:moveTo>
                  <a:pt x="0" y="0"/>
                </a:moveTo>
                <a:lnTo>
                  <a:pt x="514010" y="0"/>
                </a:lnTo>
                <a:lnTo>
                  <a:pt x="514010" y="342051"/>
                </a:lnTo>
                <a:lnTo>
                  <a:pt x="0" y="342051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1618813">
            <a:off x="16620402" y="3777893"/>
            <a:ext cx="514010" cy="342050"/>
          </a:xfrm>
          <a:custGeom>
            <a:avLst/>
            <a:gdLst/>
            <a:ahLst/>
            <a:cxnLst/>
            <a:rect l="l" t="t" r="r" b="b"/>
            <a:pathLst>
              <a:path w="514010" h="342050">
                <a:moveTo>
                  <a:pt x="0" y="0"/>
                </a:moveTo>
                <a:lnTo>
                  <a:pt x="514010" y="0"/>
                </a:lnTo>
                <a:lnTo>
                  <a:pt x="514010" y="342051"/>
                </a:lnTo>
                <a:lnTo>
                  <a:pt x="0" y="342051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=""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2099990">
            <a:off x="16428611" y="6113240"/>
            <a:ext cx="514010" cy="342050"/>
          </a:xfrm>
          <a:custGeom>
            <a:avLst/>
            <a:gdLst/>
            <a:ahLst/>
            <a:cxnLst/>
            <a:rect l="l" t="t" r="r" b="b"/>
            <a:pathLst>
              <a:path w="514010" h="342050">
                <a:moveTo>
                  <a:pt x="0" y="0"/>
                </a:moveTo>
                <a:lnTo>
                  <a:pt x="514010" y="0"/>
                </a:lnTo>
                <a:lnTo>
                  <a:pt x="514010" y="342051"/>
                </a:lnTo>
                <a:lnTo>
                  <a:pt x="0" y="342051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2010675">
            <a:off x="17344812" y="5295145"/>
            <a:ext cx="514010" cy="342050"/>
          </a:xfrm>
          <a:custGeom>
            <a:avLst/>
            <a:gdLst/>
            <a:ahLst/>
            <a:cxnLst/>
            <a:rect l="l" t="t" r="r" b="b"/>
            <a:pathLst>
              <a:path w="514010" h="342050">
                <a:moveTo>
                  <a:pt x="0" y="0"/>
                </a:moveTo>
                <a:lnTo>
                  <a:pt x="514010" y="0"/>
                </a:lnTo>
                <a:lnTo>
                  <a:pt x="514010" y="342050"/>
                </a:lnTo>
                <a:lnTo>
                  <a:pt x="0" y="342050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=""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2192837">
            <a:off x="17310046" y="6945016"/>
            <a:ext cx="514010" cy="342050"/>
          </a:xfrm>
          <a:custGeom>
            <a:avLst/>
            <a:gdLst/>
            <a:ahLst/>
            <a:cxnLst/>
            <a:rect l="l" t="t" r="r" b="b"/>
            <a:pathLst>
              <a:path w="514010" h="342050">
                <a:moveTo>
                  <a:pt x="0" y="0"/>
                </a:moveTo>
                <a:lnTo>
                  <a:pt x="514010" y="0"/>
                </a:lnTo>
                <a:lnTo>
                  <a:pt x="514010" y="342051"/>
                </a:lnTo>
                <a:lnTo>
                  <a:pt x="0" y="34205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9728056" y="5024975"/>
            <a:ext cx="5109721" cy="3595603"/>
          </a:xfrm>
          <a:custGeom>
            <a:avLst/>
            <a:gdLst/>
            <a:ahLst/>
            <a:cxnLst/>
            <a:rect l="l" t="t" r="r" b="b"/>
            <a:pathLst>
              <a:path w="5109721" h="3595603">
                <a:moveTo>
                  <a:pt x="0" y="0"/>
                </a:moveTo>
                <a:lnTo>
                  <a:pt x="5109721" y="0"/>
                </a:lnTo>
                <a:lnTo>
                  <a:pt x="5109721" y="3595603"/>
                </a:lnTo>
                <a:lnTo>
                  <a:pt x="0" y="3595603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2228887" y="3531618"/>
            <a:ext cx="5917445" cy="4438084"/>
          </a:xfrm>
          <a:custGeom>
            <a:avLst/>
            <a:gdLst/>
            <a:ahLst/>
            <a:cxnLst/>
            <a:rect l="l" t="t" r="r" b="b"/>
            <a:pathLst>
              <a:path w="5917445" h="4438084">
                <a:moveTo>
                  <a:pt x="0" y="0"/>
                </a:moveTo>
                <a:lnTo>
                  <a:pt x="5917446" y="0"/>
                </a:lnTo>
                <a:lnTo>
                  <a:pt x="5917446" y="4438084"/>
                </a:lnTo>
                <a:lnTo>
                  <a:pt x="0" y="4438084"/>
                </a:lnTo>
                <a:lnTo>
                  <a:pt x="0" y="0"/>
                </a:lnTo>
                <a:close/>
              </a:path>
            </a:pathLst>
          </a:custGeom>
          <a:blipFill>
            <a:blip r:embed="rId20"/>
            <a:stretch>
              <a:fillRect/>
            </a:stretch>
          </a:blipFill>
        </p:spPr>
      </p:sp>
      <p:sp>
        <p:nvSpPr>
          <p:cNvPr id="18" name="TextBox 18"/>
          <p:cNvSpPr txBox="1"/>
          <p:nvPr/>
        </p:nvSpPr>
        <p:spPr>
          <a:xfrm>
            <a:off x="-1128593" y="1522152"/>
            <a:ext cx="11061046" cy="9725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846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5400" b="0" i="0" u="none" strike="noStrike" kern="1200" cap="none" spc="0" normalizeH="0" baseline="0" dirty="0" smtClean="0">
                <a:ln>
                  <a:noFill/>
                </a:ln>
                <a:solidFill>
                  <a:srgbClr val="4DACC4"/>
                </a:solidFill>
                <a:effectLst/>
                <a:uLnTx/>
                <a:uFillTx/>
                <a:latin typeface="SofiaSans" panose="00000500000000000000" pitchFamily="2" charset="0"/>
                <a:ea typeface="Railey"/>
                <a:cs typeface="Railey"/>
                <a:sym typeface="Railey"/>
              </a:rPr>
              <a:t>СЛЕД РЕМОНТА</a:t>
            </a:r>
            <a:endParaRPr kumimoji="0" lang="bg-BG" sz="5400" b="0" i="0" u="none" strike="noStrike" kern="1200" cap="none" spc="0" normalizeH="0" baseline="0" dirty="0">
              <a:ln>
                <a:noFill/>
              </a:ln>
              <a:solidFill>
                <a:srgbClr val="4DACC4"/>
              </a:solidFill>
              <a:effectLst/>
              <a:uLnTx/>
              <a:uFillTx/>
              <a:latin typeface="SofiaSans" panose="00000500000000000000" pitchFamily="2" charset="0"/>
              <a:ea typeface="Railey"/>
              <a:cs typeface="Railey"/>
              <a:sym typeface="Railey"/>
            </a:endParaRPr>
          </a:p>
        </p:txBody>
      </p:sp>
      <p:sp>
        <p:nvSpPr>
          <p:cNvPr id="19" name="Freeform 19"/>
          <p:cNvSpPr/>
          <p:nvPr/>
        </p:nvSpPr>
        <p:spPr>
          <a:xfrm>
            <a:off x="10022293" y="1703652"/>
            <a:ext cx="4521249" cy="3047044"/>
          </a:xfrm>
          <a:custGeom>
            <a:avLst/>
            <a:gdLst/>
            <a:ahLst/>
            <a:cxnLst/>
            <a:rect l="l" t="t" r="r" b="b"/>
            <a:pathLst>
              <a:path w="6176967" h="4461143">
                <a:moveTo>
                  <a:pt x="0" y="0"/>
                </a:moveTo>
                <a:lnTo>
                  <a:pt x="6176967" y="0"/>
                </a:lnTo>
                <a:lnTo>
                  <a:pt x="6176967" y="4461143"/>
                </a:lnTo>
                <a:lnTo>
                  <a:pt x="0" y="4461143"/>
                </a:lnTo>
                <a:lnTo>
                  <a:pt x="0" y="0"/>
                </a:lnTo>
                <a:close/>
              </a:path>
            </a:pathLst>
          </a:custGeom>
          <a:blipFill>
            <a:blip r:embed="rId21"/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 rot="-498272">
            <a:off x="463145" y="3228098"/>
            <a:ext cx="514010" cy="342050"/>
          </a:xfrm>
          <a:custGeom>
            <a:avLst/>
            <a:gdLst/>
            <a:ahLst/>
            <a:cxnLst/>
            <a:rect l="l" t="t" r="r" b="b"/>
            <a:pathLst>
              <a:path w="514010" h="342050">
                <a:moveTo>
                  <a:pt x="0" y="0"/>
                </a:moveTo>
                <a:lnTo>
                  <a:pt x="514010" y="0"/>
                </a:lnTo>
                <a:lnTo>
                  <a:pt x="514010" y="342050"/>
                </a:lnTo>
                <a:lnTo>
                  <a:pt x="0" y="34205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 rot="1608497">
            <a:off x="1095704" y="4062383"/>
            <a:ext cx="514010" cy="342050"/>
          </a:xfrm>
          <a:custGeom>
            <a:avLst/>
            <a:gdLst/>
            <a:ahLst/>
            <a:cxnLst/>
            <a:rect l="l" t="t" r="r" b="b"/>
            <a:pathLst>
              <a:path w="514010" h="342050">
                <a:moveTo>
                  <a:pt x="0" y="0"/>
                </a:moveTo>
                <a:lnTo>
                  <a:pt x="514010" y="0"/>
                </a:lnTo>
                <a:lnTo>
                  <a:pt x="514010" y="342050"/>
                </a:lnTo>
                <a:lnTo>
                  <a:pt x="0" y="342050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=""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 rot="1030966">
            <a:off x="742157" y="5127061"/>
            <a:ext cx="514010" cy="342050"/>
          </a:xfrm>
          <a:custGeom>
            <a:avLst/>
            <a:gdLst/>
            <a:ahLst/>
            <a:cxnLst/>
            <a:rect l="l" t="t" r="r" b="b"/>
            <a:pathLst>
              <a:path w="514010" h="342050">
                <a:moveTo>
                  <a:pt x="0" y="0"/>
                </a:moveTo>
                <a:lnTo>
                  <a:pt x="514011" y="0"/>
                </a:lnTo>
                <a:lnTo>
                  <a:pt x="514011" y="342050"/>
                </a:lnTo>
                <a:lnTo>
                  <a:pt x="0" y="34205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grpSp>
        <p:nvGrpSpPr>
          <p:cNvPr id="23" name="Group 22"/>
          <p:cNvGrpSpPr/>
          <p:nvPr/>
        </p:nvGrpSpPr>
        <p:grpSpPr>
          <a:xfrm>
            <a:off x="3007710" y="133334"/>
            <a:ext cx="12196380" cy="1361354"/>
            <a:chOff x="1250515" y="105896"/>
            <a:chExt cx="9395561" cy="1056277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9460"/>
            <a:stretch/>
          </p:blipFill>
          <p:spPr>
            <a:xfrm>
              <a:off x="1250515" y="323306"/>
              <a:ext cx="2498472" cy="833975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540"/>
            <a:stretch/>
          </p:blipFill>
          <p:spPr>
            <a:xfrm>
              <a:off x="8395732" y="326973"/>
              <a:ext cx="2250344" cy="835200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27546" y="105896"/>
              <a:ext cx="914182" cy="10091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538098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C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2398858" y="-1370018"/>
            <a:ext cx="22854763" cy="11849535"/>
            <a:chOff x="-2398858" y="-1370018"/>
            <a:chExt cx="22854763" cy="11849535"/>
          </a:xfrm>
        </p:grpSpPr>
        <p:sp>
          <p:nvSpPr>
            <p:cNvPr id="2" name="Freeform 2"/>
            <p:cNvSpPr/>
            <p:nvPr/>
          </p:nvSpPr>
          <p:spPr>
            <a:xfrm>
              <a:off x="2473294" y="16316"/>
              <a:ext cx="14021288" cy="10463201"/>
            </a:xfrm>
            <a:custGeom>
              <a:avLst/>
              <a:gdLst/>
              <a:ahLst/>
              <a:cxnLst/>
              <a:rect l="l" t="t" r="r" b="b"/>
              <a:pathLst>
                <a:path w="14021288" h="10463201">
                  <a:moveTo>
                    <a:pt x="0" y="0"/>
                  </a:moveTo>
                  <a:lnTo>
                    <a:pt x="14021288" y="0"/>
                  </a:lnTo>
                  <a:lnTo>
                    <a:pt x="14021288" y="10463202"/>
                  </a:lnTo>
                  <a:lnTo>
                    <a:pt x="0" y="104632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0000"/>
              </a:blip>
              <a:stretch>
                <a:fillRect/>
              </a:stretch>
            </a:blipFill>
          </p:spPr>
        </p:sp>
        <p:sp>
          <p:nvSpPr>
            <p:cNvPr id="3" name="Freeform 3"/>
            <p:cNvSpPr/>
            <p:nvPr/>
          </p:nvSpPr>
          <p:spPr>
            <a:xfrm rot="-7343918">
              <a:off x="16308303" y="1737370"/>
              <a:ext cx="4599241" cy="3018252"/>
            </a:xfrm>
            <a:custGeom>
              <a:avLst/>
              <a:gdLst/>
              <a:ahLst/>
              <a:cxnLst/>
              <a:rect l="l" t="t" r="r" b="b"/>
              <a:pathLst>
                <a:path w="4599241" h="3018252">
                  <a:moveTo>
                    <a:pt x="0" y="0"/>
                  </a:moveTo>
                  <a:lnTo>
                    <a:pt x="4599240" y="0"/>
                  </a:lnTo>
                  <a:lnTo>
                    <a:pt x="4599240" y="3018251"/>
                  </a:lnTo>
                  <a:lnTo>
                    <a:pt x="0" y="30182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=""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 rot="-6203807">
              <a:off x="16228951" y="3815872"/>
              <a:ext cx="4092136" cy="4361772"/>
            </a:xfrm>
            <a:custGeom>
              <a:avLst/>
              <a:gdLst/>
              <a:ahLst/>
              <a:cxnLst/>
              <a:rect l="l" t="t" r="r" b="b"/>
              <a:pathLst>
                <a:path w="4092136" h="4361772">
                  <a:moveTo>
                    <a:pt x="0" y="0"/>
                  </a:moveTo>
                  <a:lnTo>
                    <a:pt x="4092135" y="0"/>
                  </a:lnTo>
                  <a:lnTo>
                    <a:pt x="4092135" y="4361772"/>
                  </a:lnTo>
                  <a:lnTo>
                    <a:pt x="0" y="43617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=""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 flipH="1">
              <a:off x="6124265" y="3501069"/>
              <a:ext cx="6039470" cy="3321708"/>
            </a:xfrm>
            <a:custGeom>
              <a:avLst/>
              <a:gdLst/>
              <a:ahLst/>
              <a:cxnLst/>
              <a:rect l="l" t="t" r="r" b="b"/>
              <a:pathLst>
                <a:path w="6039470" h="3321708">
                  <a:moveTo>
                    <a:pt x="6039470" y="0"/>
                  </a:moveTo>
                  <a:lnTo>
                    <a:pt x="0" y="0"/>
                  </a:lnTo>
                  <a:lnTo>
                    <a:pt x="0" y="3321709"/>
                  </a:lnTo>
                  <a:lnTo>
                    <a:pt x="6039470" y="3321709"/>
                  </a:lnTo>
                  <a:lnTo>
                    <a:pt x="603947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=""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>
              <a:off x="-2398858" y="-1370018"/>
              <a:ext cx="6855116" cy="3770314"/>
            </a:xfrm>
            <a:custGeom>
              <a:avLst/>
              <a:gdLst/>
              <a:ahLst/>
              <a:cxnLst/>
              <a:rect l="l" t="t" r="r" b="b"/>
              <a:pathLst>
                <a:path w="6855116" h="3770314">
                  <a:moveTo>
                    <a:pt x="0" y="0"/>
                  </a:moveTo>
                  <a:lnTo>
                    <a:pt x="6855116" y="0"/>
                  </a:lnTo>
                  <a:lnTo>
                    <a:pt x="6855116" y="3770314"/>
                  </a:lnTo>
                  <a:lnTo>
                    <a:pt x="0" y="37703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=""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TextBox 9"/>
            <p:cNvSpPr txBox="1"/>
            <p:nvPr/>
          </p:nvSpPr>
          <p:spPr>
            <a:xfrm>
              <a:off x="3111424" y="2170285"/>
              <a:ext cx="12807470" cy="28777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040"/>
                </a:lnSpc>
              </a:pPr>
              <a:r>
                <a:rPr lang="en-US" sz="7200" dirty="0">
                  <a:solidFill>
                    <a:srgbClr val="4DACC4"/>
                  </a:solidFill>
                  <a:latin typeface="SofiaSans" panose="00000500000000000000" pitchFamily="2" charset="0"/>
                  <a:ea typeface="Railey"/>
                  <a:cs typeface="Railey"/>
                  <a:sym typeface="Railey"/>
                </a:rPr>
                <a:t>БЛАГОДАРЯ ВИ ЗА </a:t>
              </a:r>
              <a:r>
                <a:rPr lang="en-US" sz="7200" dirty="0" smtClean="0">
                  <a:solidFill>
                    <a:srgbClr val="4DACC4"/>
                  </a:solidFill>
                  <a:latin typeface="SofiaSans" panose="00000500000000000000" pitchFamily="2" charset="0"/>
                  <a:ea typeface="Railey"/>
                  <a:cs typeface="Railey"/>
                  <a:sym typeface="Railey"/>
                </a:rPr>
                <a:t>ВНИМАНИЕТО!</a:t>
              </a:r>
              <a:endParaRPr lang="en-US" sz="7200" dirty="0">
                <a:solidFill>
                  <a:srgbClr val="4DACC4"/>
                </a:solidFill>
                <a:latin typeface="SofiaSans" panose="00000500000000000000" pitchFamily="2" charset="0"/>
                <a:ea typeface="Railey"/>
                <a:cs typeface="Railey"/>
                <a:sym typeface="Railey"/>
              </a:endParaRP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2894822" y="5446477"/>
              <a:ext cx="12807470" cy="95218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00"/>
                </a:lnSpc>
              </a:pPr>
              <a:r>
                <a:rPr lang="bg-BG" sz="3000" b="1" spc="60" dirty="0">
                  <a:solidFill>
                    <a:srgbClr val="4DACC4"/>
                  </a:solidFill>
                  <a:latin typeface="SofiaSans" panose="00000500000000000000" pitchFamily="2" charset="0"/>
                  <a:ea typeface="Nunito Bold"/>
                  <a:cs typeface="Nunito Bold"/>
                  <a:sym typeface="Nunito Bold"/>
                </a:rPr>
                <a:t>Д</a:t>
              </a:r>
              <a:r>
                <a:rPr lang="en-US" sz="3000" b="1" spc="60" dirty="0" err="1" smtClean="0">
                  <a:solidFill>
                    <a:srgbClr val="4DACC4"/>
                  </a:solidFill>
                  <a:latin typeface="SofiaSans" panose="00000500000000000000" pitchFamily="2" charset="0"/>
                  <a:ea typeface="Nunito Bold"/>
                  <a:cs typeface="Nunito Bold"/>
                  <a:sym typeface="Nunito Bold"/>
                </a:rPr>
                <a:t>ирекция</a:t>
              </a:r>
              <a:r>
                <a:rPr lang="en-US" sz="3000" b="1" spc="60" dirty="0" smtClean="0">
                  <a:solidFill>
                    <a:srgbClr val="4DACC4"/>
                  </a:solidFill>
                  <a:latin typeface="SofiaSans" panose="00000500000000000000" pitchFamily="2" charset="0"/>
                  <a:ea typeface="Nunito Bold"/>
                  <a:cs typeface="Nunito Bold"/>
                  <a:sym typeface="Nunito Bold"/>
                </a:rPr>
                <a:t> </a:t>
              </a:r>
              <a:r>
                <a:rPr lang="en-US" sz="3000" b="1" spc="60" dirty="0">
                  <a:solidFill>
                    <a:srgbClr val="4DACC4"/>
                  </a:solidFill>
                  <a:latin typeface="SofiaSans" panose="00000500000000000000" pitchFamily="2" charset="0"/>
                  <a:ea typeface="Nunito Bold"/>
                  <a:cs typeface="Nunito Bold"/>
                  <a:sym typeface="Nunito Bold"/>
                </a:rPr>
                <a:t>“</a:t>
              </a:r>
              <a:r>
                <a:rPr lang="en-US" sz="3000" b="1" spc="60" dirty="0" err="1">
                  <a:solidFill>
                    <a:srgbClr val="4DACC4"/>
                  </a:solidFill>
                  <a:latin typeface="SofiaSans" panose="00000500000000000000" pitchFamily="2" charset="0"/>
                  <a:ea typeface="Nunito Bold"/>
                  <a:cs typeface="Nunito Bold"/>
                  <a:sym typeface="Nunito Bold"/>
                </a:rPr>
                <a:t>Финансови</a:t>
              </a:r>
              <a:r>
                <a:rPr lang="en-US" sz="3000" b="1" spc="60" dirty="0">
                  <a:solidFill>
                    <a:srgbClr val="4DACC4"/>
                  </a:solidFill>
                  <a:latin typeface="SofiaSans" panose="00000500000000000000" pitchFamily="2" charset="0"/>
                  <a:ea typeface="Nunito Bold"/>
                  <a:cs typeface="Nunito Bold"/>
                  <a:sym typeface="Nunito Bold"/>
                </a:rPr>
                <a:t> </a:t>
              </a:r>
              <a:r>
                <a:rPr lang="en-US" sz="3000" b="1" spc="60" dirty="0" err="1">
                  <a:solidFill>
                    <a:srgbClr val="4DACC4"/>
                  </a:solidFill>
                  <a:latin typeface="SofiaSans" panose="00000500000000000000" pitchFamily="2" charset="0"/>
                  <a:ea typeface="Nunito Bold"/>
                  <a:cs typeface="Nunito Bold"/>
                  <a:sym typeface="Nunito Bold"/>
                </a:rPr>
                <a:t>инструменти</a:t>
              </a:r>
              <a:r>
                <a:rPr lang="en-US" sz="3000" b="1" spc="60" dirty="0">
                  <a:solidFill>
                    <a:srgbClr val="4DACC4"/>
                  </a:solidFill>
                  <a:latin typeface="SofiaSans" panose="00000500000000000000" pitchFamily="2" charset="0"/>
                  <a:ea typeface="Nunito Bold"/>
                  <a:cs typeface="Nunito Bold"/>
                  <a:sym typeface="Nunito Bold"/>
                </a:rPr>
                <a:t> и </a:t>
              </a:r>
              <a:r>
                <a:rPr lang="en-US" sz="3000" b="1" spc="60" dirty="0" err="1">
                  <a:solidFill>
                    <a:srgbClr val="4DACC4"/>
                  </a:solidFill>
                  <a:latin typeface="SofiaSans" panose="00000500000000000000" pitchFamily="2" charset="0"/>
                  <a:ea typeface="Nunito Bold"/>
                  <a:cs typeface="Nunito Bold"/>
                  <a:sym typeface="Nunito Bold"/>
                </a:rPr>
                <a:t>анализи</a:t>
              </a:r>
              <a:r>
                <a:rPr lang="en-US" sz="3000" b="1" spc="60" dirty="0">
                  <a:solidFill>
                    <a:srgbClr val="4DACC4"/>
                  </a:solidFill>
                  <a:latin typeface="SofiaSans" panose="00000500000000000000" pitchFamily="2" charset="0"/>
                  <a:ea typeface="Nunito Bold"/>
                  <a:cs typeface="Nunito Bold"/>
                  <a:sym typeface="Nunito Bold"/>
                </a:rPr>
                <a:t>”,</a:t>
              </a:r>
            </a:p>
            <a:p>
              <a:pPr algn="ctr">
                <a:lnSpc>
                  <a:spcPts val="3900"/>
                </a:lnSpc>
              </a:pPr>
              <a:r>
                <a:rPr lang="en-US" sz="3000" b="1" spc="60" dirty="0" err="1">
                  <a:solidFill>
                    <a:srgbClr val="4DACC4"/>
                  </a:solidFill>
                  <a:latin typeface="SofiaSans" panose="00000500000000000000" pitchFamily="2" charset="0"/>
                  <a:ea typeface="Nunito Bold"/>
                  <a:cs typeface="Nunito Bold"/>
                  <a:sym typeface="Nunito Bold"/>
                </a:rPr>
                <a:t>Столична</a:t>
              </a:r>
              <a:r>
                <a:rPr lang="en-US" sz="3000" b="1" spc="60" dirty="0">
                  <a:solidFill>
                    <a:srgbClr val="4DACC4"/>
                  </a:solidFill>
                  <a:latin typeface="SofiaSans" panose="00000500000000000000" pitchFamily="2" charset="0"/>
                  <a:ea typeface="Nunito Bold"/>
                  <a:cs typeface="Nunito Bold"/>
                  <a:sym typeface="Nunito Bold"/>
                </a:rPr>
                <a:t> </a:t>
              </a:r>
              <a:r>
                <a:rPr lang="en-US" sz="3000" b="1" spc="60" dirty="0" err="1">
                  <a:solidFill>
                    <a:srgbClr val="4DACC4"/>
                  </a:solidFill>
                  <a:latin typeface="SofiaSans" panose="00000500000000000000" pitchFamily="2" charset="0"/>
                  <a:ea typeface="Nunito Bold"/>
                  <a:cs typeface="Nunito Bold"/>
                  <a:sym typeface="Nunito Bold"/>
                </a:rPr>
                <a:t>община</a:t>
              </a:r>
              <a:endParaRPr lang="en-US" sz="3000" b="1" spc="60" dirty="0">
                <a:solidFill>
                  <a:srgbClr val="4DACC4"/>
                </a:solidFill>
                <a:latin typeface="SofiaSans" panose="00000500000000000000" pitchFamily="2" charset="0"/>
                <a:ea typeface="Nunito Bold"/>
                <a:cs typeface="Nunito Bold"/>
                <a:sym typeface="Nunito Bold"/>
              </a:endParaRPr>
            </a:p>
          </p:txBody>
        </p:sp>
        <p:sp>
          <p:nvSpPr>
            <p:cNvPr id="13" name="Freeform 13"/>
            <p:cNvSpPr/>
            <p:nvPr/>
          </p:nvSpPr>
          <p:spPr>
            <a:xfrm>
              <a:off x="12986967" y="6733079"/>
              <a:ext cx="3923523" cy="2898503"/>
            </a:xfrm>
            <a:custGeom>
              <a:avLst/>
              <a:gdLst/>
              <a:ahLst/>
              <a:cxnLst/>
              <a:rect l="l" t="t" r="r" b="b"/>
              <a:pathLst>
                <a:path w="3923523" h="2898503">
                  <a:moveTo>
                    <a:pt x="0" y="0"/>
                  </a:moveTo>
                  <a:lnTo>
                    <a:pt x="3923523" y="0"/>
                  </a:lnTo>
                  <a:lnTo>
                    <a:pt x="3923523" y="2898503"/>
                  </a:lnTo>
                  <a:lnTo>
                    <a:pt x="0" y="28985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="" xmlns:asvg="http://schemas.microsoft.com/office/drawing/2016/SVG/main" r:embed="rId1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0" name="Freeform 20"/>
            <p:cNvSpPr/>
            <p:nvPr/>
          </p:nvSpPr>
          <p:spPr>
            <a:xfrm rot="-2289442">
              <a:off x="17501198" y="2456498"/>
              <a:ext cx="514010" cy="342050"/>
            </a:xfrm>
            <a:custGeom>
              <a:avLst/>
              <a:gdLst/>
              <a:ahLst/>
              <a:cxnLst/>
              <a:rect l="l" t="t" r="r" b="b"/>
              <a:pathLst>
                <a:path w="514010" h="342050">
                  <a:moveTo>
                    <a:pt x="0" y="0"/>
                  </a:moveTo>
                  <a:lnTo>
                    <a:pt x="514010" y="0"/>
                  </a:lnTo>
                  <a:lnTo>
                    <a:pt x="514010" y="342050"/>
                  </a:lnTo>
                  <a:lnTo>
                    <a:pt x="0" y="3420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9">
                <a:extLst>
                  <a:ext uri="{96DAC541-7B7A-43D3-8B79-37D633B846F1}">
                    <asvg:svgBlip xmlns="" xmlns:asvg="http://schemas.microsoft.com/office/drawing/2016/SVG/main" r:embed="rId2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1" name="Freeform 21"/>
            <p:cNvSpPr/>
            <p:nvPr/>
          </p:nvSpPr>
          <p:spPr>
            <a:xfrm rot="1737646">
              <a:off x="16427668" y="2387123"/>
              <a:ext cx="514010" cy="342050"/>
            </a:xfrm>
            <a:custGeom>
              <a:avLst/>
              <a:gdLst/>
              <a:ahLst/>
              <a:cxnLst/>
              <a:rect l="l" t="t" r="r" b="b"/>
              <a:pathLst>
                <a:path w="514010" h="342050">
                  <a:moveTo>
                    <a:pt x="0" y="0"/>
                  </a:moveTo>
                  <a:lnTo>
                    <a:pt x="514010" y="0"/>
                  </a:lnTo>
                  <a:lnTo>
                    <a:pt x="514010" y="342051"/>
                  </a:lnTo>
                  <a:lnTo>
                    <a:pt x="0" y="3420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7">
                <a:extLst>
                  <a:ext uri="{96DAC541-7B7A-43D3-8B79-37D633B846F1}">
                    <asvg:svgBlip xmlns="" xmlns:asvg="http://schemas.microsoft.com/office/drawing/2016/SVG/main" r:embed="rId2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Freeform 22"/>
            <p:cNvSpPr/>
            <p:nvPr/>
          </p:nvSpPr>
          <p:spPr>
            <a:xfrm rot="-1503479">
              <a:off x="16619028" y="857675"/>
              <a:ext cx="514010" cy="342050"/>
            </a:xfrm>
            <a:custGeom>
              <a:avLst/>
              <a:gdLst/>
              <a:ahLst/>
              <a:cxnLst/>
              <a:rect l="l" t="t" r="r" b="b"/>
              <a:pathLst>
                <a:path w="514010" h="342050">
                  <a:moveTo>
                    <a:pt x="0" y="0"/>
                  </a:moveTo>
                  <a:lnTo>
                    <a:pt x="514010" y="0"/>
                  </a:lnTo>
                  <a:lnTo>
                    <a:pt x="514010" y="342050"/>
                  </a:lnTo>
                  <a:lnTo>
                    <a:pt x="0" y="3420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8">
                <a:extLst>
                  <a:ext uri="{96DAC541-7B7A-43D3-8B79-37D633B846F1}">
                    <asvg:svgBlip xmlns="" xmlns:asvg="http://schemas.microsoft.com/office/drawing/2016/SVG/main" r:embed="rId2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23"/>
            <p:cNvSpPr/>
            <p:nvPr/>
          </p:nvSpPr>
          <p:spPr>
            <a:xfrm rot="-1618813">
              <a:off x="16620402" y="3777893"/>
              <a:ext cx="514010" cy="342050"/>
            </a:xfrm>
            <a:custGeom>
              <a:avLst/>
              <a:gdLst/>
              <a:ahLst/>
              <a:cxnLst/>
              <a:rect l="l" t="t" r="r" b="b"/>
              <a:pathLst>
                <a:path w="514010" h="342050">
                  <a:moveTo>
                    <a:pt x="0" y="0"/>
                  </a:moveTo>
                  <a:lnTo>
                    <a:pt x="514010" y="0"/>
                  </a:lnTo>
                  <a:lnTo>
                    <a:pt x="514010" y="342051"/>
                  </a:lnTo>
                  <a:lnTo>
                    <a:pt x="0" y="3420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9">
                <a:extLst>
                  <a:ext uri="{96DAC541-7B7A-43D3-8B79-37D633B846F1}">
                    <asvg:svgBlip xmlns="" xmlns:asvg="http://schemas.microsoft.com/office/drawing/2016/SVG/main" r:embed="rId3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24"/>
            <p:cNvSpPr/>
            <p:nvPr/>
          </p:nvSpPr>
          <p:spPr>
            <a:xfrm rot="2099990">
              <a:off x="16428611" y="6113240"/>
              <a:ext cx="514010" cy="342050"/>
            </a:xfrm>
            <a:custGeom>
              <a:avLst/>
              <a:gdLst/>
              <a:ahLst/>
              <a:cxnLst/>
              <a:rect l="l" t="t" r="r" b="b"/>
              <a:pathLst>
                <a:path w="514010" h="342050">
                  <a:moveTo>
                    <a:pt x="0" y="0"/>
                  </a:moveTo>
                  <a:lnTo>
                    <a:pt x="514010" y="0"/>
                  </a:lnTo>
                  <a:lnTo>
                    <a:pt x="514010" y="342051"/>
                  </a:lnTo>
                  <a:lnTo>
                    <a:pt x="0" y="3420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7">
                <a:extLst>
                  <a:ext uri="{96DAC541-7B7A-43D3-8B79-37D633B846F1}">
                    <asvg:svgBlip xmlns="" xmlns:asvg="http://schemas.microsoft.com/office/drawing/2016/SVG/main" r:embed="rId2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Freeform 25"/>
            <p:cNvSpPr/>
            <p:nvPr/>
          </p:nvSpPr>
          <p:spPr>
            <a:xfrm rot="-2010675">
              <a:off x="17344812" y="5295145"/>
              <a:ext cx="514010" cy="342050"/>
            </a:xfrm>
            <a:custGeom>
              <a:avLst/>
              <a:gdLst/>
              <a:ahLst/>
              <a:cxnLst/>
              <a:rect l="l" t="t" r="r" b="b"/>
              <a:pathLst>
                <a:path w="514010" h="342050">
                  <a:moveTo>
                    <a:pt x="0" y="0"/>
                  </a:moveTo>
                  <a:lnTo>
                    <a:pt x="514010" y="0"/>
                  </a:lnTo>
                  <a:lnTo>
                    <a:pt x="514010" y="342050"/>
                  </a:lnTo>
                  <a:lnTo>
                    <a:pt x="0" y="3420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8">
                <a:extLst>
                  <a:ext uri="{96DAC541-7B7A-43D3-8B79-37D633B846F1}">
                    <asvg:svgBlip xmlns="" xmlns:asvg="http://schemas.microsoft.com/office/drawing/2016/SVG/main" r:embed="rId2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7" name="Freeform 27"/>
            <p:cNvSpPr/>
            <p:nvPr/>
          </p:nvSpPr>
          <p:spPr>
            <a:xfrm rot="-2192837">
              <a:off x="17310046" y="6945016"/>
              <a:ext cx="514010" cy="342050"/>
            </a:xfrm>
            <a:custGeom>
              <a:avLst/>
              <a:gdLst/>
              <a:ahLst/>
              <a:cxnLst/>
              <a:rect l="l" t="t" r="r" b="b"/>
              <a:pathLst>
                <a:path w="514010" h="342050">
                  <a:moveTo>
                    <a:pt x="0" y="0"/>
                  </a:moveTo>
                  <a:lnTo>
                    <a:pt x="514010" y="0"/>
                  </a:lnTo>
                  <a:lnTo>
                    <a:pt x="514010" y="342051"/>
                  </a:lnTo>
                  <a:lnTo>
                    <a:pt x="0" y="3420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9">
                <a:extLst>
                  <a:ext uri="{96DAC541-7B7A-43D3-8B79-37D633B846F1}">
                    <asvg:svgBlip xmlns="" xmlns:asvg="http://schemas.microsoft.com/office/drawing/2016/SVG/main" r:embed="rId26"/>
                  </a:ext>
                </a:extLst>
              </a:blip>
              <a:stretch>
                <a:fillRect/>
              </a:stretch>
            </a:blipFill>
          </p:spPr>
        </p:sp>
        <p:grpSp>
          <p:nvGrpSpPr>
            <p:cNvPr id="19" name="Group 18"/>
            <p:cNvGrpSpPr/>
            <p:nvPr/>
          </p:nvGrpSpPr>
          <p:grpSpPr>
            <a:xfrm>
              <a:off x="3007710" y="133334"/>
              <a:ext cx="12196380" cy="1361354"/>
              <a:chOff x="1250515" y="105896"/>
              <a:chExt cx="9395561" cy="1056277"/>
            </a:xfrm>
          </p:grpSpPr>
          <p:pic>
            <p:nvPicPr>
              <p:cNvPr id="26" name="Picture 25"/>
              <p:cNvPicPr>
                <a:picLocks noChangeAspect="1"/>
              </p:cNvPicPr>
              <p:nvPr/>
            </p:nvPicPr>
            <p:blipFill rotWithShape="1">
              <a:blip r:embed="rId3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9460"/>
              <a:stretch/>
            </p:blipFill>
            <p:spPr>
              <a:xfrm>
                <a:off x="1250515" y="323306"/>
                <a:ext cx="2498472" cy="833975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 rotWithShape="1">
              <a:blip r:embed="rId3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540"/>
              <a:stretch/>
            </p:blipFill>
            <p:spPr>
              <a:xfrm>
                <a:off x="8395732" y="326973"/>
                <a:ext cx="2250344" cy="835200"/>
              </a:xfrm>
              <a:prstGeom prst="rect">
                <a:avLst/>
              </a:prstGeom>
            </p:spPr>
          </p:pic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3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27546" y="105896"/>
                <a:ext cx="914182" cy="1009162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3312</TotalTime>
  <Words>421</Words>
  <Application>Microsoft Office PowerPoint</Application>
  <PresentationFormat>Custom</PresentationFormat>
  <Paragraphs>51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Trebuchet MS</vt:lpstr>
      <vt:lpstr>Nunito Bold</vt:lpstr>
      <vt:lpstr>Trebuchet MS Bold</vt:lpstr>
      <vt:lpstr>SofiaSans</vt:lpstr>
      <vt:lpstr>Calibri</vt:lpstr>
      <vt:lpstr>Arial</vt:lpstr>
      <vt:lpstr>Wingdings</vt:lpstr>
      <vt:lpstr>Railey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Templates &amp; Apps</dc:title>
  <dc:creator>Весела Радева</dc:creator>
  <cp:lastModifiedBy>Мира Емилова</cp:lastModifiedBy>
  <cp:revision>31</cp:revision>
  <dcterms:created xsi:type="dcterms:W3CDTF">2006-08-16T00:00:00Z</dcterms:created>
  <dcterms:modified xsi:type="dcterms:W3CDTF">2026-06-26T12:28:10Z</dcterms:modified>
  <dc:identifier>DAGboY9QkIo</dc:identifier>
</cp:coreProperties>
</file>