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8F150F"/>
    <a:srgbClr val="AE1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B28-E371-4F24-80A8-8B06220F1D02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0B48-E4A5-4178-B26D-681557D796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69751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B28-E371-4F24-80A8-8B06220F1D02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0B48-E4A5-4178-B26D-681557D796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35502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B28-E371-4F24-80A8-8B06220F1D02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0B48-E4A5-4178-B26D-681557D796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292889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B28-E371-4F24-80A8-8B06220F1D02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0B48-E4A5-4178-B26D-681557D796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94346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B28-E371-4F24-80A8-8B06220F1D02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0B48-E4A5-4178-B26D-681557D796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485470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B28-E371-4F24-80A8-8B06220F1D02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0B48-E4A5-4178-B26D-681557D796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429385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B28-E371-4F24-80A8-8B06220F1D02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0B48-E4A5-4178-B26D-681557D796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732694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B28-E371-4F24-80A8-8B06220F1D02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0B48-E4A5-4178-B26D-681557D796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507709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B28-E371-4F24-80A8-8B06220F1D02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0B48-E4A5-4178-B26D-681557D796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56305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B28-E371-4F24-80A8-8B06220F1D02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0B48-E4A5-4178-B26D-681557D796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469503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CB28-E371-4F24-80A8-8B06220F1D02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0B48-E4A5-4178-B26D-681557D796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343895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CB28-E371-4F24-80A8-8B06220F1D02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10B48-E4A5-4178-B26D-681557D796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380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авоъгълник 12">
            <a:extLst>
              <a:ext uri="{FF2B5EF4-FFF2-40B4-BE49-F238E27FC236}">
                <a16:creationId xmlns:a16="http://schemas.microsoft.com/office/drawing/2014/main" id="{5B459C93-3AC0-40C0-83C6-0CE41FDB9FE3}"/>
              </a:ext>
            </a:extLst>
          </p:cNvPr>
          <p:cNvSpPr/>
          <p:nvPr/>
        </p:nvSpPr>
        <p:spPr>
          <a:xfrm>
            <a:off x="722377" y="5038344"/>
            <a:ext cx="10634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F15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 № BG-RRP-1.007-0109-СО1 </a:t>
            </a:r>
          </a:p>
          <a:p>
            <a:pPr algn="ctr"/>
            <a:r>
              <a:rPr lang="ru-RU" sz="2800" b="1" dirty="0">
                <a:solidFill>
                  <a:srgbClr val="8F15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„ОСНОВЕН РЕМОНТ И ВНЕДРЯВАНЕ НА ЕНЕРГОЕФЕКТИВНИ МЕРКИ В 163 ОУ „ЧЕРНОРИЗЕЦ ХРАБЪР“, РАЙОН „ИСКЪР“</a:t>
            </a:r>
            <a:r>
              <a:rPr lang="ru-RU" sz="2800" b="1" dirty="0">
                <a:solidFill>
                  <a:srgbClr val="8F150F"/>
                </a:solidFill>
              </a:rPr>
              <a:t> </a:t>
            </a:r>
            <a:endParaRPr lang="bg-BG" sz="2800" b="1" dirty="0">
              <a:solidFill>
                <a:srgbClr val="8F150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23066" y="5038344"/>
            <a:ext cx="790428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01636DB6-6A6C-4E9C-A0AB-F06764EC22F5}"/>
              </a:ext>
            </a:extLst>
          </p:cNvPr>
          <p:cNvGrpSpPr/>
          <p:nvPr/>
        </p:nvGrpSpPr>
        <p:grpSpPr>
          <a:xfrm>
            <a:off x="1398219" y="207435"/>
            <a:ext cx="9395561" cy="1056277"/>
            <a:chOff x="1250515" y="105896"/>
            <a:chExt cx="9395561" cy="10562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05722"/>
              <a:ext cx="2498472" cy="8339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19" y="1628440"/>
            <a:ext cx="5944579" cy="32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134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E4393677-B376-4289-98A4-8112F2F152B4}"/>
              </a:ext>
            </a:extLst>
          </p:cNvPr>
          <p:cNvSpPr/>
          <p:nvPr/>
        </p:nvSpPr>
        <p:spPr>
          <a:xfrm>
            <a:off x="0" y="1721220"/>
            <a:ext cx="61810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ОБЩА СТОЙНОСТ НА ПРОЕКТА: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/>
              <a:t>4 366 958,68</a:t>
            </a:r>
            <a:r>
              <a:rPr lang="ru-RU" sz="3200" b="1" dirty="0"/>
              <a:t> евро</a:t>
            </a:r>
          </a:p>
          <a:p>
            <a:pPr algn="ctr"/>
            <a:endParaRPr lang="ru-RU" sz="2400" b="1" dirty="0">
              <a:solidFill>
                <a:srgbClr val="0070C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БЕЗВЪЗМЕЗДНА ФИНАНСОВА ПОМОЩ: </a:t>
            </a:r>
          </a:p>
          <a:p>
            <a:pPr algn="ctr"/>
            <a:r>
              <a:rPr lang="ru-RU" sz="2400" b="1" dirty="0"/>
              <a:t>2 300 813,47 евро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 </a:t>
            </a:r>
            <a:r>
              <a:rPr lang="ru-RU" sz="2400" b="1" dirty="0">
                <a:solidFill>
                  <a:srgbClr val="C00000"/>
                </a:solidFill>
              </a:rPr>
              <a:t>ПРИНОС: </a:t>
            </a:r>
          </a:p>
          <a:p>
            <a:pPr algn="ctr"/>
            <a:r>
              <a:rPr lang="en-US" sz="2400" b="1" dirty="0"/>
              <a:t>2 066 145,21</a:t>
            </a:r>
            <a:r>
              <a:rPr lang="ru-RU" sz="2400" b="1" dirty="0"/>
              <a:t> евро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СРОК ЗА </a:t>
            </a:r>
            <a:r>
              <a:rPr lang="ru-RU" sz="2400" b="1" dirty="0" smtClean="0">
                <a:solidFill>
                  <a:srgbClr val="C00000"/>
                </a:solidFill>
              </a:rPr>
              <a:t>ИЗПЪЛНЕНИЕ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/>
              <a:t>0</a:t>
            </a:r>
            <a:r>
              <a:rPr lang="en-US" sz="2400" b="1" dirty="0"/>
              <a:t>1</a:t>
            </a:r>
            <a:r>
              <a:rPr lang="ru-RU" sz="2400" b="1" dirty="0"/>
              <a:t>.2024 г. - 0</a:t>
            </a:r>
            <a:r>
              <a:rPr lang="en-US" sz="2400" b="1" dirty="0"/>
              <a:t>5</a:t>
            </a:r>
            <a:r>
              <a:rPr lang="ru-RU" sz="2400" b="1" dirty="0"/>
              <a:t>.2026 г.</a:t>
            </a:r>
            <a:endParaRPr lang="bg-B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40777" y="2249156"/>
            <a:ext cx="4411579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Инвестицията е финансирана по Националния план за възстановяване и устойчивост (НПВУ),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Процедура за предоставяне на средства от Механизма за възстановяване и устойчивост BG-RRP-1.007 „Модернизация на образователна среда“.</a:t>
            </a:r>
            <a:endParaRPr lang="bg-BG" sz="2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8700" y="1828798"/>
            <a:ext cx="0" cy="40426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80627184-1E09-4ABB-A3EE-390C41D39EDB}"/>
              </a:ext>
            </a:extLst>
          </p:cNvPr>
          <p:cNvGrpSpPr/>
          <p:nvPr/>
        </p:nvGrpSpPr>
        <p:grpSpPr>
          <a:xfrm>
            <a:off x="1434560" y="207436"/>
            <a:ext cx="9348279" cy="1056277"/>
            <a:chOff x="1297797" y="105896"/>
            <a:chExt cx="9348279" cy="10562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97797" y="293482"/>
              <a:ext cx="2498472" cy="8339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990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92175" y="1371344"/>
            <a:ext cx="721141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sz="2000" dirty="0">
                <a:solidFill>
                  <a:schemeClr val="accent1">
                    <a:lumMod val="50000"/>
                  </a:schemeClr>
                </a:solidFill>
              </a:rPr>
              <a:t>С успешното приключване на проекта реализирахме цялостен основен ремонт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2000" dirty="0">
                <a:solidFill>
                  <a:schemeClr val="accent1">
                    <a:lumMod val="50000"/>
                  </a:schemeClr>
                </a:solidFill>
              </a:rPr>
              <a:t>и реконструкция на базата, с което внедрихме съвременни мерки за повишаване на</a:t>
            </a:r>
          </a:p>
          <a:p>
            <a:pPr algn="ctr"/>
            <a:r>
              <a:rPr lang="bg-BG" sz="2000" dirty="0">
                <a:solidFill>
                  <a:schemeClr val="accent1">
                    <a:lumMod val="50000"/>
                  </a:schemeClr>
                </a:solidFill>
              </a:rPr>
              <a:t>енергийната ефективност. </a:t>
            </a:r>
          </a:p>
        </p:txBody>
      </p:sp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E517D3F8-7F1F-410F-B96B-3CE559ED378C}"/>
              </a:ext>
            </a:extLst>
          </p:cNvPr>
          <p:cNvGrpSpPr/>
          <p:nvPr/>
        </p:nvGrpSpPr>
        <p:grpSpPr>
          <a:xfrm>
            <a:off x="1300099" y="132179"/>
            <a:ext cx="9395561" cy="1056277"/>
            <a:chOff x="1250515" y="105896"/>
            <a:chExt cx="9395561" cy="10562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23306"/>
              <a:ext cx="2498472" cy="8339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</p:grp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A579893-E914-437C-AD24-EB00A17B6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9" y="2877671"/>
            <a:ext cx="5056274" cy="3353995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2A9C54AE-B8D0-4192-8AB2-A2CF25D605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49" y="2877671"/>
            <a:ext cx="4527174" cy="33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407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CC6B650D-A859-4A14-A692-5DB1CB5F8FD5}"/>
              </a:ext>
            </a:extLst>
          </p:cNvPr>
          <p:cNvSpPr/>
          <p:nvPr/>
        </p:nvSpPr>
        <p:spPr>
          <a:xfrm>
            <a:off x="4583206" y="1559859"/>
            <a:ext cx="3025588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sz="2000" dirty="0">
                <a:solidFill>
                  <a:srgbClr val="C00000"/>
                </a:solidFill>
              </a:rPr>
              <a:t>Изцяло подменихме дограмата и осветителните тела с</a:t>
            </a:r>
          </a:p>
          <a:p>
            <a:pPr algn="ctr"/>
            <a:r>
              <a:rPr lang="bg-BG" sz="2000" dirty="0">
                <a:solidFill>
                  <a:srgbClr val="C00000"/>
                </a:solidFill>
              </a:rPr>
              <a:t>високо енергоспестяващи, и изпълнихме качествена топлоизолация на покрива и</a:t>
            </a:r>
          </a:p>
          <a:p>
            <a:pPr algn="ctr"/>
            <a:r>
              <a:rPr lang="bg-BG" sz="2000" dirty="0">
                <a:solidFill>
                  <a:srgbClr val="C00000"/>
                </a:solidFill>
              </a:rPr>
              <a:t>фасадните стени.</a:t>
            </a:r>
          </a:p>
        </p:txBody>
      </p:sp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7F87412F-3216-426E-9464-9C6F638CC360}"/>
              </a:ext>
            </a:extLst>
          </p:cNvPr>
          <p:cNvGrpSpPr/>
          <p:nvPr/>
        </p:nvGrpSpPr>
        <p:grpSpPr>
          <a:xfrm>
            <a:off x="1398219" y="158442"/>
            <a:ext cx="9395561" cy="1056277"/>
            <a:chOff x="1250515" y="105896"/>
            <a:chExt cx="9395561" cy="1056277"/>
          </a:xfrm>
        </p:grpSpPr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D02D5B24-041C-4897-9F42-3CD3DD7F5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23306"/>
              <a:ext cx="2498472" cy="833975"/>
            </a:xfrm>
            <a:prstGeom prst="rect">
              <a:avLst/>
            </a:prstGeom>
          </p:spPr>
        </p:pic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28ABA4A5-4FEA-46D7-8F58-637AEE1C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BF0A88E8-C7C7-45C1-B927-F29AF6626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</p:grp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0643C99F-2940-4F55-9F26-18638E5495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0" y="2871916"/>
            <a:ext cx="4383530" cy="3092824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E347A2E8-3089-4032-80E7-AADD59CFA0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860" y="2871916"/>
            <a:ext cx="4383530" cy="2771365"/>
          </a:xfrm>
          <a:prstGeom prst="rect">
            <a:avLst/>
          </a:prstGeom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93B43706-D2CE-4D61-93E0-E565E2E9A7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95" y="4500281"/>
            <a:ext cx="302558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98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EDA5707E-5812-4E45-8584-A8FE7D0B83CD}"/>
              </a:ext>
            </a:extLst>
          </p:cNvPr>
          <p:cNvSpPr/>
          <p:nvPr/>
        </p:nvSpPr>
        <p:spPr>
          <a:xfrm>
            <a:off x="7768090" y="1482822"/>
            <a:ext cx="3801035" cy="44935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sz="2200" dirty="0">
                <a:solidFill>
                  <a:schemeClr val="accent5">
                    <a:lumMod val="50000"/>
                  </a:schemeClr>
                </a:solidFill>
              </a:rPr>
              <a:t>Паралелно с това обновихме отоплителната инсталация и изградихме изцяло</a:t>
            </a:r>
          </a:p>
          <a:p>
            <a:pPr algn="ctr"/>
            <a:r>
              <a:rPr lang="bg-BG" sz="2200" dirty="0">
                <a:solidFill>
                  <a:schemeClr val="accent5">
                    <a:lumMod val="50000"/>
                  </a:schemeClr>
                </a:solidFill>
              </a:rPr>
              <a:t>нови заземителни и </a:t>
            </a:r>
            <a:r>
              <a:rPr lang="bg-BG" sz="2200" dirty="0" err="1">
                <a:solidFill>
                  <a:schemeClr val="accent5">
                    <a:lumMod val="50000"/>
                  </a:schemeClr>
                </a:solidFill>
              </a:rPr>
              <a:t>мълниезащитни</a:t>
            </a:r>
            <a:r>
              <a:rPr lang="bg-BG" sz="2200" dirty="0">
                <a:solidFill>
                  <a:schemeClr val="accent5">
                    <a:lumMod val="50000"/>
                  </a:schemeClr>
                </a:solidFill>
              </a:rPr>
              <a:t> системи, гарантиращи сигурността на сградата.</a:t>
            </a:r>
          </a:p>
          <a:p>
            <a:pPr algn="ctr"/>
            <a:r>
              <a:rPr lang="bg-BG" sz="2200" dirty="0">
                <a:solidFill>
                  <a:schemeClr val="accent5">
                    <a:lumMod val="50000"/>
                  </a:schemeClr>
                </a:solidFill>
              </a:rPr>
              <a:t>Покривът беше изцяло реконструиран с полагане на хидроизолация, ново покривно</a:t>
            </a:r>
          </a:p>
          <a:p>
            <a:pPr algn="ctr"/>
            <a:r>
              <a:rPr lang="bg-BG" sz="2200" dirty="0">
                <a:solidFill>
                  <a:schemeClr val="accent5">
                    <a:lumMod val="50000"/>
                  </a:schemeClr>
                </a:solidFill>
              </a:rPr>
              <a:t>покритие и съвременна система за отводняване.</a:t>
            </a:r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7A4ECE73-EA82-4B01-AB82-2C389FACEDA5}"/>
              </a:ext>
            </a:extLst>
          </p:cNvPr>
          <p:cNvGrpSpPr/>
          <p:nvPr/>
        </p:nvGrpSpPr>
        <p:grpSpPr>
          <a:xfrm>
            <a:off x="1398219" y="178204"/>
            <a:ext cx="9395561" cy="1056277"/>
            <a:chOff x="1250515" y="105896"/>
            <a:chExt cx="9395561" cy="1056277"/>
          </a:xfrm>
        </p:grpSpPr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F2B3CB5C-AAEE-4703-BCE1-110B676EC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23306"/>
              <a:ext cx="2498472" cy="833975"/>
            </a:xfrm>
            <a:prstGeom prst="rect">
              <a:avLst/>
            </a:prstGeom>
          </p:spPr>
        </p:pic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3A4690CB-43DA-466F-A0E0-1123F9812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6478D63B-2159-4675-952D-DE71A39EF2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</p:grp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C4A215F5-750B-47E0-B2CE-624A56617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8" y="1270182"/>
            <a:ext cx="3926508" cy="2944881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08D82976-8D91-4182-8400-BFA5BEA32B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4471948"/>
            <a:ext cx="2601283" cy="1950962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41383397-3E47-45EE-8505-C47E8AE455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4" y="4014487"/>
            <a:ext cx="3553745" cy="2665309"/>
          </a:xfrm>
          <a:prstGeom prst="rect">
            <a:avLst/>
          </a:prstGeom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955E045A-7E97-48E2-A7D0-75465C98D1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90" y="1567724"/>
            <a:ext cx="2710132" cy="19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952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35270564-9E07-4135-A495-09EF7273F21B}"/>
              </a:ext>
            </a:extLst>
          </p:cNvPr>
          <p:cNvSpPr/>
          <p:nvPr/>
        </p:nvSpPr>
        <p:spPr>
          <a:xfrm>
            <a:off x="840394" y="1370896"/>
            <a:ext cx="3451412" cy="4832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sz="2800" dirty="0">
                <a:solidFill>
                  <a:srgbClr val="C00000"/>
                </a:solidFill>
              </a:rPr>
              <a:t>С реализацията на проекта осигурихме една благоприятна, иновативна,</a:t>
            </a:r>
          </a:p>
          <a:p>
            <a:pPr algn="ctr"/>
            <a:r>
              <a:rPr lang="bg-BG" sz="2800" dirty="0">
                <a:solidFill>
                  <a:srgbClr val="C00000"/>
                </a:solidFill>
              </a:rPr>
              <a:t>енергийно ефективна, мотивираща образователна среда и условия за равен достъп</a:t>
            </a:r>
          </a:p>
          <a:p>
            <a:pPr algn="ctr"/>
            <a:r>
              <a:rPr lang="bg-BG" sz="2800" dirty="0">
                <a:solidFill>
                  <a:srgbClr val="C00000"/>
                </a:solidFill>
              </a:rPr>
              <a:t>до образование.</a:t>
            </a:r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C4C959A2-28F9-4939-B6EF-EFE0070601D2}"/>
              </a:ext>
            </a:extLst>
          </p:cNvPr>
          <p:cNvGrpSpPr/>
          <p:nvPr/>
        </p:nvGrpSpPr>
        <p:grpSpPr>
          <a:xfrm>
            <a:off x="1398219" y="126873"/>
            <a:ext cx="9395561" cy="1056277"/>
            <a:chOff x="1250515" y="105896"/>
            <a:chExt cx="9395561" cy="1056277"/>
          </a:xfrm>
        </p:grpSpPr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6E325D4A-46CF-4222-AC33-99A963E425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23306"/>
              <a:ext cx="2498472" cy="833975"/>
            </a:xfrm>
            <a:prstGeom prst="rect">
              <a:avLst/>
            </a:prstGeom>
          </p:spPr>
        </p:pic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F940422F-7D33-49E6-9CA0-953F81544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979B3D5B-B994-4359-A7BD-0792705AC3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</p:grp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754B07BF-C22A-4241-9C97-4D2186D713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06" y="1309389"/>
            <a:ext cx="3331354" cy="2209798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DF13289C-B32C-4F7F-8A15-5D8F3F1EE1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623" y="3750254"/>
            <a:ext cx="1883155" cy="2452734"/>
          </a:xfrm>
          <a:prstGeom prst="rect">
            <a:avLst/>
          </a:prstGeom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CEE23F5B-5846-4D83-9A3A-9C5BE9643F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23" y="3728098"/>
            <a:ext cx="3862083" cy="2930892"/>
          </a:xfrm>
          <a:prstGeom prst="rect">
            <a:avLst/>
          </a:prstGeom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09FE3010-F41D-4C62-B8E7-76C1FA1B68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07" y="1426106"/>
            <a:ext cx="3129191" cy="20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618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3C411B78-D4C8-49A7-8D07-8D23775E320C}"/>
              </a:ext>
            </a:extLst>
          </p:cNvPr>
          <p:cNvGrpSpPr/>
          <p:nvPr/>
        </p:nvGrpSpPr>
        <p:grpSpPr>
          <a:xfrm>
            <a:off x="1398219" y="242048"/>
            <a:ext cx="9395561" cy="1056277"/>
            <a:chOff x="1250515" y="105896"/>
            <a:chExt cx="9395561" cy="1056277"/>
          </a:xfrm>
        </p:grpSpPr>
        <p:pic>
          <p:nvPicPr>
            <p:cNvPr id="5" name="Picture 14">
              <a:extLst>
                <a:ext uri="{FF2B5EF4-FFF2-40B4-BE49-F238E27FC236}">
                  <a16:creationId xmlns:a16="http://schemas.microsoft.com/office/drawing/2014/main" id="{474692BC-E07D-4EE8-B71B-ABC3FFD49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23306"/>
              <a:ext cx="2498472" cy="833975"/>
            </a:xfrm>
            <a:prstGeom prst="rect">
              <a:avLst/>
            </a:prstGeom>
          </p:spPr>
        </p:pic>
        <p:pic>
          <p:nvPicPr>
            <p:cNvPr id="6" name="Picture 15">
              <a:extLst>
                <a:ext uri="{FF2B5EF4-FFF2-40B4-BE49-F238E27FC236}">
                  <a16:creationId xmlns:a16="http://schemas.microsoft.com/office/drawing/2014/main" id="{25AD6691-ECA2-4ED8-84DF-39E404987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  <p:pic>
          <p:nvPicPr>
            <p:cNvPr id="7" name="Picture 16">
              <a:extLst>
                <a:ext uri="{FF2B5EF4-FFF2-40B4-BE49-F238E27FC236}">
                  <a16:creationId xmlns:a16="http://schemas.microsoft.com/office/drawing/2014/main" id="{CBBE1CA7-1616-4D0A-B293-B72EAD446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</p:grp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B1B7A137-E527-48B8-80AD-6B98FE5B7CB3}"/>
              </a:ext>
            </a:extLst>
          </p:cNvPr>
          <p:cNvSpPr/>
          <p:nvPr/>
        </p:nvSpPr>
        <p:spPr>
          <a:xfrm>
            <a:off x="3047999" y="210953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4800" b="1" dirty="0">
                <a:solidFill>
                  <a:srgbClr val="960000"/>
                </a:solidFill>
              </a:rPr>
              <a:t>БЛАГОДАРИМ</a:t>
            </a:r>
            <a:r>
              <a:rPr lang="bg-BG" sz="4400" b="1" dirty="0">
                <a:solidFill>
                  <a:srgbClr val="960000"/>
                </a:solidFill>
              </a:rPr>
              <a:t> </a:t>
            </a:r>
            <a:r>
              <a:rPr lang="bg-BG" sz="4800" b="1" dirty="0">
                <a:solidFill>
                  <a:srgbClr val="960000"/>
                </a:solidFill>
              </a:rPr>
              <a:t>ЗА </a:t>
            </a:r>
          </a:p>
          <a:p>
            <a:pPr algn="ctr"/>
            <a:r>
              <a:rPr lang="bg-BG" sz="4800" b="1" dirty="0">
                <a:solidFill>
                  <a:srgbClr val="960000"/>
                </a:solidFill>
              </a:rPr>
              <a:t>ВНИМАНИЕТО!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4844B675-1D64-44F0-B00B-D9C6202D4ECD}"/>
              </a:ext>
            </a:extLst>
          </p:cNvPr>
          <p:cNvCxnSpPr/>
          <p:nvPr/>
        </p:nvCxnSpPr>
        <p:spPr>
          <a:xfrm>
            <a:off x="2048608" y="5547946"/>
            <a:ext cx="769326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авоъгълник 11">
            <a:extLst>
              <a:ext uri="{FF2B5EF4-FFF2-40B4-BE49-F238E27FC236}">
                <a16:creationId xmlns:a16="http://schemas.microsoft.com/office/drawing/2014/main" id="{4E2853F8-25A1-4028-9A0C-A3E13C825AD4}"/>
              </a:ext>
            </a:extLst>
          </p:cNvPr>
          <p:cNvSpPr/>
          <p:nvPr/>
        </p:nvSpPr>
        <p:spPr>
          <a:xfrm>
            <a:off x="502023" y="6154287"/>
            <a:ext cx="11187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200" i="1" dirty="0">
                <a:solidFill>
                  <a:prstClr val="black"/>
                </a:solidFill>
              </a:rPr>
              <a:t>Т</a:t>
            </a:r>
            <a:r>
              <a:rPr lang="ru-RU" sz="1200" i="1" dirty="0" err="1">
                <a:solidFill>
                  <a:prstClr val="black"/>
                </a:solidFill>
              </a:rPr>
              <a:t>ози</a:t>
            </a:r>
            <a:r>
              <a:rPr lang="ru-RU" sz="1200" i="1" dirty="0">
                <a:solidFill>
                  <a:prstClr val="black"/>
                </a:solidFill>
              </a:rPr>
              <a:t> документ е </a:t>
            </a:r>
            <a:r>
              <a:rPr lang="ru-RU" sz="1200" i="1" dirty="0" err="1">
                <a:solidFill>
                  <a:prstClr val="black"/>
                </a:solidFill>
              </a:rPr>
              <a:t>създаден</a:t>
            </a:r>
            <a:r>
              <a:rPr lang="ru-RU" sz="1200" i="1" dirty="0">
                <a:solidFill>
                  <a:prstClr val="black"/>
                </a:solidFill>
              </a:rPr>
              <a:t> с </a:t>
            </a:r>
            <a:r>
              <a:rPr lang="ru-RU" sz="1200" i="1" dirty="0" err="1">
                <a:solidFill>
                  <a:prstClr val="black"/>
                </a:solidFill>
              </a:rPr>
              <a:t>финансовата</a:t>
            </a:r>
            <a:r>
              <a:rPr lang="ru-RU" sz="1200" i="1" dirty="0">
                <a:solidFill>
                  <a:prstClr val="black"/>
                </a:solidFill>
              </a:rPr>
              <a:t> </a:t>
            </a:r>
            <a:r>
              <a:rPr lang="ru-RU" sz="1200" i="1" dirty="0" err="1">
                <a:solidFill>
                  <a:prstClr val="black"/>
                </a:solidFill>
              </a:rPr>
              <a:t>подкрепа</a:t>
            </a:r>
            <a:r>
              <a:rPr lang="ru-RU" sz="1200" i="1" dirty="0">
                <a:solidFill>
                  <a:prstClr val="black"/>
                </a:solidFill>
              </a:rPr>
              <a:t> на </a:t>
            </a:r>
            <a:r>
              <a:rPr lang="ru-RU" sz="1200" i="1" dirty="0" err="1">
                <a:solidFill>
                  <a:prstClr val="black"/>
                </a:solidFill>
              </a:rPr>
              <a:t>Европейския</a:t>
            </a:r>
            <a:r>
              <a:rPr lang="ru-RU" sz="1200" i="1" dirty="0">
                <a:solidFill>
                  <a:prstClr val="black"/>
                </a:solidFill>
              </a:rPr>
              <a:t> </a:t>
            </a:r>
            <a:r>
              <a:rPr lang="ru-RU" sz="1200" i="1" dirty="0" err="1">
                <a:solidFill>
                  <a:prstClr val="black"/>
                </a:solidFill>
              </a:rPr>
              <a:t>съюз</a:t>
            </a:r>
            <a:r>
              <a:rPr lang="ru-RU" sz="1200" i="1" dirty="0">
                <a:solidFill>
                  <a:prstClr val="black"/>
                </a:solidFill>
              </a:rPr>
              <a:t> - </a:t>
            </a:r>
            <a:r>
              <a:rPr lang="ru-RU" sz="1200" i="1" dirty="0" err="1">
                <a:solidFill>
                  <a:prstClr val="black"/>
                </a:solidFill>
              </a:rPr>
              <a:t>NextGenerationEU</a:t>
            </a:r>
            <a:r>
              <a:rPr lang="ru-RU" sz="1200" i="1" dirty="0">
                <a:solidFill>
                  <a:prstClr val="black"/>
                </a:solidFill>
              </a:rPr>
              <a:t>. </a:t>
            </a:r>
            <a:r>
              <a:rPr lang="ru-RU" sz="1200" i="1" dirty="0" err="1">
                <a:solidFill>
                  <a:prstClr val="black"/>
                </a:solidFill>
              </a:rPr>
              <a:t>Цялата</a:t>
            </a:r>
            <a:r>
              <a:rPr lang="ru-RU" sz="1200" i="1" dirty="0">
                <a:solidFill>
                  <a:prstClr val="black"/>
                </a:solidFill>
              </a:rPr>
              <a:t> </a:t>
            </a:r>
            <a:r>
              <a:rPr lang="ru-RU" sz="1200" i="1" dirty="0" err="1">
                <a:solidFill>
                  <a:prstClr val="black"/>
                </a:solidFill>
              </a:rPr>
              <a:t>отговорност</a:t>
            </a:r>
            <a:r>
              <a:rPr lang="ru-RU" sz="1200" i="1" dirty="0">
                <a:solidFill>
                  <a:prstClr val="black"/>
                </a:solidFill>
              </a:rPr>
              <a:t> за </a:t>
            </a:r>
            <a:r>
              <a:rPr lang="ru-RU" sz="1200" i="1" dirty="0" err="1">
                <a:solidFill>
                  <a:prstClr val="black"/>
                </a:solidFill>
              </a:rPr>
              <a:t>съдържанието</a:t>
            </a:r>
            <a:r>
              <a:rPr lang="ru-RU" sz="1200" i="1" dirty="0">
                <a:solidFill>
                  <a:prstClr val="black"/>
                </a:solidFill>
              </a:rPr>
              <a:t> на документа се носи от </a:t>
            </a:r>
            <a:r>
              <a:rPr lang="ru-RU" sz="1200" i="1" dirty="0" err="1">
                <a:solidFill>
                  <a:prstClr val="black"/>
                </a:solidFill>
              </a:rPr>
              <a:t>Столична</a:t>
            </a:r>
            <a:r>
              <a:rPr lang="ru-RU" sz="1200" i="1" dirty="0">
                <a:solidFill>
                  <a:prstClr val="black"/>
                </a:solidFill>
              </a:rPr>
              <a:t> община и при  </a:t>
            </a:r>
            <a:r>
              <a:rPr lang="ru-RU" sz="1200" i="1" dirty="0" err="1">
                <a:solidFill>
                  <a:prstClr val="black"/>
                </a:solidFill>
              </a:rPr>
              <a:t>никакви</a:t>
            </a:r>
            <a:r>
              <a:rPr lang="ru-RU" sz="1200" i="1" dirty="0">
                <a:solidFill>
                  <a:prstClr val="black"/>
                </a:solidFill>
              </a:rPr>
              <a:t> </a:t>
            </a:r>
            <a:r>
              <a:rPr lang="ru-RU" sz="1200" i="1" dirty="0" err="1">
                <a:solidFill>
                  <a:prstClr val="black"/>
                </a:solidFill>
              </a:rPr>
              <a:t>обстоятелства</a:t>
            </a:r>
            <a:r>
              <a:rPr lang="ru-RU" sz="1200" i="1" dirty="0">
                <a:solidFill>
                  <a:prstClr val="black"/>
                </a:solidFill>
              </a:rPr>
              <a:t> не </a:t>
            </a:r>
            <a:r>
              <a:rPr lang="ru-RU" sz="1200" i="1" dirty="0" err="1">
                <a:solidFill>
                  <a:prstClr val="black"/>
                </a:solidFill>
              </a:rPr>
              <a:t>може</a:t>
            </a:r>
            <a:r>
              <a:rPr lang="ru-RU" sz="1200" i="1" dirty="0">
                <a:solidFill>
                  <a:prstClr val="black"/>
                </a:solidFill>
              </a:rPr>
              <a:t> да се приема, че </a:t>
            </a:r>
            <a:r>
              <a:rPr lang="ru-RU" sz="1200" i="1" dirty="0" err="1">
                <a:solidFill>
                  <a:prstClr val="black"/>
                </a:solidFill>
              </a:rPr>
              <a:t>тази</a:t>
            </a:r>
            <a:r>
              <a:rPr lang="ru-RU" sz="1200" i="1" dirty="0">
                <a:solidFill>
                  <a:prstClr val="black"/>
                </a:solidFill>
              </a:rPr>
              <a:t> публикация </a:t>
            </a:r>
            <a:r>
              <a:rPr lang="ru-RU" sz="1200" i="1" dirty="0" err="1">
                <a:solidFill>
                  <a:prstClr val="black"/>
                </a:solidFill>
              </a:rPr>
              <a:t>отразява</a:t>
            </a:r>
            <a:r>
              <a:rPr lang="ru-RU" sz="1200" i="1" dirty="0">
                <a:solidFill>
                  <a:prstClr val="black"/>
                </a:solidFill>
              </a:rPr>
              <a:t> </a:t>
            </a:r>
            <a:r>
              <a:rPr lang="ru-RU" sz="1200" i="1" dirty="0" err="1">
                <a:solidFill>
                  <a:prstClr val="black"/>
                </a:solidFill>
              </a:rPr>
              <a:t>официалното</a:t>
            </a:r>
            <a:r>
              <a:rPr lang="ru-RU" sz="1200" i="1" dirty="0">
                <a:solidFill>
                  <a:prstClr val="black"/>
                </a:solidFill>
              </a:rPr>
              <a:t> становище на </a:t>
            </a:r>
            <a:r>
              <a:rPr lang="ru-RU" sz="1200" i="1" dirty="0" err="1">
                <a:solidFill>
                  <a:prstClr val="black"/>
                </a:solidFill>
              </a:rPr>
              <a:t>Европейския</a:t>
            </a:r>
            <a:r>
              <a:rPr lang="ru-RU" sz="1200" i="1" dirty="0">
                <a:solidFill>
                  <a:prstClr val="black"/>
                </a:solidFill>
              </a:rPr>
              <a:t> </a:t>
            </a:r>
            <a:r>
              <a:rPr lang="ru-RU" sz="1200" i="1" dirty="0" err="1">
                <a:solidFill>
                  <a:prstClr val="black"/>
                </a:solidFill>
              </a:rPr>
              <a:t>съюз</a:t>
            </a:r>
            <a:r>
              <a:rPr lang="ru-RU" sz="1200" i="1" dirty="0">
                <a:solidFill>
                  <a:prstClr val="black"/>
                </a:solidFill>
              </a:rPr>
              <a:t> и СНД.</a:t>
            </a:r>
            <a:endParaRPr lang="bg-BG" sz="1200" i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733" y="3679191"/>
            <a:ext cx="2585017" cy="1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542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250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Мира Емилова</dc:creator>
  <cp:lastModifiedBy>Мира Емилова</cp:lastModifiedBy>
  <cp:revision>17</cp:revision>
  <dcterms:created xsi:type="dcterms:W3CDTF">2026-05-22T11:19:10Z</dcterms:created>
  <dcterms:modified xsi:type="dcterms:W3CDTF">2026-06-24T11:01:22Z</dcterms:modified>
</cp:coreProperties>
</file>