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2" r:id="rId4"/>
    <p:sldId id="261" r:id="rId5"/>
    <p:sldId id="264" r:id="rId6"/>
    <p:sldId id="260" r:id="rId7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67" y="8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625D-CABB-435A-ADF6-1BE8057EB8C6}" type="datetimeFigureOut">
              <a:rPr lang="bg-BG" smtClean="0"/>
              <a:t>24.6.2026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762E-AB3E-4621-AA27-1F0F50968A7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48498907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625D-CABB-435A-ADF6-1BE8057EB8C6}" type="datetimeFigureOut">
              <a:rPr lang="bg-BG" smtClean="0"/>
              <a:t>24.6.2026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762E-AB3E-4621-AA27-1F0F50968A7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05922340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625D-CABB-435A-ADF6-1BE8057EB8C6}" type="datetimeFigureOut">
              <a:rPr lang="bg-BG" smtClean="0"/>
              <a:t>24.6.2026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762E-AB3E-4621-AA27-1F0F50968A7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43993469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625D-CABB-435A-ADF6-1BE8057EB8C6}" type="datetimeFigureOut">
              <a:rPr lang="bg-BG" smtClean="0"/>
              <a:t>24.6.2026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762E-AB3E-4621-AA27-1F0F50968A7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87770000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625D-CABB-435A-ADF6-1BE8057EB8C6}" type="datetimeFigureOut">
              <a:rPr lang="bg-BG" smtClean="0"/>
              <a:t>24.6.2026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762E-AB3E-4621-AA27-1F0F50968A7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20618991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625D-CABB-435A-ADF6-1BE8057EB8C6}" type="datetimeFigureOut">
              <a:rPr lang="bg-BG" smtClean="0"/>
              <a:t>24.6.2026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762E-AB3E-4621-AA27-1F0F50968A7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88416131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625D-CABB-435A-ADF6-1BE8057EB8C6}" type="datetimeFigureOut">
              <a:rPr lang="bg-BG" smtClean="0"/>
              <a:t>24.6.2026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762E-AB3E-4621-AA27-1F0F50968A7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45042083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625D-CABB-435A-ADF6-1BE8057EB8C6}" type="datetimeFigureOut">
              <a:rPr lang="bg-BG" smtClean="0"/>
              <a:t>24.6.2026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762E-AB3E-4621-AA27-1F0F50968A7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0070598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625D-CABB-435A-ADF6-1BE8057EB8C6}" type="datetimeFigureOut">
              <a:rPr lang="bg-BG" smtClean="0"/>
              <a:t>24.6.2026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762E-AB3E-4621-AA27-1F0F50968A7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35132265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625D-CABB-435A-ADF6-1BE8057EB8C6}" type="datetimeFigureOut">
              <a:rPr lang="bg-BG" smtClean="0"/>
              <a:t>24.6.2026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762E-AB3E-4621-AA27-1F0F50968A7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3891187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625D-CABB-435A-ADF6-1BE8057EB8C6}" type="datetimeFigureOut">
              <a:rPr lang="bg-BG" smtClean="0"/>
              <a:t>24.6.2026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762E-AB3E-4621-AA27-1F0F50968A7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90243517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2625D-CABB-435A-ADF6-1BE8057EB8C6}" type="datetimeFigureOut">
              <a:rPr lang="bg-BG" smtClean="0"/>
              <a:t>24.6.2026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5762E-AB3E-4621-AA27-1F0F50968A7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83023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penclipart.org/detail/721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авоъгълник 12">
            <a:extLst>
              <a:ext uri="{FF2B5EF4-FFF2-40B4-BE49-F238E27FC236}">
                <a16:creationId xmlns:a16="http://schemas.microsoft.com/office/drawing/2014/main" id="{5B459C93-3AC0-40C0-83C6-0CE41FDB9FE3}"/>
              </a:ext>
            </a:extLst>
          </p:cNvPr>
          <p:cNvSpPr/>
          <p:nvPr/>
        </p:nvSpPr>
        <p:spPr>
          <a:xfrm>
            <a:off x="722377" y="5038344"/>
            <a:ext cx="106344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ДОГОВОР № BG-RRP-1.007-0207-СО1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„НОВИ УЧЕБНИ КОРПУСИ, ФИЗКУЛТУРЕН САЛОН И ОСНОВЕН РЕМОНТ НА СГРАДАТА НА 143 ОУ „ГЕОРГИ БЕНКОВСКИ“, РАЙОН „ПОДУЯНЕ“</a:t>
            </a:r>
            <a:endParaRPr lang="bg-BG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 </a:t>
            </a:r>
            <a:endParaRPr lang="bg-BG" sz="2800" b="1" dirty="0">
              <a:solidFill>
                <a:srgbClr val="00206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032495" y="5038344"/>
            <a:ext cx="7904284" cy="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60"/>
          <a:stretch/>
        </p:blipFill>
        <p:spPr>
          <a:xfrm>
            <a:off x="1250515" y="323306"/>
            <a:ext cx="2498472" cy="8339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40"/>
          <a:stretch/>
        </p:blipFill>
        <p:spPr>
          <a:xfrm>
            <a:off x="8395732" y="326973"/>
            <a:ext cx="2250344" cy="835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546" y="105896"/>
            <a:ext cx="914182" cy="10091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124" y="1336515"/>
            <a:ext cx="4994978" cy="348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7975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авоъгълник 5">
            <a:extLst>
              <a:ext uri="{FF2B5EF4-FFF2-40B4-BE49-F238E27FC236}">
                <a16:creationId xmlns:a16="http://schemas.microsoft.com/office/drawing/2014/main" id="{E4393677-B376-4289-98A4-8112F2F152B4}"/>
              </a:ext>
            </a:extLst>
          </p:cNvPr>
          <p:cNvSpPr/>
          <p:nvPr/>
        </p:nvSpPr>
        <p:spPr>
          <a:xfrm>
            <a:off x="5529072" y="1634960"/>
            <a:ext cx="6662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ОБЩА СТОЙНОСТ НА ПРОЕКТА: </a:t>
            </a:r>
          </a:p>
          <a:p>
            <a:pPr algn="ctr"/>
            <a:r>
              <a:rPr lang="ru-RU" sz="3200" b="1" dirty="0"/>
              <a:t>3 733 022,02 евро</a:t>
            </a:r>
          </a:p>
          <a:p>
            <a:pPr algn="ctr"/>
            <a:endParaRPr lang="ru-RU" sz="2400" b="1" dirty="0">
              <a:solidFill>
                <a:srgbClr val="0070C0"/>
              </a:solidFill>
            </a:endParaRPr>
          </a:p>
          <a:p>
            <a:pPr algn="ctr"/>
            <a:r>
              <a:rPr lang="ru-RU" sz="2400" b="1" dirty="0">
                <a:solidFill>
                  <a:srgbClr val="0070C0"/>
                </a:solidFill>
              </a:rPr>
              <a:t>БЕЗВЪЗМЕЗДНА ФИНАНСОВА ПОМОЩ: </a:t>
            </a:r>
          </a:p>
          <a:p>
            <a:pPr algn="ctr"/>
            <a:r>
              <a:rPr lang="ru-RU" sz="2400" b="1" dirty="0"/>
              <a:t>2 300 813,47 евро</a:t>
            </a:r>
          </a:p>
          <a:p>
            <a:pPr algn="ctr"/>
            <a:endParaRPr lang="ru-RU" sz="2400" b="1" dirty="0"/>
          </a:p>
          <a:p>
            <a:pPr algn="ctr"/>
            <a:r>
              <a:rPr lang="ru-RU" sz="2400" b="1" dirty="0">
                <a:solidFill>
                  <a:srgbClr val="0070C0"/>
                </a:solidFill>
              </a:rPr>
              <a:t>СЪФИНАНСИРАНЕ/СОБСТВЕН ПРИНОС: </a:t>
            </a:r>
          </a:p>
          <a:p>
            <a:pPr algn="ctr"/>
            <a:r>
              <a:rPr lang="ru-RU" sz="2400" b="1" dirty="0"/>
              <a:t>1 432 208,55 евро</a:t>
            </a:r>
          </a:p>
          <a:p>
            <a:pPr algn="ctr"/>
            <a:endParaRPr lang="ru-RU" sz="2400" b="1" dirty="0"/>
          </a:p>
          <a:p>
            <a:pPr algn="ctr"/>
            <a:r>
              <a:rPr lang="ru-RU" sz="2400" b="1" dirty="0">
                <a:solidFill>
                  <a:srgbClr val="0070C0"/>
                </a:solidFill>
              </a:rPr>
              <a:t>СРОК ЗА ИЗПЪЛНЕНИЕ </a:t>
            </a:r>
          </a:p>
          <a:p>
            <a:pPr algn="ctr"/>
            <a:r>
              <a:rPr lang="ru-RU" sz="2400" b="1" dirty="0"/>
              <a:t>0</a:t>
            </a:r>
            <a:r>
              <a:rPr lang="en-US" sz="2400" b="1" dirty="0"/>
              <a:t>1</a:t>
            </a:r>
            <a:r>
              <a:rPr lang="ru-RU" sz="2400" b="1" dirty="0"/>
              <a:t>.2024 г. - 0</a:t>
            </a:r>
            <a:r>
              <a:rPr lang="en-US" sz="2400" b="1" dirty="0"/>
              <a:t>5</a:t>
            </a:r>
            <a:r>
              <a:rPr lang="ru-RU" sz="2400" b="1" dirty="0"/>
              <a:t>.2026 г.</a:t>
            </a:r>
            <a:endParaRPr lang="bg-BG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93376" y="2127402"/>
            <a:ext cx="4411579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Инвестицията е финансирана по Националния план за възстановяване и устойчивост (НПВУ),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Процедура за предоставяне на средства от Механизма за възстановяване и устойчивост BG-RRP-1.007 „Модернизация на образователна среда“.</a:t>
            </a:r>
            <a:endParaRPr lang="bg-BG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775158" y="1828800"/>
            <a:ext cx="0" cy="4042611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иране 1">
            <a:extLst>
              <a:ext uri="{FF2B5EF4-FFF2-40B4-BE49-F238E27FC236}">
                <a16:creationId xmlns:a16="http://schemas.microsoft.com/office/drawing/2014/main" id="{3441706A-C8DF-4682-89C8-EDF00E0F643E}"/>
              </a:ext>
            </a:extLst>
          </p:cNvPr>
          <p:cNvGrpSpPr/>
          <p:nvPr/>
        </p:nvGrpSpPr>
        <p:grpSpPr>
          <a:xfrm>
            <a:off x="1250515" y="165561"/>
            <a:ext cx="9395561" cy="1092136"/>
            <a:chOff x="1250515" y="70037"/>
            <a:chExt cx="9395561" cy="109213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460"/>
            <a:stretch/>
          </p:blipFill>
          <p:spPr>
            <a:xfrm>
              <a:off x="1250515" y="287447"/>
              <a:ext cx="2498472" cy="8339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7546" y="70037"/>
              <a:ext cx="914182" cy="100916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40"/>
            <a:stretch/>
          </p:blipFill>
          <p:spPr>
            <a:xfrm>
              <a:off x="8395732" y="326973"/>
              <a:ext cx="2250344" cy="835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3597344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а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7" y="2431803"/>
            <a:ext cx="4894526" cy="3263017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250" y="2313733"/>
            <a:ext cx="4943204" cy="3295469"/>
          </a:xfrm>
          <a:prstGeom prst="rect">
            <a:avLst/>
          </a:prstGeom>
        </p:spPr>
      </p:pic>
      <p:sp>
        <p:nvSpPr>
          <p:cNvPr id="3" name="Правоъгълник 2">
            <a:extLst>
              <a:ext uri="{FF2B5EF4-FFF2-40B4-BE49-F238E27FC236}">
                <a16:creationId xmlns:a16="http://schemas.microsoft.com/office/drawing/2014/main" id="{299E4537-BC8E-412B-B339-6E99364B38B0}"/>
              </a:ext>
            </a:extLst>
          </p:cNvPr>
          <p:cNvSpPr/>
          <p:nvPr/>
        </p:nvSpPr>
        <p:spPr>
          <a:xfrm>
            <a:off x="2488594" y="1739323"/>
            <a:ext cx="7679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g-BG" sz="3200" b="1" dirty="0">
                <a:solidFill>
                  <a:srgbClr val="0070C0"/>
                </a:solidFill>
              </a:rPr>
              <a:t>НАЧАЛОТО НА СТРОИТЕЛНИТЕ ДЕЙНОСТИ</a:t>
            </a:r>
          </a:p>
        </p:txBody>
      </p:sp>
      <p:grpSp>
        <p:nvGrpSpPr>
          <p:cNvPr id="2" name="Групиране 1">
            <a:extLst>
              <a:ext uri="{FF2B5EF4-FFF2-40B4-BE49-F238E27FC236}">
                <a16:creationId xmlns:a16="http://schemas.microsoft.com/office/drawing/2014/main" id="{38F227F9-24F0-46E4-85D4-CD78DD41D267}"/>
              </a:ext>
            </a:extLst>
          </p:cNvPr>
          <p:cNvGrpSpPr/>
          <p:nvPr/>
        </p:nvGrpSpPr>
        <p:grpSpPr>
          <a:xfrm>
            <a:off x="1277409" y="130653"/>
            <a:ext cx="9395561" cy="1056277"/>
            <a:chOff x="1250515" y="105896"/>
            <a:chExt cx="9395561" cy="105627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460"/>
            <a:stretch/>
          </p:blipFill>
          <p:spPr>
            <a:xfrm>
              <a:off x="1250515" y="323306"/>
              <a:ext cx="2498472" cy="83397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7546" y="105896"/>
              <a:ext cx="914182" cy="100916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40"/>
            <a:stretch/>
          </p:blipFill>
          <p:spPr>
            <a:xfrm>
              <a:off x="8395732" y="326973"/>
              <a:ext cx="2250344" cy="835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068902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иране 5">
            <a:extLst>
              <a:ext uri="{FF2B5EF4-FFF2-40B4-BE49-F238E27FC236}">
                <a16:creationId xmlns:a16="http://schemas.microsoft.com/office/drawing/2014/main" id="{61521942-6AF2-410C-AF90-7FDDC9951973}"/>
              </a:ext>
            </a:extLst>
          </p:cNvPr>
          <p:cNvGrpSpPr/>
          <p:nvPr/>
        </p:nvGrpSpPr>
        <p:grpSpPr>
          <a:xfrm>
            <a:off x="1250515" y="105896"/>
            <a:ext cx="9395561" cy="1056277"/>
            <a:chOff x="1250515" y="105896"/>
            <a:chExt cx="9395561" cy="105627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460"/>
            <a:stretch/>
          </p:blipFill>
          <p:spPr>
            <a:xfrm>
              <a:off x="1250515" y="323306"/>
              <a:ext cx="2498472" cy="83397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7546" y="105896"/>
              <a:ext cx="914182" cy="100916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40"/>
            <a:stretch/>
          </p:blipFill>
          <p:spPr>
            <a:xfrm>
              <a:off x="8395732" y="326973"/>
              <a:ext cx="2250344" cy="835200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4152176" y="1764801"/>
            <a:ext cx="3664921" cy="36933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g-BG" dirty="0">
                <a:solidFill>
                  <a:schemeClr val="accent2">
                    <a:lumMod val="75000"/>
                  </a:schemeClr>
                </a:solidFill>
              </a:rPr>
              <a:t>Обновихме изцяло съществуващата сграда, в която внедрихме мерки за енергийна ефективност: извършихме топлоизолация на външните стени, разпределителната мрежа и покрива, и подменихме старата дограма с нова PVC. За екологично и икономично захранване изградихме и съвременна слънчева инсталация за битова гореща вода със слънчеви колектори.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842" y="3998322"/>
            <a:ext cx="3830923" cy="26901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75"/>
          <a:stretch/>
        </p:blipFill>
        <p:spPr>
          <a:xfrm>
            <a:off x="287980" y="4189365"/>
            <a:ext cx="3667451" cy="20443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842" y="1358579"/>
            <a:ext cx="3354839" cy="25720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31" y="1416023"/>
            <a:ext cx="35640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451174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иране 5">
            <a:extLst>
              <a:ext uri="{FF2B5EF4-FFF2-40B4-BE49-F238E27FC236}">
                <a16:creationId xmlns:a16="http://schemas.microsoft.com/office/drawing/2014/main" id="{942762D6-8E0B-41E0-B113-D22A4D295552}"/>
              </a:ext>
            </a:extLst>
          </p:cNvPr>
          <p:cNvGrpSpPr/>
          <p:nvPr/>
        </p:nvGrpSpPr>
        <p:grpSpPr>
          <a:xfrm>
            <a:off x="1250515" y="70037"/>
            <a:ext cx="9395561" cy="1056277"/>
            <a:chOff x="1250515" y="105896"/>
            <a:chExt cx="9395561" cy="105627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460"/>
            <a:stretch/>
          </p:blipFill>
          <p:spPr>
            <a:xfrm>
              <a:off x="1250515" y="323306"/>
              <a:ext cx="2498472" cy="83397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7546" y="105896"/>
              <a:ext cx="914182" cy="100916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40"/>
            <a:stretch/>
          </p:blipFill>
          <p:spPr>
            <a:xfrm>
              <a:off x="8395732" y="326973"/>
              <a:ext cx="2250344" cy="835200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2560999" y="2137137"/>
            <a:ext cx="6847276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g-BG" sz="2800" dirty="0">
                <a:solidFill>
                  <a:schemeClr val="accent1">
                    <a:lumMod val="75000"/>
                  </a:schemeClr>
                </a:solidFill>
              </a:rPr>
              <a:t>С реализацията на този проект постигнахме основната си цел – създадохме условия за равен достъп до образование чрез изграждането на благоприятна, включваща, иновативна и подкрепяща среда, която да мотивира нашите ученици за по-високи резултати.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142289" y="5240215"/>
            <a:ext cx="7578969" cy="0"/>
          </a:xfrm>
          <a:prstGeom prst="line">
            <a:avLst/>
          </a:prstGeom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n 19"/>
          <p:cNvSpPr/>
          <p:nvPr/>
        </p:nvSpPr>
        <p:spPr>
          <a:xfrm>
            <a:off x="8970261" y="4387845"/>
            <a:ext cx="1662457" cy="1585526"/>
          </a:xfrm>
          <a:prstGeom prst="sun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4713" y="5049348"/>
            <a:ext cx="375151" cy="381733"/>
          </a:xfrm>
          <a:prstGeom prst="rect">
            <a:avLst/>
          </a:prstGeom>
        </p:spPr>
      </p:pic>
      <p:pic>
        <p:nvPicPr>
          <p:cNvPr id="21" name="Picture 20" descr="School Bus PNG Image High Quality Transparent HQ PNG Download | FreePNGim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10096" y="4685781"/>
            <a:ext cx="713781" cy="72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230475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048608" y="5547946"/>
            <a:ext cx="7693269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авоъгълник 4">
            <a:extLst>
              <a:ext uri="{FF2B5EF4-FFF2-40B4-BE49-F238E27FC236}">
                <a16:creationId xmlns:a16="http://schemas.microsoft.com/office/drawing/2014/main" id="{08175897-75BD-4F97-9112-0201295011CD}"/>
              </a:ext>
            </a:extLst>
          </p:cNvPr>
          <p:cNvSpPr/>
          <p:nvPr/>
        </p:nvSpPr>
        <p:spPr>
          <a:xfrm>
            <a:off x="3559820" y="2581626"/>
            <a:ext cx="48496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4000" b="1" dirty="0">
                <a:solidFill>
                  <a:schemeClr val="accent1">
                    <a:lumMod val="75000"/>
                  </a:schemeClr>
                </a:solidFill>
              </a:rPr>
              <a:t>БЛАГОДАРИМ</a:t>
            </a:r>
            <a:r>
              <a:rPr lang="bg-BG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bg-BG" sz="4000" b="1" dirty="0">
                <a:solidFill>
                  <a:schemeClr val="accent1">
                    <a:lumMod val="75000"/>
                  </a:schemeClr>
                </a:solidFill>
              </a:rPr>
              <a:t>ЗА </a:t>
            </a:r>
          </a:p>
          <a:p>
            <a:pPr algn="ctr"/>
            <a:r>
              <a:rPr lang="bg-BG" sz="4000" b="1" dirty="0">
                <a:solidFill>
                  <a:schemeClr val="accent1">
                    <a:lumMod val="75000"/>
                  </a:schemeClr>
                </a:solidFill>
              </a:rPr>
              <a:t>ВНИМАНИЕТО!</a:t>
            </a:r>
          </a:p>
        </p:txBody>
      </p:sp>
      <p:sp>
        <p:nvSpPr>
          <p:cNvPr id="6" name="Правоъгълник 5">
            <a:extLst>
              <a:ext uri="{FF2B5EF4-FFF2-40B4-BE49-F238E27FC236}">
                <a16:creationId xmlns:a16="http://schemas.microsoft.com/office/drawing/2014/main" id="{64C8137D-DD9A-4EBA-A652-F3A354879B04}"/>
              </a:ext>
            </a:extLst>
          </p:cNvPr>
          <p:cNvSpPr/>
          <p:nvPr/>
        </p:nvSpPr>
        <p:spPr>
          <a:xfrm>
            <a:off x="311689" y="6119336"/>
            <a:ext cx="1157020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g-BG" sz="1050" i="1" dirty="0">
                <a:solidFill>
                  <a:prstClr val="black"/>
                </a:solidFill>
                <a:latin typeface="SofiaSans" panose="00000500000000000000" pitchFamily="2" charset="0"/>
              </a:rPr>
              <a:t>Т</a:t>
            </a:r>
            <a:r>
              <a:rPr lang="ru-RU" sz="1050" i="1" dirty="0" err="1">
                <a:solidFill>
                  <a:prstClr val="black"/>
                </a:solidFill>
                <a:latin typeface="SofiaSans" panose="00000500000000000000" pitchFamily="2" charset="0"/>
              </a:rPr>
              <a:t>ози</a:t>
            </a:r>
            <a:r>
              <a:rPr lang="ru-RU" sz="1050" i="1" dirty="0">
                <a:solidFill>
                  <a:prstClr val="black"/>
                </a:solidFill>
                <a:latin typeface="SofiaSans" panose="00000500000000000000" pitchFamily="2" charset="0"/>
              </a:rPr>
              <a:t> документ е </a:t>
            </a:r>
            <a:r>
              <a:rPr lang="ru-RU" sz="1050" i="1" dirty="0" err="1">
                <a:solidFill>
                  <a:prstClr val="black"/>
                </a:solidFill>
                <a:latin typeface="SofiaSans" panose="00000500000000000000" pitchFamily="2" charset="0"/>
              </a:rPr>
              <a:t>създаден</a:t>
            </a:r>
            <a:r>
              <a:rPr lang="ru-RU" sz="1050" i="1" dirty="0">
                <a:solidFill>
                  <a:prstClr val="black"/>
                </a:solidFill>
                <a:latin typeface="SofiaSans" panose="00000500000000000000" pitchFamily="2" charset="0"/>
              </a:rPr>
              <a:t> с </a:t>
            </a:r>
            <a:r>
              <a:rPr lang="ru-RU" sz="1050" i="1" dirty="0" err="1">
                <a:solidFill>
                  <a:prstClr val="black"/>
                </a:solidFill>
                <a:latin typeface="SofiaSans" panose="00000500000000000000" pitchFamily="2" charset="0"/>
              </a:rPr>
              <a:t>финансовата</a:t>
            </a:r>
            <a:r>
              <a:rPr lang="ru-RU" sz="1050" i="1" dirty="0">
                <a:solidFill>
                  <a:prstClr val="black"/>
                </a:solidFill>
                <a:latin typeface="SofiaSans" panose="00000500000000000000" pitchFamily="2" charset="0"/>
              </a:rPr>
              <a:t> подкрепа на </a:t>
            </a:r>
            <a:r>
              <a:rPr lang="ru-RU" sz="1050" i="1" dirty="0" err="1">
                <a:solidFill>
                  <a:prstClr val="black"/>
                </a:solidFill>
                <a:latin typeface="SofiaSans" panose="00000500000000000000" pitchFamily="2" charset="0"/>
              </a:rPr>
              <a:t>Европейския</a:t>
            </a:r>
            <a:r>
              <a:rPr lang="ru-RU" sz="1050" i="1" dirty="0">
                <a:solidFill>
                  <a:prstClr val="black"/>
                </a:solidFill>
                <a:latin typeface="SofiaSans" panose="00000500000000000000" pitchFamily="2" charset="0"/>
              </a:rPr>
              <a:t> </a:t>
            </a:r>
            <a:r>
              <a:rPr lang="ru-RU" sz="1050" i="1" dirty="0" err="1">
                <a:solidFill>
                  <a:prstClr val="black"/>
                </a:solidFill>
                <a:latin typeface="SofiaSans" panose="00000500000000000000" pitchFamily="2" charset="0"/>
              </a:rPr>
              <a:t>съюз</a:t>
            </a:r>
            <a:r>
              <a:rPr lang="ru-RU" sz="1050" i="1" dirty="0">
                <a:solidFill>
                  <a:prstClr val="black"/>
                </a:solidFill>
                <a:latin typeface="SofiaSans" panose="00000500000000000000" pitchFamily="2" charset="0"/>
              </a:rPr>
              <a:t> - </a:t>
            </a:r>
            <a:r>
              <a:rPr lang="ru-RU" sz="1050" i="1" dirty="0" err="1">
                <a:solidFill>
                  <a:prstClr val="black"/>
                </a:solidFill>
                <a:latin typeface="SofiaSans" panose="00000500000000000000" pitchFamily="2" charset="0"/>
              </a:rPr>
              <a:t>NextGenerationEU</a:t>
            </a:r>
            <a:r>
              <a:rPr lang="ru-RU" sz="1050" i="1" dirty="0">
                <a:solidFill>
                  <a:prstClr val="black"/>
                </a:solidFill>
                <a:latin typeface="SofiaSans" panose="00000500000000000000" pitchFamily="2" charset="0"/>
              </a:rPr>
              <a:t>. </a:t>
            </a:r>
            <a:r>
              <a:rPr lang="ru-RU" sz="1050" i="1" dirty="0" err="1">
                <a:solidFill>
                  <a:prstClr val="black"/>
                </a:solidFill>
                <a:latin typeface="SofiaSans" panose="00000500000000000000" pitchFamily="2" charset="0"/>
              </a:rPr>
              <a:t>Цялата</a:t>
            </a:r>
            <a:r>
              <a:rPr lang="ru-RU" sz="1050" i="1" dirty="0">
                <a:solidFill>
                  <a:prstClr val="black"/>
                </a:solidFill>
                <a:latin typeface="SofiaSans" panose="00000500000000000000" pitchFamily="2" charset="0"/>
              </a:rPr>
              <a:t> </a:t>
            </a:r>
            <a:r>
              <a:rPr lang="ru-RU" sz="1050" i="1" dirty="0" err="1">
                <a:solidFill>
                  <a:prstClr val="black"/>
                </a:solidFill>
                <a:latin typeface="SofiaSans" panose="00000500000000000000" pitchFamily="2" charset="0"/>
              </a:rPr>
              <a:t>отговорност</a:t>
            </a:r>
            <a:r>
              <a:rPr lang="ru-RU" sz="1050" i="1" dirty="0">
                <a:solidFill>
                  <a:prstClr val="black"/>
                </a:solidFill>
                <a:latin typeface="SofiaSans" panose="00000500000000000000" pitchFamily="2" charset="0"/>
              </a:rPr>
              <a:t> за </a:t>
            </a:r>
            <a:r>
              <a:rPr lang="ru-RU" sz="1050" i="1" dirty="0" err="1">
                <a:solidFill>
                  <a:prstClr val="black"/>
                </a:solidFill>
                <a:latin typeface="SofiaSans" panose="00000500000000000000" pitchFamily="2" charset="0"/>
              </a:rPr>
              <a:t>съдържанието</a:t>
            </a:r>
            <a:r>
              <a:rPr lang="ru-RU" sz="1050" i="1" dirty="0">
                <a:solidFill>
                  <a:prstClr val="black"/>
                </a:solidFill>
                <a:latin typeface="SofiaSans" panose="00000500000000000000" pitchFamily="2" charset="0"/>
              </a:rPr>
              <a:t> на документа се носи от </a:t>
            </a:r>
            <a:r>
              <a:rPr lang="ru-RU" sz="1050" i="1" dirty="0" err="1">
                <a:solidFill>
                  <a:prstClr val="black"/>
                </a:solidFill>
                <a:latin typeface="SofiaSans" panose="00000500000000000000" pitchFamily="2" charset="0"/>
              </a:rPr>
              <a:t>Столична</a:t>
            </a:r>
            <a:r>
              <a:rPr lang="ru-RU" sz="1050" i="1" dirty="0">
                <a:solidFill>
                  <a:prstClr val="black"/>
                </a:solidFill>
                <a:latin typeface="SofiaSans" panose="00000500000000000000" pitchFamily="2" charset="0"/>
              </a:rPr>
              <a:t> община и при  </a:t>
            </a:r>
            <a:r>
              <a:rPr lang="ru-RU" sz="1050" i="1" dirty="0" err="1">
                <a:solidFill>
                  <a:prstClr val="black"/>
                </a:solidFill>
                <a:latin typeface="SofiaSans" panose="00000500000000000000" pitchFamily="2" charset="0"/>
              </a:rPr>
              <a:t>никакви</a:t>
            </a:r>
            <a:r>
              <a:rPr lang="ru-RU" sz="1050" i="1" dirty="0">
                <a:solidFill>
                  <a:prstClr val="black"/>
                </a:solidFill>
                <a:latin typeface="SofiaSans" panose="00000500000000000000" pitchFamily="2" charset="0"/>
              </a:rPr>
              <a:t> </a:t>
            </a:r>
            <a:r>
              <a:rPr lang="ru-RU" sz="1050" i="1" dirty="0" err="1">
                <a:solidFill>
                  <a:prstClr val="black"/>
                </a:solidFill>
                <a:latin typeface="SofiaSans" panose="00000500000000000000" pitchFamily="2" charset="0"/>
              </a:rPr>
              <a:t>обстоятелства</a:t>
            </a:r>
            <a:r>
              <a:rPr lang="ru-RU" sz="1050" i="1" dirty="0">
                <a:solidFill>
                  <a:prstClr val="black"/>
                </a:solidFill>
                <a:latin typeface="SofiaSans" panose="00000500000000000000" pitchFamily="2" charset="0"/>
              </a:rPr>
              <a:t> не </a:t>
            </a:r>
            <a:r>
              <a:rPr lang="ru-RU" sz="1050" i="1" dirty="0" err="1">
                <a:solidFill>
                  <a:prstClr val="black"/>
                </a:solidFill>
                <a:latin typeface="SofiaSans" panose="00000500000000000000" pitchFamily="2" charset="0"/>
              </a:rPr>
              <a:t>може</a:t>
            </a:r>
            <a:r>
              <a:rPr lang="ru-RU" sz="1050" i="1" dirty="0">
                <a:solidFill>
                  <a:prstClr val="black"/>
                </a:solidFill>
                <a:latin typeface="SofiaSans" panose="00000500000000000000" pitchFamily="2" charset="0"/>
              </a:rPr>
              <a:t> да се приема, че </a:t>
            </a:r>
            <a:r>
              <a:rPr lang="ru-RU" sz="1050" i="1" dirty="0" err="1">
                <a:solidFill>
                  <a:prstClr val="black"/>
                </a:solidFill>
                <a:latin typeface="SofiaSans" panose="00000500000000000000" pitchFamily="2" charset="0"/>
              </a:rPr>
              <a:t>тази</a:t>
            </a:r>
            <a:r>
              <a:rPr lang="ru-RU" sz="1050" i="1" dirty="0">
                <a:solidFill>
                  <a:prstClr val="black"/>
                </a:solidFill>
                <a:latin typeface="SofiaSans" panose="00000500000000000000" pitchFamily="2" charset="0"/>
              </a:rPr>
              <a:t> публикация </a:t>
            </a:r>
            <a:r>
              <a:rPr lang="ru-RU" sz="1050" i="1" dirty="0" err="1">
                <a:solidFill>
                  <a:prstClr val="black"/>
                </a:solidFill>
                <a:latin typeface="SofiaSans" panose="00000500000000000000" pitchFamily="2" charset="0"/>
              </a:rPr>
              <a:t>отразява</a:t>
            </a:r>
            <a:r>
              <a:rPr lang="ru-RU" sz="1050" i="1" dirty="0">
                <a:solidFill>
                  <a:prstClr val="black"/>
                </a:solidFill>
                <a:latin typeface="SofiaSans" panose="00000500000000000000" pitchFamily="2" charset="0"/>
              </a:rPr>
              <a:t> </a:t>
            </a:r>
            <a:r>
              <a:rPr lang="ru-RU" sz="1050" i="1" dirty="0" err="1">
                <a:solidFill>
                  <a:prstClr val="black"/>
                </a:solidFill>
                <a:latin typeface="SofiaSans" panose="00000500000000000000" pitchFamily="2" charset="0"/>
              </a:rPr>
              <a:t>официалното</a:t>
            </a:r>
            <a:r>
              <a:rPr lang="ru-RU" sz="1050" i="1" dirty="0">
                <a:solidFill>
                  <a:prstClr val="black"/>
                </a:solidFill>
                <a:latin typeface="SofiaSans" panose="00000500000000000000" pitchFamily="2" charset="0"/>
              </a:rPr>
              <a:t> становище на </a:t>
            </a:r>
            <a:r>
              <a:rPr lang="ru-RU" sz="1050" i="1" dirty="0" err="1">
                <a:solidFill>
                  <a:prstClr val="black"/>
                </a:solidFill>
                <a:latin typeface="SofiaSans" panose="00000500000000000000" pitchFamily="2" charset="0"/>
              </a:rPr>
              <a:t>Европейския</a:t>
            </a:r>
            <a:r>
              <a:rPr lang="ru-RU" sz="1050" i="1" dirty="0">
                <a:solidFill>
                  <a:prstClr val="black"/>
                </a:solidFill>
                <a:latin typeface="SofiaSans" panose="00000500000000000000" pitchFamily="2" charset="0"/>
              </a:rPr>
              <a:t> </a:t>
            </a:r>
            <a:r>
              <a:rPr lang="ru-RU" sz="1050" i="1" dirty="0" err="1">
                <a:solidFill>
                  <a:prstClr val="black"/>
                </a:solidFill>
                <a:latin typeface="SofiaSans" panose="00000500000000000000" pitchFamily="2" charset="0"/>
              </a:rPr>
              <a:t>съюз</a:t>
            </a:r>
            <a:r>
              <a:rPr lang="ru-RU" sz="1050" i="1" dirty="0">
                <a:solidFill>
                  <a:prstClr val="black"/>
                </a:solidFill>
                <a:latin typeface="SofiaSans" panose="00000500000000000000" pitchFamily="2" charset="0"/>
              </a:rPr>
              <a:t> и СНД.</a:t>
            </a:r>
            <a:endParaRPr lang="bg-BG" sz="1050" i="1" dirty="0">
              <a:solidFill>
                <a:prstClr val="black"/>
              </a:solidFill>
              <a:latin typeface="SofiaSans" panose="00000500000000000000" pitchFamily="2" charset="0"/>
            </a:endParaRPr>
          </a:p>
        </p:txBody>
      </p:sp>
      <p:grpSp>
        <p:nvGrpSpPr>
          <p:cNvPr id="2" name="Групиране 1">
            <a:extLst>
              <a:ext uri="{FF2B5EF4-FFF2-40B4-BE49-F238E27FC236}">
                <a16:creationId xmlns:a16="http://schemas.microsoft.com/office/drawing/2014/main" id="{BD26A928-D528-4318-B16D-1AC4CCDFAD18}"/>
              </a:ext>
            </a:extLst>
          </p:cNvPr>
          <p:cNvGrpSpPr/>
          <p:nvPr/>
        </p:nvGrpSpPr>
        <p:grpSpPr>
          <a:xfrm>
            <a:off x="1250515" y="70037"/>
            <a:ext cx="9395561" cy="1038692"/>
            <a:chOff x="1250515" y="105896"/>
            <a:chExt cx="9395561" cy="103869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460"/>
            <a:stretch/>
          </p:blipFill>
          <p:spPr>
            <a:xfrm>
              <a:off x="1250515" y="305721"/>
              <a:ext cx="2498472" cy="83397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7546" y="105896"/>
              <a:ext cx="914182" cy="100916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40"/>
            <a:stretch/>
          </p:blipFill>
          <p:spPr>
            <a:xfrm>
              <a:off x="8395732" y="309388"/>
              <a:ext cx="2250344" cy="835200"/>
            </a:xfrm>
            <a:prstGeom prst="rect">
              <a:avLst/>
            </a:prstGeom>
          </p:spPr>
        </p:pic>
      </p:grpSp>
      <p:sp>
        <p:nvSpPr>
          <p:cNvPr id="12" name="Oval 11"/>
          <p:cNvSpPr/>
          <p:nvPr/>
        </p:nvSpPr>
        <p:spPr>
          <a:xfrm>
            <a:off x="10002254" y="4709977"/>
            <a:ext cx="540000" cy="54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3" name="Oval 12"/>
          <p:cNvSpPr/>
          <p:nvPr/>
        </p:nvSpPr>
        <p:spPr>
          <a:xfrm>
            <a:off x="9876254" y="5204765"/>
            <a:ext cx="252000" cy="25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4" name="Oval 13"/>
          <p:cNvSpPr/>
          <p:nvPr/>
        </p:nvSpPr>
        <p:spPr>
          <a:xfrm>
            <a:off x="9768254" y="5437022"/>
            <a:ext cx="108000" cy="1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8" name="Картина 17">
            <a:extLst>
              <a:ext uri="{FF2B5EF4-FFF2-40B4-BE49-F238E27FC236}">
                <a16:creationId xmlns:a16="http://schemas.microsoft.com/office/drawing/2014/main" id="{47A48009-FA26-493E-8A03-D8528D2A92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7390752" y="3691766"/>
            <a:ext cx="2090158" cy="180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290653"/>
      </p:ext>
    </p:extLst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239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SofiaSans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Мира Емилова</dc:creator>
  <cp:lastModifiedBy>Мира Емилова</cp:lastModifiedBy>
  <cp:revision>24</cp:revision>
  <dcterms:created xsi:type="dcterms:W3CDTF">2026-05-22T08:45:42Z</dcterms:created>
  <dcterms:modified xsi:type="dcterms:W3CDTF">2026-06-24T11:47:50Z</dcterms:modified>
</cp:coreProperties>
</file>