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notesMasterIdLst>
    <p:notesMasterId r:id="rId22"/>
  </p:notesMasterIdLst>
  <p:sldIdLst>
    <p:sldId id="281" r:id="rId2"/>
    <p:sldId id="282" r:id="rId3"/>
    <p:sldId id="283" r:id="rId4"/>
    <p:sldId id="284" r:id="rId5"/>
    <p:sldId id="285" r:id="rId6"/>
    <p:sldId id="298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5" r:id="rId18"/>
    <p:sldId id="299" r:id="rId19"/>
    <p:sldId id="297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ia1" initials="V" lastIdx="1" clrIdx="0">
    <p:extLst/>
  </p:cmAuthor>
  <p:cmAuthor id="2" name="VLikova" initials="V" lastIdx="0" clrIdx="1">
    <p:extLst>
      <p:ext uri="{19B8F6BF-5375-455C-9EA6-DF929625EA0E}">
        <p15:presenceInfo xmlns:p15="http://schemas.microsoft.com/office/powerpoint/2012/main" userId="VLi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A50021"/>
    <a:srgbClr val="800000"/>
    <a:srgbClr val="FF4343"/>
    <a:srgbClr val="333399"/>
    <a:srgbClr val="003399"/>
    <a:srgbClr val="006699"/>
    <a:srgbClr val="000099"/>
    <a:srgbClr val="66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2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0278-DC31-4302-B5AD-685A49C4494F}" type="datetimeFigureOut">
              <a:rPr lang="bg-BG" smtClean="0"/>
              <a:t>24.10.2019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47D4-F178-4798-A27D-59DD69FFF5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61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8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54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9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428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69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8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2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9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6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2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4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3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9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8474" y="2971800"/>
            <a:ext cx="9513277" cy="295421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-разработване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на </a:t>
            </a: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проекти </a:t>
            </a:r>
            <a:b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-насоки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и указания</a:t>
            </a:r>
            <a:r>
              <a:rPr lang="en-US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по </a:t>
            </a: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Новите изисквания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-координиране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на </a:t>
            </a: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дейности, процедура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-отчитане </a:t>
            </a:r>
            <a:r>
              <a:rPr lang="bg-BG" altLang="bg-BG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на средства и обобщаване на информация</a:t>
            </a:r>
          </a:p>
        </p:txBody>
      </p:sp>
      <p:sp>
        <p:nvSpPr>
          <p:cNvPr id="2" name="Rectangle 1"/>
          <p:cNvSpPr/>
          <p:nvPr/>
        </p:nvSpPr>
        <p:spPr>
          <a:xfrm>
            <a:off x="2786377" y="448345"/>
            <a:ext cx="79798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bg-BG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Постановление № 129 </a:t>
            </a:r>
          </a:p>
          <a:p>
            <a:r>
              <a:rPr lang="bg-BG" altLang="bg-BG" sz="36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на Министерски съвет</a:t>
            </a:r>
            <a:r>
              <a:rPr lang="bg-BG" altLang="bg-BG" sz="3600" b="1" i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bg-BG" altLang="bg-BG" sz="36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927351" y="949326"/>
            <a:ext cx="7489825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 към чл.3, ал.1 </a:t>
            </a:r>
          </a:p>
          <a:p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pPr algn="ctr"/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 за кандидатстване за предоставяне на средства за подпомагане физическото възпитание и спорт</a:t>
            </a: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на образователната институция ..............................................................................................................................</a:t>
            </a:r>
          </a:p>
          <a:p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             Раздел 1				 Раздел 2			</a:t>
            </a: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alt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проекта - ............................ лв. (................................................................................................) </a:t>
            </a:r>
          </a:p>
          <a:p>
            <a:endParaRPr lang="ru-RU" altLang="en-US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Забележки: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1. Средствата са за дейности в областта на физическото възпитание и спорта и за материално-техническото им обезпечаване. Не могат да се използват за заплати, хонорари и възнаграждения. 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Закупуването на дълготрайни материални активи се допуска единствено за спортни съоръжения, уреди и пособия.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2. В раздел 1 от финансовия план се посочват дейностите в областта на физическото възпитание и спорта.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3. В раздел 2 от финансовия план се посочва материално-техническото осигуряване (вид спортни съоръжения, уреди и пособия).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4. Училище, в което има и организирани подготвителни групи, разработва общ проект за училището.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 .........................        						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/подпис и печат/			Експерт на районната администрация: ……………………                                   </a:t>
            </a:r>
          </a:p>
          <a:p>
            <a:r>
              <a:rPr lang="ru-RU" altLang="en-US" sz="90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                                                                       /подпис/								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44887"/>
              </p:ext>
            </p:extLst>
          </p:nvPr>
        </p:nvGraphicFramePr>
        <p:xfrm>
          <a:off x="2927351" y="2001716"/>
          <a:ext cx="6591300" cy="191516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2885884295"/>
                    </a:ext>
                  </a:extLst>
                </a:gridCol>
                <a:gridCol w="1652588">
                  <a:extLst>
                    <a:ext uri="{9D8B030D-6E8A-4147-A177-3AD203B41FA5}">
                      <a16:colId xmlns:a16="http://schemas.microsoft.com/office/drawing/2014/main" val="2031505535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val="277429431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309663087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1928071807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82056632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592267198"/>
                    </a:ext>
                  </a:extLst>
                </a:gridCol>
                <a:gridCol w="1616075">
                  <a:extLst>
                    <a:ext uri="{9D8B030D-6E8A-4147-A177-3AD203B41FA5}">
                      <a16:colId xmlns:a16="http://schemas.microsoft.com/office/drawing/2014/main" val="4154070911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val="1700470005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413769694"/>
                    </a:ext>
                  </a:extLst>
                </a:gridCol>
              </a:tblGrid>
              <a:tr h="33020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 дейностите по вид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бр. участници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срокове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стойност в лева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по ред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Материално-техническо осигуряване 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(вид, спортни уреди, пособия и други средства)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 по вид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стойност в лева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550000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846976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302130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541490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479373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99238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6967161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991146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667548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604549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298970"/>
                  </a:ext>
                </a:extLst>
              </a:tr>
              <a:tr h="120650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730900"/>
                  </a:ext>
                </a:extLst>
              </a:tr>
              <a:tr h="120650">
                <a:tc gridSpan="4"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всичко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всичко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12" marR="451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491061"/>
                  </a:ext>
                </a:extLst>
              </a:tr>
            </a:tbl>
          </a:graphicData>
        </a:graphic>
      </p:graphicFrame>
      <p:sp>
        <p:nvSpPr>
          <p:cNvPr id="27816" name="Rectangle 4"/>
          <p:cNvSpPr>
            <a:spLocks noChangeArrowheads="1"/>
          </p:cNvSpPr>
          <p:nvPr/>
        </p:nvSpPr>
        <p:spPr bwMode="auto">
          <a:xfrm>
            <a:off x="3668714" y="576264"/>
            <a:ext cx="5832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 i="1" dirty="0">
                <a:solidFill>
                  <a:srgbClr val="0070C0"/>
                </a:solidFill>
                <a:latin typeface="Georgia" panose="02040502050405020303" pitchFamily="18" charset="0"/>
              </a:rPr>
              <a:t>Формуляр на финансов план</a:t>
            </a:r>
          </a:p>
        </p:txBody>
      </p:sp>
    </p:spTree>
    <p:extLst>
      <p:ext uri="{BB962C8B-B14F-4D97-AF65-F5344CB8AC3E}">
        <p14:creationId xmlns:p14="http://schemas.microsoft.com/office/powerpoint/2010/main" val="397764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623888"/>
            <a:ext cx="7886700" cy="747712"/>
          </a:xfrm>
        </p:spPr>
        <p:txBody>
          <a:bodyPr/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Допустими разходи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71700" y="1484784"/>
            <a:ext cx="9671538" cy="4680520"/>
          </a:xfrm>
        </p:spPr>
        <p:txBody>
          <a:bodyPr rtlCol="0">
            <a:normAutofit fontScale="92500" lnSpcReduction="20000"/>
          </a:bodyPr>
          <a:lstStyle/>
          <a:p>
            <a:pPr marL="457200" lvl="1" indent="0">
              <a:lnSpc>
                <a:spcPct val="90000"/>
              </a:lnSpc>
              <a:buNone/>
              <a:defRPr/>
            </a:pPr>
            <a:endParaRPr lang="en-US" altLang="bg-BG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награден фонд на  участниците;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застраховки на участниците;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медицински прегледи за участниците;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наем зала и спортни съоръжения </a:t>
            </a:r>
            <a:r>
              <a:rPr lang="bg-BG" altLang="bg-BG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/без заплащане на спортната услуга или провеждане на дейност/;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транспорт-билети и др. свързан със спортна и туристическа дейности;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средства и консумативи за участниците – екипировка за деца и ученици 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придобиване на дълготрайни материални активи/ДМА/единствено за спортни съоръжения, уреди и пособия;</a:t>
            </a:r>
          </a:p>
          <a:p>
            <a:pPr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за дидактически  материали, подпомагащи двигателната активност,  спортната и туристическа дейност </a:t>
            </a:r>
          </a:p>
        </p:txBody>
      </p:sp>
    </p:spTree>
    <p:extLst>
      <p:ext uri="{BB962C8B-B14F-4D97-AF65-F5344CB8AC3E}">
        <p14:creationId xmlns:p14="http://schemas.microsoft.com/office/powerpoint/2010/main" val="3811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74985" y="623888"/>
            <a:ext cx="8341495" cy="716880"/>
          </a:xfrm>
        </p:spPr>
        <p:txBody>
          <a:bodyPr/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Недопустими разходи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54725" y="1700809"/>
            <a:ext cx="9225482" cy="4761537"/>
          </a:xfrm>
        </p:spPr>
        <p:txBody>
          <a:bodyPr rtlCol="0">
            <a:normAutofit/>
          </a:bodyPr>
          <a:lstStyle/>
          <a:p>
            <a:pPr marL="914400" lvl="2" indent="0">
              <a:buNone/>
              <a:defRPr/>
            </a:pPr>
            <a:endParaRPr lang="en-US" altLang="bg-BG" sz="2000" i="1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за заплати, </a:t>
            </a:r>
            <a:r>
              <a:rPr lang="bg-BG" altLang="bg-BG" sz="2400" dirty="0" smtClean="0">
                <a:latin typeface="Georgia" panose="02040502050405020303" pitchFamily="18" charset="0"/>
              </a:rPr>
              <a:t>хонорари</a:t>
            </a:r>
            <a:r>
              <a:rPr lang="bg-BG" altLang="bg-BG" sz="2400" dirty="0">
                <a:latin typeface="Georgia" panose="02040502050405020303" pitchFamily="18" charset="0"/>
              </a:rPr>
              <a:t>, лекторски и </a:t>
            </a:r>
            <a:r>
              <a:rPr lang="bg-BG" altLang="bg-BG" sz="2400" dirty="0" smtClean="0">
                <a:latin typeface="Georgia" panose="02040502050405020303" pitchFamily="18" charset="0"/>
              </a:rPr>
              <a:t>други </a:t>
            </a:r>
            <a:r>
              <a:rPr lang="bg-BG" altLang="bg-BG" sz="2400" dirty="0">
                <a:latin typeface="Georgia" panose="02040502050405020303" pitchFamily="18" charset="0"/>
              </a:rPr>
              <a:t>трудови възнаграждения;</a:t>
            </a: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за придобиване на дълготрайни </a:t>
            </a:r>
            <a:r>
              <a:rPr lang="bg-BG" altLang="bg-BG" sz="2400" dirty="0" smtClean="0">
                <a:latin typeface="Georgia" panose="02040502050405020303" pitchFamily="18" charset="0"/>
              </a:rPr>
              <a:t>материални </a:t>
            </a:r>
            <a:r>
              <a:rPr lang="bg-BG" altLang="bg-BG" sz="2400" dirty="0">
                <a:latin typeface="Georgia" panose="02040502050405020303" pitchFamily="18" charset="0"/>
              </a:rPr>
              <a:t>активи /ДМА/, различни </a:t>
            </a:r>
            <a:r>
              <a:rPr lang="bg-BG" altLang="bg-BG" sz="2400" dirty="0" smtClean="0">
                <a:latin typeface="Georgia" panose="02040502050405020303" pitchFamily="18" charset="0"/>
              </a:rPr>
              <a:t>от  </a:t>
            </a:r>
            <a:r>
              <a:rPr lang="bg-BG" altLang="bg-BG" sz="2400" dirty="0">
                <a:latin typeface="Georgia" panose="02040502050405020303" pitchFamily="18" charset="0"/>
              </a:rPr>
              <a:t>спортни съоръжения, уреди и пособия;</a:t>
            </a: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за екскурзии;</a:t>
            </a: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плакати, покани, флаери</a:t>
            </a: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минерална вода </a:t>
            </a:r>
          </a:p>
          <a:p>
            <a:pPr>
              <a:defRPr/>
            </a:pPr>
            <a:r>
              <a:rPr lang="bg-BG" altLang="bg-BG" sz="2400" dirty="0">
                <a:latin typeface="Georgia" panose="02040502050405020303" pitchFamily="18" charset="0"/>
              </a:rPr>
              <a:t>хранителни изделия</a:t>
            </a:r>
          </a:p>
        </p:txBody>
      </p:sp>
    </p:spTree>
    <p:extLst>
      <p:ext uri="{BB962C8B-B14F-4D97-AF65-F5344CB8AC3E}">
        <p14:creationId xmlns:p14="http://schemas.microsoft.com/office/powerpoint/2010/main" val="34448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076" y="404814"/>
            <a:ext cx="8273073" cy="9931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bg-BG" altLang="bg-BG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Указания за раздел 1 – </a:t>
            </a:r>
            <a:br>
              <a:rPr lang="bg-BG" altLang="bg-BG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bg-BG" altLang="bg-BG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спортна и туристическа </a:t>
            </a:r>
            <a:r>
              <a:rPr lang="bg-BG" altLang="bg-BG" sz="28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дейности </a:t>
            </a:r>
            <a:r>
              <a:rPr lang="bg-BG" altLang="bg-BG" sz="2800" b="1" dirty="0">
                <a:solidFill>
                  <a:schemeClr val="accent3"/>
                </a:solidFill>
                <a:latin typeface="Georgia" panose="02040502050405020303" pitchFamily="18" charset="0"/>
              </a:rPr>
              <a:t/>
            </a:r>
            <a:br>
              <a:rPr lang="bg-BG" altLang="bg-BG" sz="2800" b="1" dirty="0">
                <a:solidFill>
                  <a:schemeClr val="accent3"/>
                </a:solidFill>
                <a:latin typeface="Georgia" panose="02040502050405020303" pitchFamily="18" charset="0"/>
              </a:rPr>
            </a:br>
            <a:endParaRPr lang="bg-BG" altLang="bg-BG" sz="2800" b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68416" y="1626577"/>
            <a:ext cx="9355016" cy="4898768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endParaRPr lang="en-US" altLang="bg-BG" sz="1700" b="1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Съдържанието на </a:t>
            </a:r>
            <a:r>
              <a:rPr lang="bg-BG" altLang="bg-BG" sz="1700" b="1" dirty="0" err="1">
                <a:latin typeface="Georgia" panose="02040502050405020303" pitchFamily="18" charset="0"/>
              </a:rPr>
              <a:t>разходооправдателните</a:t>
            </a:r>
            <a:r>
              <a:rPr lang="bg-BG" altLang="bg-BG" sz="1700" b="1" dirty="0">
                <a:latin typeface="Georgia" panose="02040502050405020303" pitchFamily="18" charset="0"/>
              </a:rPr>
              <a:t> документи за дейности</a:t>
            </a:r>
            <a:r>
              <a:rPr lang="bg-BG" altLang="bg-BG" sz="1700" dirty="0">
                <a:latin typeface="Georgia" panose="02040502050405020303" pitchFamily="18" charset="0"/>
              </a:rPr>
              <a:t>  </a:t>
            </a:r>
            <a:r>
              <a:rPr lang="bg-BG" altLang="bg-BG" sz="1700" b="1" dirty="0">
                <a:latin typeface="Georgia" panose="02040502050405020303" pitchFamily="18" charset="0"/>
              </a:rPr>
              <a:t>да е ясно и конкретно</a:t>
            </a:r>
            <a:r>
              <a:rPr lang="bg-BG" altLang="bg-BG" sz="1700" dirty="0">
                <a:latin typeface="Georgia" panose="02040502050405020303" pitchFamily="18" charset="0"/>
              </a:rPr>
              <a:t>, обвързано </a:t>
            </a:r>
            <a:r>
              <a:rPr lang="bg-BG" altLang="bg-BG" sz="1700" dirty="0" smtClean="0">
                <a:latin typeface="Georgia" panose="02040502050405020303" pitchFamily="18" charset="0"/>
              </a:rPr>
              <a:t>с</a:t>
            </a:r>
            <a:r>
              <a:rPr lang="en-US" altLang="bg-BG" sz="1700" dirty="0" smtClean="0">
                <a:latin typeface="Georgia" panose="02040502050405020303" pitchFamily="18" charset="0"/>
              </a:rPr>
              <a:t> </a:t>
            </a:r>
            <a:r>
              <a:rPr lang="bg-BG" altLang="bg-BG" sz="1700" dirty="0" smtClean="0">
                <a:latin typeface="Georgia" panose="02040502050405020303" pitchFamily="18" charset="0"/>
              </a:rPr>
              <a:t>предназначението на</a:t>
            </a:r>
            <a:r>
              <a:rPr lang="en-US" altLang="bg-BG" sz="1700" dirty="0" smtClean="0">
                <a:latin typeface="Georgia" panose="02040502050405020303" pitchFamily="18" charset="0"/>
              </a:rPr>
              <a:t> </a:t>
            </a:r>
            <a:r>
              <a:rPr lang="bg-BG" altLang="bg-BG" sz="1700" dirty="0" smtClean="0">
                <a:latin typeface="Georgia" panose="02040502050405020303" pitchFamily="18" charset="0"/>
              </a:rPr>
              <a:t>129 </a:t>
            </a:r>
            <a:r>
              <a:rPr lang="bg-BG" altLang="bg-BG" sz="1700" dirty="0">
                <a:latin typeface="Georgia" panose="02040502050405020303" pitchFamily="18" charset="0"/>
              </a:rPr>
              <a:t>ПМС (спортна и туристическа  дейности) за: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Градски транспорт </a:t>
            </a:r>
            <a:r>
              <a:rPr lang="bg-BG" altLang="bg-BG" sz="1700" dirty="0">
                <a:latin typeface="Georgia" panose="02040502050405020303" pitchFamily="18" charset="0"/>
              </a:rPr>
              <a:t>да е </a:t>
            </a:r>
            <a:r>
              <a:rPr lang="bg-BG" altLang="bg-BG" sz="1700" dirty="0" smtClean="0">
                <a:latin typeface="Georgia" panose="02040502050405020303" pitchFamily="18" charset="0"/>
              </a:rPr>
              <a:t>придружен</a:t>
            </a:r>
            <a:r>
              <a:rPr lang="en-US" altLang="bg-BG" sz="1700" dirty="0" smtClean="0">
                <a:latin typeface="Georgia" panose="02040502050405020303" pitchFamily="18" charset="0"/>
              </a:rPr>
              <a:t> </a:t>
            </a:r>
            <a:r>
              <a:rPr lang="bg-BG" altLang="bg-BG" sz="1700" dirty="0" smtClean="0">
                <a:latin typeface="Georgia" panose="02040502050405020303" pitchFamily="18" charset="0"/>
              </a:rPr>
              <a:t>с </a:t>
            </a:r>
            <a:r>
              <a:rPr lang="bg-BG" altLang="bg-BG" sz="1700" dirty="0" err="1">
                <a:latin typeface="Georgia" panose="02040502050405020303" pitchFamily="18" charset="0"/>
              </a:rPr>
              <a:t>разходооправдателен</a:t>
            </a:r>
            <a:r>
              <a:rPr lang="bg-BG" altLang="bg-BG" sz="1700" dirty="0">
                <a:latin typeface="Georgia" panose="02040502050405020303" pitchFamily="18" charset="0"/>
              </a:rPr>
              <a:t> документ- фактура/билети, Заповед на Директора и списък на участниците.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Автобусен</a:t>
            </a:r>
            <a:r>
              <a:rPr lang="bg-BG" altLang="bg-BG" sz="1700" dirty="0">
                <a:latin typeface="Georgia" panose="02040502050405020303" pitchFamily="18" charset="0"/>
              </a:rPr>
              <a:t> </a:t>
            </a:r>
            <a:r>
              <a:rPr lang="bg-BG" altLang="bg-BG" sz="1700" b="1" dirty="0">
                <a:latin typeface="Georgia" panose="02040502050405020303" pitchFamily="18" charset="0"/>
              </a:rPr>
              <a:t>транспорт</a:t>
            </a:r>
            <a:r>
              <a:rPr lang="bg-BG" altLang="bg-BG" sz="1700" dirty="0">
                <a:latin typeface="Georgia" panose="02040502050405020303" pitchFamily="18" charset="0"/>
              </a:rPr>
              <a:t> да е придружен със Заповед на Директора с отразен маршрут, дата на дейността, брой автобуси, броя на деца/ученици и списък на участниците;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Награди за участниците  </a:t>
            </a:r>
            <a:r>
              <a:rPr lang="bg-BG" altLang="bg-BG" sz="1700" dirty="0">
                <a:latin typeface="Georgia" panose="02040502050405020303" pitchFamily="18" charset="0"/>
              </a:rPr>
              <a:t>ясно да показва наименованието на  закупената стока, единичната цена и количеството. </a:t>
            </a:r>
            <a:r>
              <a:rPr lang="bg-BG" altLang="bg-BG" sz="1700" b="1" dirty="0">
                <a:latin typeface="Georgia" panose="02040502050405020303" pitchFamily="18" charset="0"/>
              </a:rPr>
              <a:t>Описът  на закупените стоки да е в рамките на документа </a:t>
            </a:r>
            <a:r>
              <a:rPr lang="bg-BG" altLang="bg-BG" sz="1700" dirty="0">
                <a:latin typeface="Georgia" panose="02040502050405020303" pitchFamily="18" charset="0"/>
              </a:rPr>
              <a:t>( недопустимо е изписването  „</a:t>
            </a:r>
            <a:r>
              <a:rPr lang="bg-BG" altLang="bg-BG" sz="1700" i="1" dirty="0">
                <a:latin typeface="Georgia" panose="02040502050405020303" pitchFamily="18" charset="0"/>
              </a:rPr>
              <a:t>стоки по </a:t>
            </a:r>
            <a:r>
              <a:rPr lang="bg-BG" altLang="bg-BG" sz="1700" i="1" dirty="0" smtClean="0">
                <a:latin typeface="Georgia" panose="02040502050405020303" pitchFamily="18" charset="0"/>
              </a:rPr>
              <a:t>опис</a:t>
            </a:r>
            <a:r>
              <a:rPr lang="bg-BG" altLang="bg-BG" sz="1700" dirty="0">
                <a:latin typeface="Georgia" panose="02040502050405020303" pitchFamily="18" charset="0"/>
              </a:rPr>
              <a:t>”);</a:t>
            </a:r>
            <a:endParaRPr lang="bg-BG" altLang="bg-BG" sz="1700" b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 err="1">
                <a:latin typeface="Georgia" panose="02040502050405020303" pitchFamily="18" charset="0"/>
              </a:rPr>
              <a:t>Предсъстезателен</a:t>
            </a:r>
            <a:r>
              <a:rPr lang="bg-BG" altLang="bg-BG" sz="1700" b="1" dirty="0">
                <a:latin typeface="Georgia" panose="02040502050405020303" pitchFamily="18" charset="0"/>
              </a:rPr>
              <a:t> медицински преглед</a:t>
            </a:r>
            <a:r>
              <a:rPr lang="bg-BG" altLang="bg-BG" sz="1700" dirty="0">
                <a:latin typeface="Georgia" panose="02040502050405020303" pitchFamily="18" charset="0"/>
              </a:rPr>
              <a:t> </a:t>
            </a:r>
            <a:r>
              <a:rPr lang="bg-BG" altLang="bg-BG" sz="1700" b="1" dirty="0">
                <a:latin typeface="Georgia" panose="02040502050405020303" pitchFamily="18" charset="0"/>
              </a:rPr>
              <a:t>за участниците</a:t>
            </a:r>
            <a:r>
              <a:rPr lang="bg-BG" altLang="bg-BG" sz="1700" dirty="0">
                <a:latin typeface="Georgia" panose="02040502050405020303" pitchFamily="18" charset="0"/>
              </a:rPr>
              <a:t> да отразява броя на прегледаните ученици и да се придружава със списък на учениците, участващи в съответното състезание;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Застрахователната полица</a:t>
            </a:r>
            <a:r>
              <a:rPr lang="bg-BG" altLang="bg-BG" sz="1700" dirty="0">
                <a:latin typeface="Georgia" panose="02040502050405020303" pitchFamily="18" charset="0"/>
              </a:rPr>
              <a:t> се придружава със списък на учениците,  участващи в съответното състезание без да фигурират лични данни.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1700" b="1" dirty="0">
                <a:latin typeface="Georgia" panose="02040502050405020303" pitchFamily="18" charset="0"/>
              </a:rPr>
              <a:t>Фактури за дейност</a:t>
            </a:r>
            <a:r>
              <a:rPr lang="bg-BG" altLang="bg-BG" sz="1700" dirty="0">
                <a:latin typeface="Georgia" panose="02040502050405020303" pitchFamily="18" charset="0"/>
              </a:rPr>
              <a:t> трябва да съдържа конкретен разход /недопустимо е </a:t>
            </a:r>
            <a:r>
              <a:rPr lang="bg-BG" altLang="bg-BG" sz="1700" dirty="0" smtClean="0">
                <a:latin typeface="Georgia" panose="02040502050405020303" pitchFamily="18" charset="0"/>
              </a:rPr>
              <a:t>изписването </a:t>
            </a:r>
            <a:r>
              <a:rPr lang="bg-BG" altLang="bg-BG" sz="1700" i="1" dirty="0" smtClean="0">
                <a:latin typeface="Georgia" panose="02040502050405020303" pitchFamily="18" charset="0"/>
              </a:rPr>
              <a:t>„Организиране </a:t>
            </a:r>
            <a:r>
              <a:rPr lang="bg-BG" altLang="bg-BG" sz="1700" i="1" dirty="0">
                <a:latin typeface="Georgia" panose="02040502050405020303" pitchFamily="18" charset="0"/>
              </a:rPr>
              <a:t>и провеждане на спортен празник“</a:t>
            </a:r>
            <a:r>
              <a:rPr lang="bg-BG" altLang="bg-BG" sz="1700" dirty="0">
                <a:latin typeface="Georgia" panose="02040502050405020303" pitchFamily="18" charset="0"/>
              </a:rPr>
              <a:t>/</a:t>
            </a:r>
            <a:endParaRPr lang="bg-BG" altLang="bg-BG" sz="17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48607" y="263769"/>
            <a:ext cx="9346223" cy="1076999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bg-BG" altLang="bg-BG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>Указание за таблица 2- </a:t>
            </a:r>
            <a:br>
              <a:rPr lang="bg-BG" altLang="bg-BG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> материално-техническо осигуряване</a:t>
            </a:r>
            <a:r>
              <a:rPr lang="bg-BG" altLang="bg-BG" sz="3200" b="1" dirty="0">
                <a:solidFill>
                  <a:schemeClr val="accent3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dirty="0">
                <a:solidFill>
                  <a:schemeClr val="accent3"/>
                </a:solidFill>
                <a:latin typeface="Georgia" panose="02040502050405020303" pitchFamily="18" charset="0"/>
              </a:rPr>
            </a:br>
            <a:endParaRPr lang="bg-BG" altLang="bg-BG" sz="3200" b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048607" y="1837591"/>
            <a:ext cx="9346223" cy="471267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bg-BG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НОВО!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bg-BG" sz="2000" b="1" dirty="0" smtClean="0">
                <a:solidFill>
                  <a:srgbClr val="FF4343"/>
                </a:solidFill>
                <a:latin typeface="Georgia" panose="02040502050405020303" pitchFamily="18" charset="0"/>
              </a:rPr>
              <a:t>Промяна </a:t>
            </a: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в процентното разпределение на средствата</a:t>
            </a:r>
            <a:r>
              <a:rPr lang="ru-RU" altLang="bg-BG" sz="2000" dirty="0">
                <a:solidFill>
                  <a:srgbClr val="FF4343"/>
                </a:solidFill>
                <a:latin typeface="Georgia" panose="02040502050405020303" pitchFamily="18" charset="0"/>
              </a:rPr>
              <a:t> за учебно-тренировъчна, спортно-състезателна дейност и материално-техническото </a:t>
            </a:r>
            <a:r>
              <a:rPr lang="ru-RU" altLang="bg-BG" sz="2000" dirty="0" smtClean="0">
                <a:solidFill>
                  <a:srgbClr val="FF4343"/>
                </a:solidFill>
                <a:latin typeface="Georgia" panose="02040502050405020303" pitchFamily="18" charset="0"/>
              </a:rPr>
              <a:t>осигуряване –</a:t>
            </a:r>
            <a:r>
              <a:rPr lang="ru-RU" altLang="bg-BG" sz="2000" b="1" dirty="0" smtClean="0">
                <a:solidFill>
                  <a:srgbClr val="FF4343"/>
                </a:solidFill>
                <a:latin typeface="Georgia" panose="02040502050405020303" pitchFamily="18" charset="0"/>
              </a:rPr>
              <a:t> определя се </a:t>
            </a: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индивидуално от всяка образователна институция</a:t>
            </a:r>
            <a:r>
              <a:rPr lang="ru-RU" altLang="bg-BG" sz="2000" dirty="0">
                <a:solidFill>
                  <a:srgbClr val="FF4343"/>
                </a:solidFill>
                <a:latin typeface="Georgia" panose="02040502050405020303" pitchFamily="18" charset="0"/>
              </a:rPr>
              <a:t>, според планираните дейности и необходимост от спортни пособия.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Средствата</a:t>
            </a:r>
            <a:r>
              <a:rPr lang="ru-RU" altLang="bg-BG" sz="2000" dirty="0">
                <a:solidFill>
                  <a:srgbClr val="FF4343"/>
                </a:solidFill>
                <a:latin typeface="Georgia" panose="02040502050405020303" pitchFamily="18" charset="0"/>
              </a:rPr>
              <a:t> се разпределят и в </a:t>
            </a: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двата раздела </a:t>
            </a:r>
            <a:r>
              <a:rPr lang="ru-RU" altLang="bg-BG" sz="2000" dirty="0">
                <a:solidFill>
                  <a:srgbClr val="FF4343"/>
                </a:solidFill>
                <a:latin typeface="Georgia" panose="02040502050405020303" pitchFamily="18" charset="0"/>
              </a:rPr>
              <a:t>на Финансовия план, </a:t>
            </a: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без </a:t>
            </a:r>
            <a:r>
              <a:rPr lang="ru-RU" altLang="bg-BG" sz="2000" b="1" dirty="0" smtClean="0">
                <a:solidFill>
                  <a:srgbClr val="FF4343"/>
                </a:solidFill>
                <a:latin typeface="Georgia" panose="02040502050405020303" pitchFamily="18" charset="0"/>
              </a:rPr>
              <a:t>изискване за спазване </a:t>
            </a:r>
            <a:r>
              <a:rPr lang="ru-RU" altLang="bg-BG" sz="2000" b="1" dirty="0">
                <a:solidFill>
                  <a:srgbClr val="FF4343"/>
                </a:solidFill>
                <a:latin typeface="Georgia" panose="02040502050405020303" pitchFamily="18" charset="0"/>
              </a:rPr>
              <a:t>на процентно </a:t>
            </a:r>
            <a:r>
              <a:rPr lang="ru-RU" altLang="bg-BG" sz="2000" b="1" dirty="0" smtClean="0">
                <a:solidFill>
                  <a:srgbClr val="FF4343"/>
                </a:solidFill>
                <a:latin typeface="Georgia" panose="02040502050405020303" pitchFamily="18" charset="0"/>
              </a:rPr>
              <a:t>съотношение /50 на 50/</a:t>
            </a:r>
            <a:r>
              <a:rPr lang="ru-RU" altLang="bg-BG" sz="2000" dirty="0" smtClean="0">
                <a:solidFill>
                  <a:srgbClr val="FF4343"/>
                </a:solidFill>
                <a:latin typeface="Georgia" panose="02040502050405020303" pitchFamily="18" charset="0"/>
              </a:rPr>
              <a:t>.</a:t>
            </a:r>
            <a:endParaRPr lang="bg-BG" altLang="bg-BG" sz="2000" b="1" dirty="0">
              <a:solidFill>
                <a:srgbClr val="FF4343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bg-BG" altLang="bg-BG" sz="2000" b="1" dirty="0">
                <a:latin typeface="Georgia" panose="02040502050405020303" pitchFamily="18" charset="0"/>
              </a:rPr>
              <a:t>Съдържанието на </a:t>
            </a:r>
            <a:r>
              <a:rPr lang="bg-BG" altLang="bg-BG" sz="2000" b="1" dirty="0" err="1">
                <a:latin typeface="Georgia" panose="02040502050405020303" pitchFamily="18" charset="0"/>
              </a:rPr>
              <a:t>разходооправдателните</a:t>
            </a:r>
            <a:r>
              <a:rPr lang="bg-BG" altLang="bg-BG" sz="2000" b="1" dirty="0">
                <a:latin typeface="Georgia" panose="02040502050405020303" pitchFamily="18" charset="0"/>
              </a:rPr>
              <a:t> документи за</a:t>
            </a:r>
            <a:r>
              <a:rPr lang="bg-BG" altLang="bg-BG" sz="2000" dirty="0"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bg-BG" altLang="bg-BG" sz="2000" b="1" dirty="0">
                <a:latin typeface="Georgia" panose="02040502050405020303" pitchFamily="18" charset="0"/>
              </a:rPr>
              <a:t>Спортни пособия, уреди и други</a:t>
            </a:r>
            <a:r>
              <a:rPr lang="bg-BG" altLang="bg-BG" sz="2000" dirty="0">
                <a:latin typeface="Georgia" panose="02040502050405020303" pitchFamily="18" charset="0"/>
              </a:rPr>
              <a:t> ясно да показва  наименованието на закупената стока, единичната цена и количеството и да е </a:t>
            </a:r>
            <a:r>
              <a:rPr lang="bg-BG" altLang="bg-BG" sz="2000" dirty="0" smtClean="0">
                <a:latin typeface="Georgia" panose="02040502050405020303" pitchFamily="18" charset="0"/>
              </a:rPr>
              <a:t>обвързано </a:t>
            </a:r>
            <a:r>
              <a:rPr lang="bg-BG" altLang="bg-BG" sz="2000" dirty="0">
                <a:latin typeface="Georgia" panose="02040502050405020303" pitchFamily="18" charset="0"/>
              </a:rPr>
              <a:t>с предназначението на 129 ПМС.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bg-BG" altLang="bg-BG" sz="2000" dirty="0">
                <a:latin typeface="Georgia" panose="02040502050405020303" pitchFamily="18" charset="0"/>
              </a:rPr>
              <a:t>Отчитането на финансови средства за дейност /раздел 1/ и материално-техническо осигуряване /раздел 2/ се извършва с отделни </a:t>
            </a:r>
            <a:r>
              <a:rPr lang="bg-BG" altLang="bg-BG" sz="2000" dirty="0" err="1">
                <a:latin typeface="Georgia" panose="02040502050405020303" pitchFamily="18" charset="0"/>
              </a:rPr>
              <a:t>разходооправдателни</a:t>
            </a:r>
            <a:r>
              <a:rPr lang="bg-BG" altLang="bg-BG" sz="2000" dirty="0">
                <a:latin typeface="Georgia" panose="02040502050405020303" pitchFamily="18" charset="0"/>
              </a:rPr>
              <a:t> документи.</a:t>
            </a:r>
          </a:p>
          <a:p>
            <a:pPr>
              <a:lnSpc>
                <a:spcPct val="80000"/>
              </a:lnSpc>
              <a:defRPr/>
            </a:pPr>
            <a:endParaRPr lang="bg-BG" altLang="bg-BG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22031"/>
            <a:ext cx="9288218" cy="1072661"/>
          </a:xfrm>
        </p:spPr>
        <p:txBody>
          <a:bodyPr>
            <a:noAutofit/>
          </a:bodyPr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Приоритети при подготовка на проектите</a:t>
            </a:r>
            <a:endParaRPr lang="bg-BG" altLang="bg-BG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286000"/>
            <a:ext cx="9288218" cy="29630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Да обхващат </a:t>
            </a:r>
            <a:r>
              <a:rPr lang="bg-BG" altLang="bg-BG" sz="2400" b="1" dirty="0">
                <a:latin typeface="Georgia" panose="02040502050405020303" pitchFamily="18" charset="0"/>
              </a:rPr>
              <a:t>максимален брой деца/ученици</a:t>
            </a:r>
            <a:r>
              <a:rPr lang="bg-BG" altLang="bg-BG" sz="2400" dirty="0">
                <a:latin typeface="Georgia" panose="02040502050405020303" pitchFamily="18" charset="0"/>
              </a:rPr>
              <a:t> в спортна и туристическа </a:t>
            </a:r>
            <a:r>
              <a:rPr lang="bg-BG" altLang="bg-BG" sz="2400" dirty="0" smtClean="0">
                <a:latin typeface="Georgia" panose="02040502050405020303" pitchFamily="18" charset="0"/>
              </a:rPr>
              <a:t>дейност;</a:t>
            </a:r>
            <a:endParaRPr lang="bg-BG" altLang="bg-BG" sz="24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Предвидените дейности и средства да отговарят </a:t>
            </a:r>
            <a:r>
              <a:rPr lang="bg-BG" altLang="bg-BG" sz="2400" b="1" dirty="0">
                <a:latin typeface="Georgia" panose="02040502050405020303" pitchFamily="18" charset="0"/>
              </a:rPr>
              <a:t>на потребностите и възрастовите особености</a:t>
            </a:r>
            <a:r>
              <a:rPr lang="bg-BG" altLang="bg-BG" sz="2400" dirty="0">
                <a:latin typeface="Georgia" panose="02040502050405020303" pitchFamily="18" charset="0"/>
              </a:rPr>
              <a:t> на участниците; </a:t>
            </a:r>
          </a:p>
          <a:p>
            <a:pPr algn="just">
              <a:lnSpc>
                <a:spcPct val="90000"/>
              </a:lnSpc>
            </a:pPr>
            <a:r>
              <a:rPr lang="bg-BG" altLang="bg-BG" sz="2400" b="1" dirty="0">
                <a:latin typeface="Georgia" panose="02040502050405020303" pitchFamily="18" charset="0"/>
              </a:rPr>
              <a:t>Ефективно и целесъобразно</a:t>
            </a:r>
            <a:r>
              <a:rPr lang="bg-BG" altLang="bg-BG" sz="2400" dirty="0">
                <a:latin typeface="Georgia" panose="02040502050405020303" pitchFamily="18" charset="0"/>
              </a:rPr>
              <a:t> разходване на целевите средства.</a:t>
            </a:r>
          </a:p>
          <a:p>
            <a:pPr marL="0" indent="0">
              <a:lnSpc>
                <a:spcPct val="90000"/>
              </a:lnSpc>
              <a:buNone/>
            </a:pPr>
            <a:endParaRPr lang="bg-BG" altLang="bg-BG" sz="24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4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8923" y="623888"/>
            <a:ext cx="8253790" cy="644872"/>
          </a:xfrm>
        </p:spPr>
        <p:txBody>
          <a:bodyPr>
            <a:normAutofit/>
          </a:bodyPr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Процедура</a:t>
            </a:r>
            <a:endParaRPr lang="bg-BG" altLang="bg-BG" b="1" i="1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34307" y="1521069"/>
            <a:ext cx="9697915" cy="51435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</a:pPr>
            <a:r>
              <a:rPr lang="bg-BG" altLang="bg-BG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Заповед от Кмета на районната администрация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за възлагане на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контролни 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функции на длъжностни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лица</a:t>
            </a:r>
            <a:r>
              <a:rPr lang="en-US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–</a:t>
            </a:r>
            <a:r>
              <a:rPr lang="en-US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„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Екип за реализиране” - финансист и отговорник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МДС 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в изпълнение на 129 ПМС - реализиране, контрол и  отчитане на финансови средства по проекти на образователните  институции – училища и детски градини.</a:t>
            </a:r>
          </a:p>
          <a:p>
            <a:pPr algn="just">
              <a:lnSpc>
                <a:spcPct val="90000"/>
              </a:lnSpc>
            </a:pPr>
            <a:r>
              <a:rPr lang="bg-BG" altLang="bg-BG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График за консултиране при подготовка на проектите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 – експерти от дирекция ПИСТ</a:t>
            </a:r>
          </a:p>
          <a:p>
            <a:pPr algn="just">
              <a:lnSpc>
                <a:spcPct val="90000"/>
              </a:lnSpc>
            </a:pPr>
            <a:r>
              <a:rPr lang="bg-BG" altLang="bg-BG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Процедура за предаване и обобщаване на </a:t>
            </a:r>
            <a:r>
              <a:rPr lang="bg-BG" altLang="bg-BG" sz="24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проекти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Писма до районните администрации на Столична община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Писма от РА до образователните институции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Предоставяне на проекти в РА на експерт МДС 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Съгласуване на проектите в дирекция ПИСТ, съгласно график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Официално представяне на документацията в Столична община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Обобщаване и систематизиране на постъпилите проектни предложения от 24 РА в СО-дирекция ПИСТ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Средствата за одобрените проекти </a:t>
            </a:r>
            <a:r>
              <a:rPr lang="bg-BG" altLang="bg-BG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се превеждат от МОН и чрез Столична община на районните </a:t>
            </a:r>
            <a:r>
              <a:rPr lang="bg-BG" altLang="bg-BG" sz="24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администрации/ образователни институции.</a:t>
            </a:r>
            <a:endParaRPr lang="bg-BG" altLang="bg-BG" sz="24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4115" y="623888"/>
            <a:ext cx="7904285" cy="572864"/>
          </a:xfrm>
        </p:spPr>
        <p:txBody>
          <a:bodyPr>
            <a:noAutofit/>
          </a:bodyPr>
          <a:lstStyle/>
          <a:p>
            <a:r>
              <a:rPr lang="bg-BG" altLang="bg-BG" b="1" i="1" dirty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</a:t>
            </a:r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тчетност</a:t>
            </a:r>
            <a:r>
              <a:rPr lang="bg-BG" altLang="bg-BG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15662" y="1406770"/>
            <a:ext cx="9223130" cy="5451230"/>
          </a:xfrm>
        </p:spPr>
        <p:txBody>
          <a:bodyPr rtlCol="0"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съответствие със срокове се </a:t>
            </a: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представят </a:t>
            </a:r>
            <a:r>
              <a:rPr lang="bg-BG" altLang="bg-BG" sz="20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„</a:t>
            </a:r>
            <a:r>
              <a:rPr lang="bg-BG" altLang="bg-BG" sz="2000" b="1" dirty="0">
                <a:latin typeface="Georgia" panose="02040502050405020303" pitchFamily="18" charset="0"/>
                <a:cs typeface="Times New Roman" panose="02020603050405020304" pitchFamily="18" charset="0"/>
              </a:rPr>
              <a:t>Финансов план</a:t>
            </a:r>
            <a:r>
              <a:rPr lang="bg-BG" altLang="bg-BG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”  </a:t>
            </a: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и 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„</a:t>
            </a:r>
            <a:r>
              <a:rPr lang="bg-BG" altLang="bg-BG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Съдържателен и финансов отчет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”, придружени с </a:t>
            </a:r>
            <a:r>
              <a:rPr lang="bg-BG" altLang="bg-BG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копия от </a:t>
            </a:r>
            <a:r>
              <a:rPr lang="bg-BG" altLang="bg-BG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разходооправдателни</a:t>
            </a:r>
            <a:r>
              <a:rPr lang="bg-BG" altLang="bg-BG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документи,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заверени</a:t>
            </a:r>
            <a:r>
              <a:rPr lang="en-US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 „</a:t>
            </a:r>
            <a:r>
              <a:rPr lang="bg-BG" altLang="bg-BG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Вярно с оригинала“ 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районните администрации на </a:t>
            </a:r>
            <a:r>
              <a:rPr lang="bg-BG" altLang="bg-BG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„Екип за реализиране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”.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Средствата </a:t>
            </a:r>
            <a:r>
              <a:rPr lang="bg-BG" altLang="bg-BG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трябва да бъдат разходени за бюджетна </a:t>
            </a: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година, съгласно одобрена сума във финансов план.</a:t>
            </a:r>
            <a:endParaRPr lang="bg-BG" altLang="bg-BG" sz="2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Дейностите може да стартират след одобряването на проекта, като продължат и след тяхното отчитане. 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Формулярите за финансов отчет се представят в РА от образователните институции, в едномесечен срок от заповед на кмет на СО и </a:t>
            </a: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извършване на корекция на бюджета на района/училище, детска градина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Съгласуване на финансови отчети от експерти-</a:t>
            </a: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дирекция ПИСТ.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Формулярът се заверява с подпис и печат от длъжностни лица /директор на образователна институция и счетоводител от РА/.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Входиране</a:t>
            </a:r>
            <a:r>
              <a:rPr lang="bg-BG" altLang="bg-BG" sz="2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на финансови отчети в Столична община, съгласно обявени срокове.  </a:t>
            </a:r>
            <a:endParaRPr lang="bg-BG" altLang="bg-BG" sz="2000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Документацията се съхранява в срок от 5 години в СО /в дирекция ПИСТ/ и подлежи на проверка от одитори. </a:t>
            </a:r>
          </a:p>
          <a:p>
            <a:pPr>
              <a:lnSpc>
                <a:spcPct val="80000"/>
              </a:lnSpc>
              <a:defRPr/>
            </a:pPr>
            <a:endParaRPr lang="ru-RU" altLang="bg-BG" b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4" y="119160"/>
            <a:ext cx="10117667" cy="595090"/>
          </a:xfrm>
        </p:spPr>
        <p:txBody>
          <a:bodyPr>
            <a:normAutofit/>
          </a:bodyPr>
          <a:lstStyle/>
          <a:p>
            <a:r>
              <a:rPr lang="bg-BG" sz="2900" b="1" i="1" dirty="0" smtClean="0">
                <a:solidFill>
                  <a:srgbClr val="0070C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Формуляр за финансов и съдържателен отчет</a:t>
            </a:r>
            <a:endParaRPr lang="en-US" sz="2900" dirty="0"/>
          </a:p>
        </p:txBody>
      </p:sp>
      <p:sp>
        <p:nvSpPr>
          <p:cNvPr id="4" name="Rectangle 3"/>
          <p:cNvSpPr/>
          <p:nvPr/>
        </p:nvSpPr>
        <p:spPr>
          <a:xfrm>
            <a:off x="2828707" y="8425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изпълнение на Постановление № 129 на МС за определяне на минимални диференцирани размери на паричните средства за физическо възпитание и спорт, които се осигуряват от държавния бюджет и от бюджетите на общините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685800" algn="l"/>
              </a:tabLst>
            </a:pP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1. Техническа информация: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17296"/>
              </p:ext>
            </p:extLst>
          </p:nvPr>
        </p:nvGraphicFramePr>
        <p:xfrm>
          <a:off x="2828707" y="1522739"/>
          <a:ext cx="6607812" cy="13237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78546">
                  <a:extLst>
                    <a:ext uri="{9D8B030D-6E8A-4147-A177-3AD203B41FA5}">
                      <a16:colId xmlns:a16="http://schemas.microsoft.com/office/drawing/2014/main" val="1250553062"/>
                    </a:ext>
                  </a:extLst>
                </a:gridCol>
                <a:gridCol w="1329266">
                  <a:extLst>
                    <a:ext uri="{9D8B030D-6E8A-4147-A177-3AD203B41FA5}">
                      <a16:colId xmlns:a16="http://schemas.microsoft.com/office/drawing/2014/main" val="4183638245"/>
                    </a:ext>
                  </a:extLst>
                </a:gridCol>
              </a:tblGrid>
              <a:tr h="14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Име на образователната институция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103649"/>
                  </a:ext>
                </a:extLst>
              </a:tr>
              <a:tr h="3682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Брой на децата по модул „Институции” от Национална електронна система за предучилищно и училищно образование /НЕИСПУО/ към началото на втория срок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600412"/>
                  </a:ext>
                </a:extLst>
              </a:tr>
              <a:tr h="14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бр. деца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059758"/>
                  </a:ext>
                </a:extLst>
              </a:tr>
              <a:tr h="14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бр. ученици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92769"/>
                  </a:ext>
                </a:extLst>
              </a:tr>
              <a:tr h="142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Период за изпълнение на дейностите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072266"/>
                  </a:ext>
                </a:extLst>
              </a:tr>
              <a:tr h="2849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Одобрена сума на проектното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предложение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2547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28707" y="2799612"/>
            <a:ext cx="22076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bg-BG" sz="11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</a:t>
            </a: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проведените дейности: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30655"/>
              </p:ext>
            </p:extLst>
          </p:nvPr>
        </p:nvGraphicFramePr>
        <p:xfrm>
          <a:off x="2828707" y="3066643"/>
          <a:ext cx="6578600" cy="411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4315">
                  <a:extLst>
                    <a:ext uri="{9D8B030D-6E8A-4147-A177-3AD203B41FA5}">
                      <a16:colId xmlns:a16="http://schemas.microsoft.com/office/drawing/2014/main" val="1336800041"/>
                    </a:ext>
                  </a:extLst>
                </a:gridCol>
                <a:gridCol w="2436108">
                  <a:extLst>
                    <a:ext uri="{9D8B030D-6E8A-4147-A177-3AD203B41FA5}">
                      <a16:colId xmlns:a16="http://schemas.microsoft.com/office/drawing/2014/main" val="1856060896"/>
                    </a:ext>
                  </a:extLst>
                </a:gridCol>
                <a:gridCol w="1312393">
                  <a:extLst>
                    <a:ext uri="{9D8B030D-6E8A-4147-A177-3AD203B41FA5}">
                      <a16:colId xmlns:a16="http://schemas.microsoft.com/office/drawing/2014/main" val="211002129"/>
                    </a:ext>
                  </a:extLst>
                </a:gridCol>
                <a:gridCol w="1318105">
                  <a:extLst>
                    <a:ext uri="{9D8B030D-6E8A-4147-A177-3AD203B41FA5}">
                      <a16:colId xmlns:a16="http://schemas.microsoft.com/office/drawing/2014/main" val="2226710205"/>
                    </a:ext>
                  </a:extLst>
                </a:gridCol>
                <a:gridCol w="1237679">
                  <a:extLst>
                    <a:ext uri="{9D8B030D-6E8A-4147-A177-3AD203B41FA5}">
                      <a16:colId xmlns:a16="http://schemas.microsoft.com/office/drawing/2014/main" val="3978197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на дейността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 / срок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Брой деца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Разходени средства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519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369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29708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42441" y="3485123"/>
            <a:ext cx="6041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Финансов </a:t>
            </a: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отчет: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</a:t>
            </a: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фактурите заложени за дейност таб. </a:t>
            </a: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bg-BG" sz="9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53382"/>
              </p:ext>
            </p:extLst>
          </p:nvPr>
        </p:nvGraphicFramePr>
        <p:xfrm>
          <a:off x="2828491" y="3838200"/>
          <a:ext cx="6599346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2739">
                  <a:extLst>
                    <a:ext uri="{9D8B030D-6E8A-4147-A177-3AD203B41FA5}">
                      <a16:colId xmlns:a16="http://schemas.microsoft.com/office/drawing/2014/main" val="1417669661"/>
                    </a:ext>
                  </a:extLst>
                </a:gridCol>
                <a:gridCol w="2489203">
                  <a:extLst>
                    <a:ext uri="{9D8B030D-6E8A-4147-A177-3AD203B41FA5}">
                      <a16:colId xmlns:a16="http://schemas.microsoft.com/office/drawing/2014/main" val="2102749632"/>
                    </a:ext>
                  </a:extLst>
                </a:gridCol>
                <a:gridCol w="839471">
                  <a:extLst>
                    <a:ext uri="{9D8B030D-6E8A-4147-A177-3AD203B41FA5}">
                      <a16:colId xmlns:a16="http://schemas.microsoft.com/office/drawing/2014/main" val="174687273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41211316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5729826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на фактурата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на услугите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Стойност</a:t>
                      </a:r>
                      <a:r>
                        <a:rPr lang="bg-BG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bg-BG" sz="9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лв</a:t>
                      </a:r>
                      <a:r>
                        <a:rPr lang="bg-BG" sz="9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11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924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149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ОБЩО: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112998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42441" y="4386840"/>
            <a:ext cx="33297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на фактурите заложени за спортна база таб. 2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725866"/>
              </p:ext>
            </p:extLst>
          </p:nvPr>
        </p:nvGraphicFramePr>
        <p:xfrm>
          <a:off x="2828709" y="4601417"/>
          <a:ext cx="660781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529">
                  <a:extLst>
                    <a:ext uri="{9D8B030D-6E8A-4147-A177-3AD203B41FA5}">
                      <a16:colId xmlns:a16="http://schemas.microsoft.com/office/drawing/2014/main" val="3735045368"/>
                    </a:ext>
                  </a:extLst>
                </a:gridCol>
                <a:gridCol w="2512215">
                  <a:extLst>
                    <a:ext uri="{9D8B030D-6E8A-4147-A177-3AD203B41FA5}">
                      <a16:colId xmlns:a16="http://schemas.microsoft.com/office/drawing/2014/main" val="165228417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56727159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3064201618"/>
                    </a:ext>
                  </a:extLst>
                </a:gridCol>
                <a:gridCol w="1232533">
                  <a:extLst>
                    <a:ext uri="{9D8B030D-6E8A-4147-A177-3AD203B41FA5}">
                      <a16:colId xmlns:a16="http://schemas.microsoft.com/office/drawing/2014/main" val="3040263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на фактурата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дата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на услугите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Стойност</a:t>
                      </a:r>
                      <a:r>
                        <a:rPr lang="bg-BG" sz="9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bg-BG" sz="9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лв</a:t>
                      </a:r>
                      <a:r>
                        <a:rPr lang="bg-BG" sz="9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547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681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073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ОБЩО: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6529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828491" y="5171281"/>
            <a:ext cx="6179397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Предал отчет:                                                              Телефон за контакт: ..........................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на образователната институция ..............................................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                            </a:t>
            </a:r>
            <a:r>
              <a:rPr lang="bg-BG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име,  подпис,  печат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 отговорно лице</a:t>
            </a: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РА</a:t>
            </a: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..............................................................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   </a:t>
            </a:r>
            <a:r>
              <a:rPr lang="bg-BG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име, телефон за контакт,   подпис, печат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Приел отчета ............................................................. 		</a:t>
            </a:r>
            <a:endParaRPr lang="en-US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   </a:t>
            </a:r>
            <a:r>
              <a:rPr lang="bg-BG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 МДСТ от РА подпис</a:t>
            </a:r>
            <a:endParaRPr lang="en-US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bg-BG" sz="11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8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531" y="694592"/>
            <a:ext cx="7993307" cy="918309"/>
          </a:xfrm>
        </p:spPr>
        <p:txBody>
          <a:bodyPr>
            <a:normAutofit fontScale="90000"/>
          </a:bodyPr>
          <a:lstStyle/>
          <a:p>
            <a:r>
              <a:rPr lang="bg-BG" altLang="bg-BG" sz="26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Методически консултации при обобщаване и отчитане на проектите от дирекция “ПИСТ”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136531" y="2276873"/>
            <a:ext cx="8804693" cy="44116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bg-BG" altLang="bg-BG" sz="2600" dirty="0">
                <a:latin typeface="Georgia" panose="02040502050405020303" pitchFamily="18" charset="0"/>
              </a:rPr>
              <a:t>Теодора Филева- старши експерт координатор 02/981 06 47, </a:t>
            </a:r>
            <a:r>
              <a:rPr lang="ru-RU" altLang="bg-BG" sz="2600" dirty="0">
                <a:latin typeface="Georgia" panose="02040502050405020303" pitchFamily="18" charset="0"/>
              </a:rPr>
              <a:t>0884 322 642</a:t>
            </a:r>
            <a:r>
              <a:rPr lang="bg-BG" altLang="bg-BG" sz="2600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40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9477" y="470267"/>
            <a:ext cx="9434146" cy="12239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bg-BG" altLang="bg-BG" sz="20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Постановление № 148 за изменение и допълнение на </a:t>
            </a:r>
            <a: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Постановление № 129 на МС, </a:t>
            </a:r>
            <a:b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в сила от 01.01.2019 година</a:t>
            </a:r>
            <a:br>
              <a:rPr lang="bg-BG" altLang="bg-BG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bg-BG" altLang="bg-BG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</a:br>
            <a:endParaRPr lang="bg-BG" altLang="bg-BG" sz="24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69477" y="1988282"/>
            <a:ext cx="9434146" cy="5075238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sz="1900" b="1" dirty="0">
                <a:latin typeface="Georgia" panose="02040502050405020303" pitchFamily="18" charset="0"/>
              </a:rPr>
              <a:t>Постановление № 129 на МС от 11.07.2000 год. за определяне на </a:t>
            </a:r>
            <a:r>
              <a:rPr lang="bg-BG" altLang="bg-BG" sz="1900" b="1" dirty="0" smtClean="0">
                <a:latin typeface="Georgia" panose="02040502050405020303" pitchFamily="18" charset="0"/>
              </a:rPr>
              <a:t>минимални</a:t>
            </a:r>
            <a:r>
              <a:rPr lang="en-US" altLang="bg-BG" sz="1900" b="1" dirty="0" smtClean="0">
                <a:latin typeface="Georgia" panose="02040502050405020303" pitchFamily="18" charset="0"/>
              </a:rPr>
              <a:t> </a:t>
            </a:r>
            <a:r>
              <a:rPr lang="bg-BG" altLang="bg-BG" sz="1900" b="1" dirty="0" smtClean="0">
                <a:latin typeface="Georgia" panose="02040502050405020303" pitchFamily="18" charset="0"/>
              </a:rPr>
              <a:t>диференцирани </a:t>
            </a:r>
            <a:r>
              <a:rPr lang="bg-BG" altLang="bg-BG" sz="1900" b="1" dirty="0">
                <a:latin typeface="Georgia" panose="02040502050405020303" pitchFamily="18" charset="0"/>
              </a:rPr>
              <a:t>размери на паричните средства за физическо възпитание и спорт, които се осигуряват от държавния бюджет и от бюджетите на общините</a:t>
            </a:r>
            <a:r>
              <a:rPr lang="bg-BG" altLang="bg-BG" sz="1900" dirty="0">
                <a:latin typeface="Georgia" panose="02040502050405020303" pitchFamily="18" charset="0"/>
              </a:rPr>
              <a:t> </a:t>
            </a:r>
            <a:endParaRPr lang="en-US" altLang="bg-BG" sz="1900" dirty="0" smtClean="0">
              <a:latin typeface="Georgia" panose="020405020504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bg-BG" altLang="bg-BG" sz="1900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sz="1900" b="1" i="1" dirty="0" smtClean="0">
                <a:latin typeface="Georgia" panose="02040502050405020303" pitchFamily="18" charset="0"/>
              </a:rPr>
              <a:t>Минималните</a:t>
            </a:r>
            <a:r>
              <a:rPr lang="en-US" altLang="bg-BG" sz="1900" b="1" i="1" dirty="0" smtClean="0">
                <a:latin typeface="Georgia" panose="02040502050405020303" pitchFamily="18" charset="0"/>
              </a:rPr>
              <a:t> </a:t>
            </a:r>
            <a:r>
              <a:rPr lang="bg-BG" altLang="bg-BG" sz="1900" b="1" i="1" dirty="0" smtClean="0">
                <a:latin typeface="Georgia" panose="02040502050405020303" pitchFamily="18" charset="0"/>
              </a:rPr>
              <a:t>диференцирани </a:t>
            </a:r>
            <a:r>
              <a:rPr lang="bg-BG" altLang="bg-BG" sz="1900" b="1" i="1" dirty="0">
                <a:latin typeface="Georgia" panose="02040502050405020303" pitchFamily="18" charset="0"/>
              </a:rPr>
              <a:t>размери за подпомагане на физическото възпитание и спорта обхващат </a:t>
            </a:r>
            <a:r>
              <a:rPr lang="bg-BG" altLang="bg-BG" sz="1900" b="1" i="1" dirty="0" smtClean="0">
                <a:latin typeface="Georgia" panose="02040502050405020303" pitchFamily="18" charset="0"/>
              </a:rPr>
              <a:t>:</a:t>
            </a:r>
            <a:endParaRPr lang="en-US" altLang="bg-BG" sz="1900" b="1" i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bg-BG" altLang="bg-BG" sz="1900" b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bg-BG" altLang="bg-BG" sz="1900" dirty="0">
                <a:latin typeface="Georgia" panose="02040502050405020303" pitchFamily="18" charset="0"/>
              </a:rPr>
              <a:t>Деца от детските градини /с изключение на </a:t>
            </a:r>
            <a:r>
              <a:rPr lang="bg-BG" altLang="bg-BG" sz="1900" dirty="0" err="1">
                <a:latin typeface="Georgia" panose="02040502050405020303" pitchFamily="18" charset="0"/>
              </a:rPr>
              <a:t>яслените</a:t>
            </a:r>
            <a:r>
              <a:rPr lang="bg-BG" altLang="bg-BG" sz="1900" dirty="0">
                <a:latin typeface="Georgia" panose="02040502050405020303" pitchFamily="18" charset="0"/>
              </a:rPr>
              <a:t> групи</a:t>
            </a:r>
            <a:r>
              <a:rPr lang="bg-BG" altLang="bg-BG" sz="1900" dirty="0" smtClean="0">
                <a:latin typeface="Georgia" panose="02040502050405020303" pitchFamily="18" charset="0"/>
              </a:rPr>
              <a:t>/</a:t>
            </a:r>
            <a:r>
              <a:rPr lang="en-US" altLang="bg-BG" sz="1900" dirty="0" smtClean="0">
                <a:latin typeface="Georgia" panose="02040502050405020303" pitchFamily="18" charset="0"/>
              </a:rPr>
              <a:t> </a:t>
            </a:r>
            <a:r>
              <a:rPr lang="bg-BG" altLang="bg-BG" sz="1900" dirty="0" smtClean="0">
                <a:latin typeface="Georgia" panose="02040502050405020303" pitchFamily="18" charset="0"/>
              </a:rPr>
              <a:t>и </a:t>
            </a:r>
            <a:r>
              <a:rPr lang="bg-BG" altLang="bg-BG" sz="1900" dirty="0">
                <a:latin typeface="Georgia" panose="02040502050405020303" pitchFamily="18" charset="0"/>
              </a:rPr>
              <a:t>подготвителните групи</a:t>
            </a:r>
            <a:r>
              <a:rPr lang="ru-RU" altLang="bg-BG" sz="1900" dirty="0">
                <a:latin typeface="Georgia" panose="02040502050405020303" pitchFamily="18" charset="0"/>
              </a:rPr>
              <a:t> </a:t>
            </a:r>
            <a:r>
              <a:rPr lang="bg-BG" altLang="bg-BG" sz="1900" dirty="0">
                <a:latin typeface="Georgia" panose="02040502050405020303" pitchFamily="18" charset="0"/>
              </a:rPr>
              <a:t>на общообразователното училище</a:t>
            </a:r>
            <a:r>
              <a:rPr lang="ru-RU" altLang="bg-BG" sz="1900" dirty="0">
                <a:latin typeface="Georgia" panose="02040502050405020303" pitchFamily="18" charset="0"/>
              </a:rPr>
              <a:t> </a:t>
            </a:r>
            <a:r>
              <a:rPr lang="ru-RU" altLang="bg-BG" sz="1900" dirty="0" smtClean="0">
                <a:latin typeface="Georgia" panose="02040502050405020303" pitchFamily="18" charset="0"/>
              </a:rPr>
              <a:t>–</a:t>
            </a:r>
            <a:r>
              <a:rPr lang="en-US" altLang="bg-BG" sz="1900" dirty="0" smtClean="0">
                <a:latin typeface="Georgia" panose="02040502050405020303" pitchFamily="18" charset="0"/>
              </a:rPr>
              <a:t> </a:t>
            </a:r>
            <a:r>
              <a:rPr lang="ru-RU" altLang="bg-BG" sz="1900" dirty="0" smtClean="0">
                <a:latin typeface="Georgia" panose="02040502050405020303" pitchFamily="18" charset="0"/>
              </a:rPr>
              <a:t>финансовите </a:t>
            </a:r>
            <a:r>
              <a:rPr lang="bg-BG" altLang="bg-BG" sz="1900" dirty="0">
                <a:latin typeface="Georgia" panose="02040502050405020303" pitchFamily="18" charset="0"/>
              </a:rPr>
              <a:t>средства за физическо възпитание и спорт</a:t>
            </a:r>
            <a:r>
              <a:rPr lang="bg-BG" altLang="bg-BG" sz="1900" b="1" dirty="0">
                <a:latin typeface="Georgia" panose="02040502050405020303" pitchFamily="18" charset="0"/>
              </a:rPr>
              <a:t> са 2.00 лв. на дете.</a:t>
            </a:r>
            <a:r>
              <a:rPr lang="ru-RU" altLang="bg-BG" sz="1900" b="1" dirty="0">
                <a:latin typeface="Georgia" panose="02040502050405020303" pitchFamily="18" charset="0"/>
              </a:rPr>
              <a:t> </a:t>
            </a:r>
            <a:endParaRPr lang="en-US" altLang="bg-BG" sz="1900" b="1" dirty="0" smtClean="0">
              <a:latin typeface="Georgia" panose="020405020504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bg-BG" altLang="bg-BG" sz="1900" b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bg-BG" altLang="bg-BG" sz="1900" dirty="0">
                <a:latin typeface="Georgia" panose="02040502050405020303" pitchFamily="18" charset="0"/>
              </a:rPr>
              <a:t>Ученици от начален, прогимназиален и гимназиален етап на обучение в дневна, комбинирана форма на обучение чрез работа – финансовите средства за физическо възпитание и спорт</a:t>
            </a:r>
            <a:r>
              <a:rPr lang="bg-BG" altLang="bg-BG" sz="1900" b="1" dirty="0">
                <a:latin typeface="Georgia" panose="02040502050405020303" pitchFamily="18" charset="0"/>
              </a:rPr>
              <a:t> са 3.00 лв. на ученик.</a:t>
            </a:r>
          </a:p>
        </p:txBody>
      </p:sp>
    </p:spTree>
    <p:extLst>
      <p:ext uri="{BB962C8B-B14F-4D97-AF65-F5344CB8AC3E}">
        <p14:creationId xmlns:p14="http://schemas.microsoft.com/office/powerpoint/2010/main" val="19824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49" y="950976"/>
            <a:ext cx="8911687" cy="1853184"/>
          </a:xfrm>
        </p:spPr>
        <p:txBody>
          <a:bodyPr>
            <a:noAutofit/>
          </a:bodyPr>
          <a:lstStyle/>
          <a:p>
            <a:pPr algn="r"/>
            <a:r>
              <a:rPr lang="bg-BG" altLang="bg-BG" sz="4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С пожелания за ползотворна </a:t>
            </a:r>
            <a:r>
              <a:rPr lang="bg-BG" altLang="bg-BG" sz="4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работа</a:t>
            </a:r>
            <a:endParaRPr lang="bg-BG" sz="4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5788" y="3316224"/>
            <a:ext cx="8915400" cy="2304288"/>
          </a:xfrm>
        </p:spPr>
        <p:txBody>
          <a:bodyPr/>
          <a:lstStyle/>
          <a:p>
            <a:pPr marL="0" indent="0" algn="ctr">
              <a:buNone/>
            </a:pPr>
            <a:r>
              <a:rPr lang="bg-BG" altLang="bg-BG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Д-р Ирена </a:t>
            </a:r>
            <a:r>
              <a:rPr lang="bg-BG" altLang="bg-BG" sz="2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Димитрова</a:t>
            </a:r>
            <a:endParaRPr lang="bg-BG" altLang="bg-BG" sz="24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bg-BG" altLang="bg-BG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Директор на дирекция ПИСТ</a:t>
            </a:r>
          </a:p>
          <a:p>
            <a:pPr marL="0" indent="0" algn="ctr">
              <a:buNone/>
            </a:pPr>
            <a:r>
              <a:rPr lang="bg-BG" altLang="bg-BG" sz="2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Столична община</a:t>
            </a:r>
          </a:p>
          <a:p>
            <a:pPr marL="0" indent="0">
              <a:buNone/>
            </a:pPr>
            <a:endParaRPr lang="bg-BG" altLang="bg-BG" i="1" dirty="0">
              <a:solidFill>
                <a:schemeClr val="hlink"/>
              </a:solidFill>
              <a:latin typeface="Georgia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78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77579" y="415658"/>
            <a:ext cx="7807569" cy="765297"/>
          </a:xfrm>
        </p:spPr>
        <p:txBody>
          <a:bodyPr/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 и резултати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377579" y="2144591"/>
            <a:ext cx="9442938" cy="4389560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b="1" i="1" dirty="0">
                <a:latin typeface="Georgia" panose="02040502050405020303" pitchFamily="18" charset="0"/>
              </a:rPr>
              <a:t>Основна цел</a:t>
            </a:r>
            <a:r>
              <a:rPr lang="bg-BG" altLang="bg-BG" dirty="0">
                <a:latin typeface="Georgia" panose="02040502050405020303" pitchFamily="18" charset="0"/>
              </a:rPr>
              <a:t> на диференцираните средства, отпуснати от държавен бюджет по 129 ПМС с измененията и допълненията от 148 ПМС е в: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b="1" dirty="0">
                <a:latin typeface="Georgia" panose="02040502050405020303" pitchFamily="18" charset="0"/>
              </a:rPr>
              <a:t>подпомагане на условията </a:t>
            </a:r>
            <a:r>
              <a:rPr lang="bg-BG" altLang="bg-BG" dirty="0">
                <a:latin typeface="Georgia" panose="02040502050405020303" pitchFamily="18" charset="0"/>
              </a:rPr>
              <a:t>за физическо възпитание и спорт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b="1" dirty="0">
                <a:latin typeface="Georgia" panose="02040502050405020303" pitchFamily="18" charset="0"/>
              </a:rPr>
              <a:t>разширяване на възможности </a:t>
            </a:r>
            <a:r>
              <a:rPr lang="bg-BG" altLang="bg-BG" dirty="0">
                <a:latin typeface="Georgia" panose="02040502050405020303" pitchFamily="18" charset="0"/>
              </a:rPr>
              <a:t>за насърчаване на деца и ученици за организирано практикуване на спорт и подобряване на тяхното здраве и физическа дееспособност.</a:t>
            </a:r>
            <a:endParaRPr lang="bg-BG" altLang="bg-BG" b="1" i="1" dirty="0">
              <a:latin typeface="Georgia" panose="02040502050405020303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bg-BG" altLang="bg-BG" b="1" i="1" dirty="0">
                <a:latin typeface="Georgia" panose="02040502050405020303" pitchFamily="18" charset="0"/>
              </a:rPr>
              <a:t>Очаквани резултати</a:t>
            </a:r>
            <a:r>
              <a:rPr lang="bg-BG" altLang="bg-BG" dirty="0">
                <a:latin typeface="Georgia" panose="02040502050405020303" pitchFamily="18" charset="0"/>
              </a:rPr>
              <a:t> от планираните и реализирани дейности :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b="1" dirty="0">
                <a:latin typeface="Georgia" panose="02040502050405020303" pitchFamily="18" charset="0"/>
              </a:rPr>
              <a:t>Насърчаване на деца и ученици за организирано практикуване на спорт и подобряване на тяхното здраве;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dirty="0">
                <a:latin typeface="Georgia" panose="02040502050405020303" pitchFamily="18" charset="0"/>
              </a:rPr>
              <a:t>Максимално включване на деца и ученици </a:t>
            </a:r>
            <a:r>
              <a:rPr lang="bg-BG" altLang="bg-BG" dirty="0" smtClean="0">
                <a:latin typeface="Georgia" panose="02040502050405020303" pitchFamily="18" charset="0"/>
              </a:rPr>
              <a:t>от образователните институции в </a:t>
            </a:r>
            <a:r>
              <a:rPr lang="bg-BG" altLang="bg-BG" dirty="0">
                <a:latin typeface="Georgia" panose="02040502050405020303" pitchFamily="18" charset="0"/>
              </a:rPr>
              <a:t>спортни </a:t>
            </a:r>
            <a:r>
              <a:rPr lang="bg-BG" altLang="bg-BG" dirty="0" smtClean="0">
                <a:latin typeface="Georgia" panose="02040502050405020303" pitchFamily="18" charset="0"/>
              </a:rPr>
              <a:t>дейности и занимания с активна физическа и </a:t>
            </a:r>
            <a:r>
              <a:rPr lang="bg-BG" altLang="bg-BG" dirty="0">
                <a:latin typeface="Georgia" panose="02040502050405020303" pitchFamily="18" charset="0"/>
              </a:rPr>
              <a:t>двигателна активност;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dirty="0">
                <a:latin typeface="Georgia" panose="02040502050405020303" pitchFamily="18" charset="0"/>
              </a:rPr>
              <a:t>Създаване на благоприятен климат в училища и детски градини за спортна и двигателна активност и здравословен начин на живот; </a:t>
            </a:r>
          </a:p>
          <a:p>
            <a:pPr algn="just">
              <a:lnSpc>
                <a:spcPct val="80000"/>
              </a:lnSpc>
              <a:defRPr/>
            </a:pPr>
            <a:r>
              <a:rPr lang="bg-BG" altLang="bg-BG" dirty="0" smtClean="0">
                <a:latin typeface="Georgia" panose="02040502050405020303" pitchFamily="18" charset="0"/>
              </a:rPr>
              <a:t>създадени </a:t>
            </a:r>
            <a:r>
              <a:rPr lang="bg-BG" altLang="bg-BG" dirty="0">
                <a:latin typeface="Georgia" panose="02040502050405020303" pitchFamily="18" charset="0"/>
              </a:rPr>
              <a:t>условия за мотивация за спортни дейности и </a:t>
            </a:r>
            <a:r>
              <a:rPr lang="bg-BG" altLang="bg-BG" dirty="0" smtClean="0">
                <a:latin typeface="Georgia" panose="02040502050405020303" pitchFamily="18" charset="0"/>
              </a:rPr>
              <a:t>занимания</a:t>
            </a:r>
            <a:r>
              <a:rPr lang="bg-BG" altLang="bg-BG" dirty="0">
                <a:latin typeface="Georgia" panose="02040502050405020303" pitchFamily="18" charset="0"/>
              </a:rPr>
              <a:t>;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bg-BG" altLang="bg-BG" sz="1700" b="1" i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362" y="641473"/>
            <a:ext cx="8827475" cy="712542"/>
          </a:xfrm>
        </p:spPr>
        <p:txBody>
          <a:bodyPr/>
          <a:lstStyle/>
          <a:p>
            <a:r>
              <a:rPr lang="bg-BG" alt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Дефицити/пропуски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01362" y="1670538"/>
            <a:ext cx="9504483" cy="527575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g-BG" altLang="en-US" sz="2000" dirty="0">
                <a:latin typeface="Georgia" panose="02040502050405020303" pitchFamily="18" charset="0"/>
                <a:cs typeface="Times New Roman" panose="02020603050405020304" pitchFamily="18" charset="0"/>
              </a:rPr>
              <a:t>некоректно отчитане на разход обвързан с „Транспорт”, „Застраховка”, „Медицински преглед”, „Наем на спортен терен” или „Закупуване на карти за спорт” – липсват съпътстващи документи /график, списъци, заповед от Директор, Договор с фирмата изпълнител/. Представят съпътстващи финансови документи за изплатени суми /вносна бележка, дебитна нота или платежно нареждане/, а не оригиналния финансов документ /фактура или застрахователната полица заверена „Вярно с оригинала”/</a:t>
            </a:r>
            <a:endParaRPr lang="en-US" altLang="en-US" sz="2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некоректно подаване на </a:t>
            </a:r>
            <a:r>
              <a:rPr lang="bg-BG" altLang="bg-BG" sz="2000" dirty="0" err="1" smtClean="0">
                <a:latin typeface="Georgia" panose="02040502050405020303" pitchFamily="18" charset="0"/>
              </a:rPr>
              <a:t>разходооправдателни</a:t>
            </a:r>
            <a:r>
              <a:rPr lang="bg-BG" altLang="bg-BG" sz="2000" dirty="0" smtClean="0">
                <a:latin typeface="Georgia" panose="02040502050405020303" pitchFamily="18" charset="0"/>
              </a:rPr>
              <a:t> </a:t>
            </a:r>
            <a:r>
              <a:rPr lang="bg-BG" altLang="bg-BG" sz="2000" dirty="0">
                <a:latin typeface="Georgia" panose="02040502050405020303" pitchFamily="18" charset="0"/>
              </a:rPr>
              <a:t>документи – фактури, издавани от търговско дружества или ЕТ, в които се отчита дейност „организиране на спортен празник” или „тренировка“ без конкретно описание или съдържателен отчет за дейността;</a:t>
            </a:r>
          </a:p>
          <a:p>
            <a:pPr algn="just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включени хонорари на спортни специалисти от спортни клубове – по 129 Постановление на МС не се предвиждат средства за заплащане на труда на спортни специалисти. Голяма част от спортни клубове издават </a:t>
            </a:r>
            <a:r>
              <a:rPr lang="bg-BG" altLang="bg-BG" sz="2000" dirty="0" err="1">
                <a:latin typeface="Georgia" panose="02040502050405020303" pitchFamily="18" charset="0"/>
              </a:rPr>
              <a:t>разходо</a:t>
            </a:r>
            <a:r>
              <a:rPr lang="bg-BG" altLang="bg-BG" sz="2000" dirty="0">
                <a:latin typeface="Georgia" panose="02040502050405020303" pitchFamily="18" charset="0"/>
              </a:rPr>
              <a:t>-оправдателни документи на училища и детски градини за организиране на спортен празник;</a:t>
            </a:r>
          </a:p>
        </p:txBody>
      </p:sp>
    </p:spTree>
    <p:extLst>
      <p:ext uri="{BB962C8B-B14F-4D97-AF65-F5344CB8AC3E}">
        <p14:creationId xmlns:p14="http://schemas.microsoft.com/office/powerpoint/2010/main" val="40820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077" y="623888"/>
            <a:ext cx="7860323" cy="1281112"/>
          </a:xfrm>
        </p:spPr>
        <p:txBody>
          <a:bodyPr>
            <a:normAutofit/>
          </a:bodyPr>
          <a:lstStyle/>
          <a:p>
            <a:r>
              <a:rPr lang="bg-BG" altLang="bg-BG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Пропуските</a:t>
            </a:r>
            <a:r>
              <a:rPr lang="bg-BG" altLang="bg-BG" b="1" i="1" dirty="0">
                <a:latin typeface="Georgia" panose="02040502050405020303" pitchFamily="18" charset="0"/>
              </a:rPr>
              <a:t> </a:t>
            </a:r>
            <a:r>
              <a:rPr lang="bg-BG" altLang="bg-BG" b="1" i="1" dirty="0">
                <a:solidFill>
                  <a:srgbClr val="0070C0"/>
                </a:solidFill>
                <a:latin typeface="Georgia" panose="02040502050405020303" pitchFamily="18" charset="0"/>
              </a:rPr>
              <a:t>се дължат на: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198078" y="1521069"/>
            <a:ext cx="9372600" cy="4791808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endParaRPr lang="bg-BG" altLang="bg-BG" sz="2000" dirty="0" smtClean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bg-BG" altLang="bg-BG" sz="2000" dirty="0">
                <a:latin typeface="Georgia" panose="02040502050405020303" pitchFamily="18" charset="0"/>
              </a:rPr>
              <a:t>О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пределените </a:t>
            </a:r>
            <a:r>
              <a:rPr lang="bg-BG" altLang="bg-BG" sz="2000" dirty="0">
                <a:latin typeface="Georgia" panose="02040502050405020303" pitchFamily="18" charset="0"/>
              </a:rPr>
              <a:t>финансово отговорни лица от районните </a:t>
            </a:r>
            <a:r>
              <a:rPr lang="bg-BG" altLang="bg-BG" sz="2000" dirty="0" smtClean="0">
                <a:latin typeface="Georgia" panose="02040502050405020303" pitchFamily="18" charset="0"/>
              </a:rPr>
              <a:t>кметове, </a:t>
            </a:r>
            <a:r>
              <a:rPr lang="bg-BG" altLang="bg-BG" sz="2000" dirty="0">
                <a:latin typeface="Georgia" panose="02040502050405020303" pitchFamily="18" charset="0"/>
              </a:rPr>
              <a:t>не са запознати с </a:t>
            </a:r>
            <a:r>
              <a:rPr lang="bg-BG" altLang="bg-BG" sz="2000" dirty="0" smtClean="0">
                <a:latin typeface="Georgia" panose="02040502050405020303" pitchFamily="18" charset="0"/>
              </a:rPr>
              <a:t>указния и изисквания за финансов план и финансова отчетност, като приемат </a:t>
            </a:r>
            <a:r>
              <a:rPr lang="bg-BG" altLang="bg-BG" sz="2000" dirty="0">
                <a:latin typeface="Georgia" panose="02040502050405020303" pitchFamily="18" charset="0"/>
              </a:rPr>
              <a:t>финансово-отчетни документи, които не отговарят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одобрените </a:t>
            </a:r>
            <a:r>
              <a:rPr lang="bg-BG" altLang="bg-BG" sz="2000" dirty="0">
                <a:latin typeface="Georgia" panose="02040502050405020303" pitchFamily="18" charset="0"/>
              </a:rPr>
              <a:t>проекти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училищата и детските градини; 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bg-BG" altLang="bg-BG" sz="2000" dirty="0">
                <a:latin typeface="Georgia" panose="02040502050405020303" pitchFamily="18" charset="0"/>
              </a:rPr>
              <a:t>Н</a:t>
            </a:r>
            <a:r>
              <a:rPr lang="bg-BG" altLang="bg-BG" sz="2000" dirty="0" smtClean="0">
                <a:latin typeface="Georgia" panose="02040502050405020303" pitchFamily="18" charset="0"/>
              </a:rPr>
              <a:t>е </a:t>
            </a:r>
            <a:r>
              <a:rPr lang="bg-BG" altLang="bg-BG" sz="2000" dirty="0">
                <a:latin typeface="Georgia" panose="02040502050405020303" pitchFamily="18" charset="0"/>
              </a:rPr>
              <a:t>е ефективна комуникацията между финансовите експерти по районите и експертите за спортни и младежки дейности;</a:t>
            </a:r>
          </a:p>
          <a:p>
            <a:pPr algn="just">
              <a:lnSpc>
                <a:spcPct val="90000"/>
              </a:lnSpc>
              <a:defRPr/>
            </a:pPr>
            <a:r>
              <a:rPr lang="bg-BG" altLang="bg-BG" sz="2000" dirty="0" smtClean="0">
                <a:latin typeface="Georgia" panose="02040502050405020303" pitchFamily="18" charset="0"/>
              </a:rPr>
              <a:t>Представят се </a:t>
            </a:r>
            <a:r>
              <a:rPr lang="bg-BG" altLang="bg-BG" sz="2000" dirty="0" err="1" smtClean="0">
                <a:latin typeface="Georgia" panose="02040502050405020303" pitchFamily="18" charset="0"/>
              </a:rPr>
              <a:t>разходооправдателни</a:t>
            </a:r>
            <a:r>
              <a:rPr lang="bg-BG" altLang="bg-BG" sz="2000" dirty="0" smtClean="0">
                <a:latin typeface="Georgia" panose="02040502050405020303" pitchFamily="18" charset="0"/>
              </a:rPr>
              <a:t> </a:t>
            </a:r>
            <a:r>
              <a:rPr lang="bg-BG" altLang="bg-BG" sz="2000" dirty="0">
                <a:latin typeface="Georgia" panose="02040502050405020303" pitchFamily="18" charset="0"/>
              </a:rPr>
              <a:t>документи за дейност на образователните </a:t>
            </a:r>
            <a:r>
              <a:rPr lang="bg-BG" altLang="bg-BG" sz="2000" dirty="0" smtClean="0">
                <a:latin typeface="Georgia" panose="02040502050405020303" pitchFamily="18" charset="0"/>
              </a:rPr>
              <a:t>институции, </a:t>
            </a:r>
            <a:r>
              <a:rPr lang="bg-BG" altLang="bg-BG" sz="2000" dirty="0">
                <a:latin typeface="Georgia" panose="02040502050405020303" pitchFamily="18" charset="0"/>
              </a:rPr>
              <a:t>в </a:t>
            </a:r>
            <a:r>
              <a:rPr lang="bg-BG" altLang="bg-BG" sz="2000" dirty="0" smtClean="0">
                <a:latin typeface="Georgia" panose="02040502050405020303" pitchFamily="18" charset="0"/>
              </a:rPr>
              <a:t>които материално отговорно лице/МОЛ/ и получател е кмет </a:t>
            </a:r>
            <a:r>
              <a:rPr lang="bg-BG" altLang="bg-BG" sz="2000" dirty="0">
                <a:latin typeface="Georgia" panose="02040502050405020303" pitchFamily="18" charset="0"/>
              </a:rPr>
              <a:t>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район;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bg-BG" altLang="bg-BG" sz="2000" dirty="0">
                <a:latin typeface="Georgia" panose="02040502050405020303" pitchFamily="18" charset="0"/>
              </a:rPr>
              <a:t>С</a:t>
            </a:r>
            <a:r>
              <a:rPr lang="bg-BG" altLang="bg-BG" sz="2000" dirty="0" smtClean="0">
                <a:latin typeface="Georgia" panose="02040502050405020303" pitchFamily="18" charset="0"/>
              </a:rPr>
              <a:t>редствата</a:t>
            </a:r>
            <a:r>
              <a:rPr lang="bg-BG" altLang="bg-BG" sz="2000" dirty="0">
                <a:latin typeface="Georgia" panose="02040502050405020303" pitchFamily="18" charset="0"/>
              </a:rPr>
              <a:t>, получени по 129 Постановление на МС не се планират и разходват в рамките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бюджетна /календарна/ </a:t>
            </a:r>
            <a:r>
              <a:rPr lang="bg-BG" altLang="bg-BG" sz="2000" dirty="0">
                <a:latin typeface="Georgia" panose="02040502050405020303" pitchFamily="18" charset="0"/>
              </a:rPr>
              <a:t>година</a:t>
            </a:r>
            <a:r>
              <a:rPr lang="bg-BG" altLang="bg-BG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59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698"/>
          </a:xfrm>
        </p:spPr>
        <p:txBody>
          <a:bodyPr/>
          <a:lstStyle/>
          <a:p>
            <a:r>
              <a:rPr lang="bg-BG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Препоръки и предложения</a:t>
            </a:r>
            <a:endParaRPr lang="en-US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bg-BG" b="1" dirty="0" smtClean="0">
                <a:latin typeface="Georgia" panose="02040502050405020303" pitchFamily="18" charset="0"/>
              </a:rPr>
              <a:t>СО/РА</a:t>
            </a:r>
            <a:r>
              <a:rPr lang="bg-BG" dirty="0" smtClean="0">
                <a:latin typeface="Georgia" panose="02040502050405020303" pitchFamily="18" charset="0"/>
              </a:rPr>
              <a:t>-Организиране </a:t>
            </a:r>
            <a:r>
              <a:rPr lang="bg-BG" dirty="0">
                <a:latin typeface="Georgia" panose="02040502050405020303" pitchFamily="18" charset="0"/>
              </a:rPr>
              <a:t>на работни срещи/семинари с експерти от РА – експерт „Финансово-счетоводен отдел</a:t>
            </a:r>
            <a:r>
              <a:rPr lang="bg-BG" dirty="0" smtClean="0">
                <a:latin typeface="Georgia" panose="02040502050405020303" pitchFamily="18" charset="0"/>
              </a:rPr>
              <a:t>“, </a:t>
            </a:r>
            <a:r>
              <a:rPr lang="bg-BG" dirty="0">
                <a:latin typeface="Georgia" panose="02040502050405020303" pitchFamily="18" charset="0"/>
              </a:rPr>
              <a:t>експерт „Младежки дейности и спорт</a:t>
            </a:r>
            <a:r>
              <a:rPr lang="bg-BG" dirty="0" smtClean="0">
                <a:latin typeface="Georgia" panose="02040502050405020303" pitchFamily="18" charset="0"/>
              </a:rPr>
              <a:t>“ и директори на образователни институции /училища и детски градини/.</a:t>
            </a:r>
          </a:p>
          <a:p>
            <a:pPr algn="just"/>
            <a:r>
              <a:rPr lang="bg-BG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НОВ МОМЕНТ – получените данни от НЕУСПУО за броя деца и ученици в дирекция ПИСТ ще бъдат предоставени на </a:t>
            </a:r>
            <a:r>
              <a:rPr lang="bg-BG" b="1" dirty="0">
                <a:solidFill>
                  <a:srgbClr val="FF0000"/>
                </a:solidFill>
                <a:latin typeface="Georgia" panose="02040502050405020303" pitchFamily="18" charset="0"/>
              </a:rPr>
              <a:t>„Екип за реализиране“ в районната администрация </a:t>
            </a:r>
            <a:r>
              <a:rPr lang="bg-BG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за улеснение при подготовката на проектите от директори на детски градини и училища. </a:t>
            </a:r>
            <a:endParaRPr lang="bg-BG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bg-BG" dirty="0" smtClean="0">
                <a:latin typeface="Georgia" panose="02040502050405020303" pitchFamily="18" charset="0"/>
              </a:rPr>
              <a:t>Запознаване </a:t>
            </a:r>
            <a:r>
              <a:rPr lang="bg-BG" dirty="0">
                <a:latin typeface="Georgia" panose="02040502050405020303" pitchFamily="18" charset="0"/>
              </a:rPr>
              <a:t>с </a:t>
            </a:r>
            <a:r>
              <a:rPr lang="bg-BG" dirty="0" smtClean="0">
                <a:latin typeface="Georgia" panose="02040502050405020303" pitchFamily="18" charset="0"/>
              </a:rPr>
              <a:t>насоките и указанията при подаване и отчитане на проектни предложения за кандидатстване по ПМС 129.</a:t>
            </a:r>
            <a:endParaRPr lang="bg-BG" dirty="0">
              <a:latin typeface="Georgia" panose="02040502050405020303" pitchFamily="18" charset="0"/>
            </a:endParaRPr>
          </a:p>
          <a:p>
            <a:pPr algn="just"/>
            <a:r>
              <a:rPr lang="bg-BG" dirty="0" smtClean="0">
                <a:latin typeface="Georgia" panose="02040502050405020303" pitchFamily="18" charset="0"/>
              </a:rPr>
              <a:t>Консултация и съдействие </a:t>
            </a:r>
            <a:r>
              <a:rPr lang="bg-BG" dirty="0">
                <a:latin typeface="Georgia" panose="02040502050405020303" pitchFamily="18" charset="0"/>
              </a:rPr>
              <a:t>при изготвяне </a:t>
            </a:r>
            <a:r>
              <a:rPr lang="bg-BG" dirty="0" smtClean="0">
                <a:latin typeface="Georgia" panose="02040502050405020303" pitchFamily="18" charset="0"/>
              </a:rPr>
              <a:t>и отчитане на проектите.</a:t>
            </a:r>
            <a:endParaRPr lang="bg-BG" dirty="0">
              <a:latin typeface="Georgia" panose="02040502050405020303" pitchFamily="18" charset="0"/>
            </a:endParaRPr>
          </a:p>
          <a:p>
            <a:pPr algn="just"/>
            <a:r>
              <a:rPr lang="bg-BG" dirty="0">
                <a:latin typeface="Georgia" panose="02040502050405020303" pitchFamily="18" charset="0"/>
              </a:rPr>
              <a:t>Предоставяне на информация за срокове за финансова отчетност /писма, указания – СО/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1024" y="158263"/>
            <a:ext cx="8152791" cy="1038714"/>
          </a:xfrm>
        </p:spPr>
        <p:txBody>
          <a:bodyPr>
            <a:noAutofit/>
          </a:bodyPr>
          <a:lstStyle/>
          <a:p>
            <a:r>
              <a:rPr lang="bg-BG" altLang="bg-BG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Важни изисквания и насоки, критерии за разработване на проектите</a:t>
            </a:r>
            <a:endParaRPr lang="bg-BG" altLang="bg-BG" sz="2800" b="1" i="1" dirty="0">
              <a:solidFill>
                <a:srgbClr val="0070C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031024" y="1340769"/>
            <a:ext cx="9777046" cy="5616525"/>
          </a:xfrm>
        </p:spPr>
        <p:txBody>
          <a:bodyPr rtlCol="0">
            <a:normAutofit/>
          </a:bodyPr>
          <a:lstStyle/>
          <a:p>
            <a:pPr marL="0"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bg-BG" alt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цел </a:t>
            </a:r>
            <a:r>
              <a:rPr lang="bg-BG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диференцираните средства, отпуснати от държавния бюджет по 129 ПМС е в:</a:t>
            </a:r>
          </a:p>
          <a:p>
            <a:pPr marL="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alt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подпомагане</a:t>
            </a:r>
            <a:r>
              <a:rPr lang="bg-BG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условията за физическо възпитание и спорт;</a:t>
            </a:r>
          </a:p>
          <a:p>
            <a:pPr marL="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alt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разширяване</a:t>
            </a:r>
            <a:r>
              <a:rPr lang="bg-BG" alt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възможности за насърчаване на деца и ученици за организирано практикуване на спорт и подобряване на тяхното здраве и физическа дееспособност.</a:t>
            </a:r>
          </a:p>
          <a:p>
            <a:pPr marL="0" algn="just">
              <a:spcBef>
                <a:spcPts val="0"/>
              </a:spcBef>
              <a:defRPr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Минималните диференцирани размери </a:t>
            </a: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нямат за цел изцяло да финансират и обезпечат дейността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образователните институции в областта на физическото възпитание и спорта, но са решаващ фактор, подпомагащ програми и инициативи за децата и учениците.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defRPr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Средствата: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предназначени за всички деца и ученици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училището и детската градина, отговарящи на съответната възраст и определени изисквания  и съответно следва да бъдат обхванати в дейности.</a:t>
            </a:r>
            <a:r>
              <a:rPr lang="bg-BG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bg-BG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отпускат, планират и разходват</a:t>
            </a:r>
            <a:r>
              <a:rPr lang="bg-BG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бюджетна година /съвпада с календарна година от 01 януари до 31 декември/;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използват </a:t>
            </a: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единствено за дейности в областта на физическото възпитание и спорта и материално-техническото им обезпечаване;</a:t>
            </a:r>
          </a:p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могат да се използват за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заплати, хонорари, лекторски и други трудови възнаграждения.</a:t>
            </a:r>
          </a:p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 за закупуването на ДМА се допуска единствено за спортни съоръжения, уреди и пособия.  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Разработените проекти за дейности следва да обхващат период от календарната година</a:t>
            </a: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 включват реално доказани разходи чрез съответните отчетни и финансови документи, включване на деца и др.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bg-BG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Всяка образователна институция може да участва </a:t>
            </a: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с един проект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bg-BG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8389" y="325316"/>
            <a:ext cx="8825279" cy="1028699"/>
          </a:xfrm>
        </p:spPr>
        <p:txBody>
          <a:bodyPr>
            <a:normAutofit/>
          </a:bodyPr>
          <a:lstStyle/>
          <a:p>
            <a:r>
              <a:rPr lang="bg-BG" altLang="bg-BG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Изисквания към техническото и съдържателно оформление на проектите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068389" y="1732085"/>
            <a:ext cx="9572626" cy="47925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Проектът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се подготвя от образователните институции в </a:t>
            </a: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4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/</a:t>
            </a: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четири/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еднообразни екземпляра - за образователната институция /училище или детска градина/, за РА/районна администрация/, за СО/Столична община/ и за РУО-София-град;</a:t>
            </a:r>
            <a:endParaRPr lang="bg-BG" altLang="bg-BG" sz="2200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Заявление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- </a:t>
            </a: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до заместник-кмета на СО</a:t>
            </a:r>
            <a:r>
              <a:rPr lang="bg-BG" altLang="bg-BG" sz="22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/бланка/, подава се от директора, с подпис на ръководител и печат на образователната институция;</a:t>
            </a:r>
          </a:p>
          <a:p>
            <a:pPr algn="just">
              <a:lnSpc>
                <a:spcPct val="80000"/>
              </a:lnSpc>
            </a:pP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Формуляр на проекта за кандидатстване -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Приложение №1 към чл.3, ал.1 </a:t>
            </a:r>
          </a:p>
          <a:p>
            <a:pPr algn="just">
              <a:lnSpc>
                <a:spcPct val="80000"/>
              </a:lnSpc>
            </a:pP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Финансов план на проекта за кандидатстване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– Приложени №2 към чл.3, ал.1, съгласуван от експерт на РА </a:t>
            </a:r>
            <a:endParaRPr lang="bg-BG" altLang="bg-BG" sz="2200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Заповед от Кмета на РА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за определяне на длъжностни лица – „</a:t>
            </a:r>
            <a:r>
              <a:rPr lang="bg-BG" altLang="bg-BG" sz="2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Екип за реализиране”/</a:t>
            </a:r>
            <a:r>
              <a:rPr lang="bg-BG" altLang="bg-BG" sz="22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финансово отговорно длъжностно лице и експерт МДСТ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/</a:t>
            </a:r>
            <a:r>
              <a:rPr lang="en-US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за контрол и съдействие при усвояване и отчитане на парични средства за физическо възпитание и спорт в изпълнение на Постановление № 129 на МС.</a:t>
            </a:r>
          </a:p>
        </p:txBody>
      </p:sp>
    </p:spTree>
    <p:extLst>
      <p:ext uri="{BB962C8B-B14F-4D97-AF65-F5344CB8AC3E}">
        <p14:creationId xmlns:p14="http://schemas.microsoft.com/office/powerpoint/2010/main" val="36005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600199" y="115889"/>
            <a:ext cx="889781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en-US" b="1" i="1" dirty="0">
                <a:solidFill>
                  <a:srgbClr val="0070C0"/>
                </a:solidFill>
                <a:latin typeface="Georgia" panose="02040502050405020303" pitchFamily="18" charset="0"/>
              </a:rPr>
              <a:t>Формуляр на проекта за кандидатстване  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2795465" y="395288"/>
            <a:ext cx="7416800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 към чл. 3, ал. 1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ИДЕНТИФИКАЦИЯ НА КАНДИДАТСТВАЩАТА ИНСТИТУЦИЯ: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Име: ………………………………………………………………..…………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гр./с. ……………………………………...………….…........………,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община: ………………………………….................................................…..,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област: ………………………………….................................................…….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институцията: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.................………………………………………………………………...........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(име, фамилия, длъжност)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………………………………………………………......….....……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……………………………………………………………...……....…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ЕИК по БУЛСТАТ: …………………………………………….................…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Банкова сметка: …………………………………………...........................…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Банка: …………………………………………………………....……...……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IBAN: ………………………………………………………………………..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BIC: ……………………………………………………………………….....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ІІ. ОПИСАНИЕ НА ПРОЕКТА: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(Кратко описание на мотивите и дейностите за осъществяване на проекта)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ІІІ. ЦЕЛИ НА ПРОЕКТА: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(Кратко описание)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ОЧАКВАНИ РЕЗУЛТАТИ: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(Описват се прогнозни резултати)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ЦЕЛЕВА ГРУПА: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(Посочват се целевите групи от кандидатстващата институция, обхванати в проекта)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(Броят на децата от детските градини не включва броя на децата от яслените групи. Сумата в колона 4 се определя като произведение от данните в колона 2 и колона 3.)</a:t>
            </a:r>
          </a:p>
          <a:p>
            <a:endParaRPr lang="ru-RU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на институцията: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……………………………………………………………………………......................................</a:t>
            </a:r>
          </a:p>
          <a:p>
            <a:r>
              <a:rPr lang="ru-RU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(подпис, печат)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27350" y="4508501"/>
          <a:ext cx="6408738" cy="1173861"/>
        </p:xfrm>
        <a:graphic>
          <a:graphicData uri="http://schemas.openxmlformats.org/drawingml/2006/table">
            <a:tbl>
              <a:tblPr/>
              <a:tblGrid>
                <a:gridCol w="1541463">
                  <a:extLst>
                    <a:ext uri="{9D8B030D-6E8A-4147-A177-3AD203B41FA5}">
                      <a16:colId xmlns:a16="http://schemas.microsoft.com/office/drawing/2014/main" val="715226937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751352109"/>
                    </a:ext>
                  </a:extLst>
                </a:gridCol>
                <a:gridCol w="3236912">
                  <a:extLst>
                    <a:ext uri="{9D8B030D-6E8A-4147-A177-3AD203B41FA5}">
                      <a16:colId xmlns:a16="http://schemas.microsoft.com/office/drawing/2014/main" val="2035174614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343274440"/>
                    </a:ext>
                  </a:extLst>
                </a:gridCol>
              </a:tblGrid>
              <a:tr h="23971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ред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Парични средства по чл. 1 по ПМС № 129 от 11.07.2000 г.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433534"/>
                  </a:ext>
                </a:extLst>
              </a:tr>
              <a:tr h="12223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75458"/>
                  </a:ext>
                </a:extLst>
              </a:tr>
              <a:tr h="24606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ДЕЦА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070416"/>
                  </a:ext>
                </a:extLst>
              </a:tr>
              <a:tr h="24606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21724"/>
                  </a:ext>
                </a:extLst>
              </a:tr>
              <a:tr h="24606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 В ЛВ.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55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2426</TotalTime>
  <Words>2313</Words>
  <Application>Microsoft Office PowerPoint</Application>
  <PresentationFormat>Widescreen</PresentationFormat>
  <Paragraphs>436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Georgia</vt:lpstr>
      <vt:lpstr>Times New Roman</vt:lpstr>
      <vt:lpstr>Wingdings 3</vt:lpstr>
      <vt:lpstr>Wisp</vt:lpstr>
      <vt:lpstr>-разработване на проекти  -насоки и указания по Новите изисквания  -координиране на дейности, процедура  -отчитане на средства и обобщаване на информация</vt:lpstr>
      <vt:lpstr>Постановление № 148 за изменение и допълнение на  Постановление № 129 на МС,  в сила от 01.01.2019 година             </vt:lpstr>
      <vt:lpstr>Цел и резултати</vt:lpstr>
      <vt:lpstr>Дефицити/пропуски</vt:lpstr>
      <vt:lpstr>Пропуските се дължат на:</vt:lpstr>
      <vt:lpstr>Препоръки и предложения</vt:lpstr>
      <vt:lpstr>Важни изисквания и насоки, критерии за разработване на проектите</vt:lpstr>
      <vt:lpstr>Изисквания към техническото и съдържателно оформление на проектите</vt:lpstr>
      <vt:lpstr>PowerPoint Presentation</vt:lpstr>
      <vt:lpstr>PowerPoint Presentation</vt:lpstr>
      <vt:lpstr>Допустими разходи</vt:lpstr>
      <vt:lpstr>Недопустими разходи</vt:lpstr>
      <vt:lpstr>Указания за раздел 1 –  спортна и туристическа дейности  </vt:lpstr>
      <vt:lpstr>Указание за таблица 2-   материално-техническо осигуряване </vt:lpstr>
      <vt:lpstr>Приоритети при подготовка на проектите</vt:lpstr>
      <vt:lpstr>Процедура</vt:lpstr>
      <vt:lpstr>Отчетност </vt:lpstr>
      <vt:lpstr>Формуляр за финансов и съдържателен отчет</vt:lpstr>
      <vt:lpstr>Методически консултации при обобщаване и отчитане на проектите от дирекция “ПИСТ”</vt:lpstr>
      <vt:lpstr>С пожелания за ползотворна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Ученически игри</dc:title>
  <dc:creator>Valia1</dc:creator>
  <cp:lastModifiedBy>TFileva</cp:lastModifiedBy>
  <cp:revision>183</cp:revision>
  <cp:lastPrinted>2019-02-22T14:50:52Z</cp:lastPrinted>
  <dcterms:created xsi:type="dcterms:W3CDTF">2019-01-20T11:06:58Z</dcterms:created>
  <dcterms:modified xsi:type="dcterms:W3CDTF">2019-10-24T09:30:07Z</dcterms:modified>
</cp:coreProperties>
</file>