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1" r:id="rId3"/>
    <p:sldId id="260" r:id="rId4"/>
    <p:sldId id="264" r:id="rId5"/>
    <p:sldId id="269" r:id="rId6"/>
    <p:sldId id="270" r:id="rId7"/>
    <p:sldId id="278" r:id="rId8"/>
    <p:sldId id="268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77" r:id="rId21"/>
    <p:sldId id="279" r:id="rId2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9457" autoAdjust="0"/>
    <p:restoredTop sz="94713" autoAdjust="0"/>
  </p:normalViewPr>
  <p:slideViewPr>
    <p:cSldViewPr>
      <p:cViewPr>
        <p:scale>
          <a:sx n="200" d="100"/>
          <a:sy n="2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20A37-D212-4F44-8E84-21234F4B8E4C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B1002-1480-40A9-B20A-C5F7B4B7CEB9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309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12E80-3697-4C61-BC4F-AFDA156CCEE0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5D4C9-AAB2-4ADA-8D2C-20E1F3656A41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4772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5D4C9-AAB2-4ADA-8D2C-20E1F3656A41}" type="slidenum">
              <a:rPr lang="bg-BG" smtClean="0"/>
              <a:pPr/>
              <a:t>1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F2A93-B8C4-4DF7-8B91-6FEFA64D3FF9}" type="datetimeFigureOut">
              <a:rPr lang="bg-BG" smtClean="0"/>
              <a:pPr/>
              <a:t>19.10.2020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D699B-D002-4869-8FC6-C29D0F23A708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476673"/>
            <a:ext cx="8640960" cy="1296143"/>
          </a:xfrm>
        </p:spPr>
        <p:txBody>
          <a:bodyPr>
            <a:normAutofit/>
          </a:bodyPr>
          <a:lstStyle/>
          <a:p>
            <a:r>
              <a:rPr lang="bg-BG" sz="2200" dirty="0">
                <a:latin typeface="Book Antiqua" pitchFamily="18" charset="0"/>
              </a:rPr>
              <a:t>„Ремонт и обновяване на Борисова градина - историческа част", </a:t>
            </a:r>
            <a:r>
              <a:rPr lang="en-US" sz="2200" dirty="0" smtClean="0">
                <a:latin typeface="Book Antiqua" pitchFamily="18" charset="0"/>
              </a:rPr>
              <a:t>       </a:t>
            </a:r>
            <a:r>
              <a:rPr lang="bg-BG" sz="2200" dirty="0" smtClean="0">
                <a:latin typeface="Book Antiqua" pitchFamily="18" charset="0"/>
              </a:rPr>
              <a:t>гр</a:t>
            </a:r>
            <a:r>
              <a:rPr lang="bg-BG" sz="2200" dirty="0">
                <a:latin typeface="Book Antiqua" pitchFamily="18" charset="0"/>
              </a:rPr>
              <a:t>. София</a:t>
            </a:r>
          </a:p>
        </p:txBody>
      </p:sp>
      <p:pic>
        <p:nvPicPr>
          <p:cNvPr id="4" name="Picture 3" descr="SG_Lilii__Photo -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844824"/>
            <a:ext cx="6516216" cy="387421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5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ЕЗЕРО С МАСИВЕН ПОСТАМЕНТ С ФИГУРА НА ЖЕНА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 ПРЕДЛОЖЕНИЕ ЗА ВЪЗСТАНОВЯВАНЕ </a:t>
            </a:r>
            <a:r>
              <a:rPr lang="bg-BG" sz="1100" dirty="0"/>
              <a:t/>
            </a:r>
            <a:br>
              <a:rPr lang="bg-BG" sz="11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6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ПЛАСТИЧНА ФИГУРА НА ОРФЕЙ ДО ЛЯТНАТА ЕСТРАДА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 ПРЕДЛОЖЕНИЕ ЗА ВЪЗСТАНОВЯВАНЕ </a:t>
            </a:r>
            <a:r>
              <a:rPr lang="bg-BG" sz="1100" dirty="0"/>
              <a:t/>
            </a:r>
            <a:br>
              <a:rPr lang="bg-BG" sz="11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3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                     ИНФОРМАЦИОННИ ТАБЛА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  ПРЕДЛОЖЕНИЕ ЗА ОБНОВЯВАНЕ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             /С ЕЛЕМЕНТИ ОТ МАСИВНИ ЧУГУНЕНИ ОТЛИВКИ/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7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                                 ОСВЕТИТЕЛНИ ТЕЛА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  ПРЕДЛОЖЕНИЕ ЗА ОБНОВЯВАНЕ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             /С ЕЛЕМЕНТИ ОТ МАСИВНИ ЧУГУНЕНИ ОТЛИВКИ/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8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                                 МАЛКИ ЧЕШМИ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  ПРЕДЛОЖЕНИЕ ЗА ОБНОВЯВАНЕ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             /С ЕЛЕМЕНТИ ОТ МАСИВНИ ЧУГУНЕНИ ОТЛИВКИ/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0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645024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               НАСТИЛКИ ПРИ ЕЗЕРОТО С ЛИЛИИТЕ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ПРЕДЛОЖЕНИЕ ЗА ВЪЗСТАНОВЯВАНЕ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645024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ЕЛЕМЕНТИ НА ПАРКОВАТА СРЕДА ПРИ ЕЗЕРОТО С ЛИЛИИТЕ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ПРЕДЛОЖЕНИЕ ЗА ВЪЗСТАНОВЯВАНЕ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-12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645024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ЕЛЕМЕНТИ НА ПАРКОВАТА СРЕДА ПРИ ЕЗЕРОТО С ЛИЛИИТЕ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ПРЕДЛОЖЕНИЕ ЗА ВЪЗСТАНОВЯВАНЕ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9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645024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ПОДХОД ПРИ ЕЗЕРОТО С ЛИЛИИТЕ ПО ГЛАВНАТА ОС НА ПАРКА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ПРЕДЛОЖЕНИЕ ЗА ВЪЗСТАНОВЯВАНЕ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3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645024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                                         НАСТИЛКИ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ПРЕДЛОЖЕНИЕ ЗА ВЪЗСТАНОВЯВАНЕ  </a:t>
            </a:r>
            <a:br>
              <a:rPr lang="bg-BG" sz="1200" b="1" dirty="0" smtClean="0">
                <a:latin typeface="Book Antiqua" pitchFamily="18" charset="0"/>
              </a:rPr>
            </a:br>
            <a:r>
              <a:rPr lang="bg-BG" sz="1000" b="1" dirty="0" smtClean="0">
                <a:latin typeface="Book Antiqua" pitchFamily="18" charset="0"/>
              </a:rPr>
              <a:t>                                                                                                                                                          </a:t>
            </a:r>
            <a:r>
              <a:rPr lang="bg-BG" sz="1000" dirty="0"/>
              <a:t/>
            </a:r>
            <a:br>
              <a:rPr lang="bg-BG" sz="10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476673"/>
            <a:ext cx="8568952" cy="720079"/>
          </a:xfrm>
        </p:spPr>
        <p:txBody>
          <a:bodyPr>
            <a:normAutofit fontScale="90000"/>
          </a:bodyPr>
          <a:lstStyle/>
          <a:p>
            <a:r>
              <a:rPr lang="en-US" sz="1400" b="1" dirty="0">
                <a:latin typeface="Book Antiqua" pitchFamily="18" charset="0"/>
              </a:rPr>
              <a:t>II</a:t>
            </a:r>
            <a:r>
              <a:rPr lang="ru-RU" sz="1400" b="1" dirty="0">
                <a:latin typeface="Book Antiqua" pitchFamily="18" charset="0"/>
              </a:rPr>
              <a:t>. ПРЕДВАРИТЕЛНО ПРОУЧВАНЕ, А</a:t>
            </a:r>
            <a:r>
              <a:rPr lang="en-US" sz="1400" b="1" dirty="0">
                <a:latin typeface="Book Antiqua" pitchFamily="18" charset="0"/>
              </a:rPr>
              <a:t>НАЛИЗ И ОЦЕНКА НА СЪЩЕСТВУВАЩОТО ПОЛОЖЕНИЕ</a:t>
            </a:r>
            <a:r>
              <a:rPr lang="bg-BG" sz="1400" dirty="0"/>
              <a:t/>
            </a:r>
            <a:br>
              <a:rPr lang="bg-BG" sz="1400" dirty="0"/>
            </a:br>
            <a:r>
              <a:rPr lang="bg-BG" sz="1200" b="1" dirty="0">
                <a:latin typeface="Book Antiqua" pitchFamily="18" charset="0"/>
              </a:rPr>
              <a:t>разрушени и амортизирани </a:t>
            </a:r>
            <a:r>
              <a:rPr lang="bg-BG" sz="1200" b="1" dirty="0" err="1">
                <a:latin typeface="Book Antiqua" pitchFamily="18" charset="0"/>
              </a:rPr>
              <a:t>алейни</a:t>
            </a:r>
            <a:r>
              <a:rPr lang="bg-BG" sz="1200" b="1" dirty="0">
                <a:latin typeface="Book Antiqua" pitchFamily="18" charset="0"/>
              </a:rPr>
              <a:t> настилки, </a:t>
            </a:r>
            <a:r>
              <a:rPr lang="bg-BG" sz="1200" b="1" dirty="0" smtClean="0">
                <a:latin typeface="Book Antiqua" pitchFamily="18" charset="0"/>
              </a:rPr>
              <a:t>емблематични </a:t>
            </a:r>
            <a:r>
              <a:rPr lang="bg-BG" sz="1200" b="1" dirty="0">
                <a:latin typeface="Book Antiqua" pitchFamily="18" charset="0"/>
              </a:rPr>
              <a:t>обекти като </a:t>
            </a:r>
            <a:r>
              <a:rPr lang="bg-BG" sz="1200" b="1" dirty="0" smtClean="0">
                <a:latin typeface="Book Antiqua" pitchFamily="18" charset="0"/>
              </a:rPr>
              <a:t>езерото с лилиите, алпинеума</a:t>
            </a:r>
            <a:r>
              <a:rPr lang="bg-BG" sz="1200" b="1" dirty="0">
                <a:latin typeface="Book Antiqua" pitchFamily="18" charset="0"/>
              </a:rPr>
              <a:t>, чешми и други водни елементи с художествена </a:t>
            </a:r>
            <a:r>
              <a:rPr lang="bg-BG" sz="1200" b="1" dirty="0" smtClean="0">
                <a:latin typeface="Book Antiqua" pitchFamily="18" charset="0"/>
              </a:rPr>
              <a:t>украса. Отводнителните </a:t>
            </a:r>
            <a:r>
              <a:rPr lang="bg-BG" sz="1200" b="1" dirty="0">
                <a:latin typeface="Book Antiqua" pitchFamily="18" charset="0"/>
              </a:rPr>
              <a:t>елементи са частично или изцяло компрометирани, водоснабдяването е нарушено, липсват осветителни тела в части от парка. </a:t>
            </a:r>
            <a:r>
              <a:rPr lang="en-US" sz="1200" b="1" dirty="0">
                <a:latin typeface="Book Antiqua" pitchFamily="18" charset="0"/>
              </a:rPr>
              <a:t/>
            </a:r>
            <a:br>
              <a:rPr lang="en-US" sz="1200" b="1" dirty="0">
                <a:latin typeface="Book Antiqua" pitchFamily="18" charset="0"/>
              </a:rPr>
            </a:br>
            <a:r>
              <a:rPr lang="en-US" sz="1200" b="1" dirty="0">
                <a:latin typeface="Book Antiqua" pitchFamily="18" charset="0"/>
              </a:rPr>
              <a:t/>
            </a:r>
            <a:br>
              <a:rPr lang="en-US" sz="1200" b="1" dirty="0">
                <a:latin typeface="Book Antiqua" pitchFamily="18" charset="0"/>
              </a:rPr>
            </a:br>
            <a:r>
              <a:rPr lang="en-US" sz="900" b="1" dirty="0" smtClean="0">
                <a:latin typeface="Book Antiqua" pitchFamily="18" charset="0"/>
              </a:rPr>
              <a:t/>
            </a:r>
            <a:br>
              <a:rPr lang="en-US" sz="900" b="1" dirty="0" smtClean="0">
                <a:latin typeface="Book Antiqua" pitchFamily="18" charset="0"/>
              </a:rPr>
            </a:br>
            <a:endParaRPr lang="bg-BG" sz="900" dirty="0">
              <a:latin typeface="Book Antiqua" pitchFamily="18" charset="0"/>
            </a:endParaRPr>
          </a:p>
        </p:txBody>
      </p:sp>
      <p:pic>
        <p:nvPicPr>
          <p:cNvPr id="9" name="Picture 8" descr="IMG_20200217_171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998730"/>
            <a:ext cx="3467877" cy="2600908"/>
          </a:xfrm>
          <a:prstGeom prst="rect">
            <a:avLst/>
          </a:prstGeom>
        </p:spPr>
      </p:pic>
      <p:pic>
        <p:nvPicPr>
          <p:cNvPr id="10" name="Picture 9" descr="IMG_20200217_165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970" y="3861048"/>
            <a:ext cx="3672408" cy="2754306"/>
          </a:xfrm>
          <a:prstGeom prst="rect">
            <a:avLst/>
          </a:prstGeom>
        </p:spPr>
      </p:pic>
      <p:pic>
        <p:nvPicPr>
          <p:cNvPr id="11" name="Picture 10" descr="IMG_20200217_165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1094" y="998730"/>
            <a:ext cx="1984721" cy="2646294"/>
          </a:xfrm>
          <a:prstGeom prst="rect">
            <a:avLst/>
          </a:prstGeom>
        </p:spPr>
      </p:pic>
      <p:pic>
        <p:nvPicPr>
          <p:cNvPr id="13" name="Picture 12" descr="IMG_20200217_1709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1620" y="3861047"/>
            <a:ext cx="2052229" cy="273630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568952" cy="2304256"/>
          </a:xfrm>
        </p:spPr>
        <p:txBody>
          <a:bodyPr>
            <a:normAutofit fontScale="90000"/>
          </a:bodyPr>
          <a:lstStyle/>
          <a:p>
            <a:pPr lvl="1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dirty="0">
                <a:latin typeface="Book Antiqua" pitchFamily="18" charset="0"/>
              </a:rPr>
              <a:t> </a:t>
            </a:r>
            <a:r>
              <a:rPr lang="en-US" sz="1300" dirty="0" smtClean="0">
                <a:latin typeface="Book Antiqua" pitchFamily="18" charset="0"/>
              </a:rPr>
              <a:t>    </a:t>
            </a:r>
            <a:r>
              <a:rPr lang="bg-BG" sz="1300" b="1" dirty="0" smtClean="0">
                <a:latin typeface="Book Antiqua" pitchFamily="18" charset="0"/>
              </a:rPr>
              <a:t>Алпинеум </a:t>
            </a: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dirty="0" smtClean="0">
                <a:latin typeface="Book Antiqua" pitchFamily="18" charset="0"/>
              </a:rPr>
              <a:t>     </a:t>
            </a:r>
            <a:r>
              <a:rPr lang="bg-BG" sz="1300" dirty="0" smtClean="0">
                <a:latin typeface="Book Antiqua" pitchFamily="18" charset="0"/>
              </a:rPr>
              <a:t>Проекта </a:t>
            </a:r>
            <a:r>
              <a:rPr lang="bg-BG" sz="1300" dirty="0">
                <a:latin typeface="Book Antiqua" pitchFamily="18" charset="0"/>
              </a:rPr>
              <a:t>предвижда възстановяване на </a:t>
            </a:r>
            <a:r>
              <a:rPr lang="bg-BG" sz="1300" dirty="0" err="1">
                <a:latin typeface="Book Antiqua" pitchFamily="18" charset="0"/>
              </a:rPr>
              <a:t>ландшафтната</a:t>
            </a:r>
            <a:r>
              <a:rPr lang="bg-BG" sz="1300" dirty="0">
                <a:latin typeface="Book Antiqua" pitchFamily="18" charset="0"/>
              </a:rPr>
              <a:t> стойност на алпинеума в парк „Борисова градина”. Това се предвижда чрез ремонтиране на помпената станция, коритата на водната каскада и преливниците. Ремонт на настилките, стъпалата и парковото осветление в този участък. Предвижда се и ремонт на беседката в началото на алпинеума. Премахване на </a:t>
            </a:r>
            <a:r>
              <a:rPr lang="bg-BG" sz="1300" dirty="0" err="1">
                <a:latin typeface="Book Antiqua" pitchFamily="18" charset="0"/>
              </a:rPr>
              <a:t>издънковата</a:t>
            </a:r>
            <a:r>
              <a:rPr lang="bg-BG" sz="1300" dirty="0">
                <a:latin typeface="Book Antiqua" pitchFamily="18" charset="0"/>
              </a:rPr>
              <a:t> растителност и добавяне на нова.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dirty="0"/>
              <a:t/>
            </a:r>
            <a:br>
              <a:rPr lang="bg-BG" dirty="0"/>
            </a:br>
            <a:r>
              <a:rPr lang="en-US" sz="2000" b="1" dirty="0" smtClean="0">
                <a:latin typeface="Book Antiqua" pitchFamily="18" charset="0"/>
              </a:rPr>
              <a:t> </a:t>
            </a:r>
            <a:r>
              <a:rPr lang="bg-BG" dirty="0"/>
              <a:t/>
            </a:r>
            <a:br>
              <a:rPr lang="bg-BG" dirty="0"/>
            </a:br>
            <a:r>
              <a:rPr lang="bg-BG" sz="2000" dirty="0" smtClean="0"/>
              <a:t/>
            </a:r>
            <a:br>
              <a:rPr lang="bg-BG" sz="2000" dirty="0" smtClean="0"/>
            </a:br>
            <a:r>
              <a:rPr lang="en-US" sz="2400" b="1" dirty="0" smtClean="0">
                <a:latin typeface="Book Antiqua" pitchFamily="18" charset="0"/>
              </a:rPr>
              <a:t/>
            </a:r>
            <a:br>
              <a:rPr lang="en-US" sz="2400" b="1" dirty="0" smtClean="0">
                <a:latin typeface="Book Antiqua" pitchFamily="18" charset="0"/>
              </a:rPr>
            </a:br>
            <a:r>
              <a:rPr lang="en-US" sz="2400" b="1" dirty="0" smtClean="0">
                <a:latin typeface="Book Antiqua" pitchFamily="18" charset="0"/>
              </a:rPr>
              <a:t/>
            </a:r>
            <a:br>
              <a:rPr lang="en-US" sz="2400" b="1" dirty="0" smtClean="0">
                <a:latin typeface="Book Antiqua" pitchFamily="18" charset="0"/>
              </a:rPr>
            </a:br>
            <a:endParaRPr lang="bg-BG" sz="2400" dirty="0">
              <a:latin typeface="Book Antiqua" pitchFamily="18" charset="0"/>
            </a:endParaRPr>
          </a:p>
        </p:txBody>
      </p:sp>
      <p:pic>
        <p:nvPicPr>
          <p:cNvPr id="3" name="Picture 2" descr="7V7A68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781" y="2852936"/>
            <a:ext cx="4175955" cy="2783971"/>
          </a:xfrm>
          <a:prstGeom prst="rect">
            <a:avLst/>
          </a:prstGeom>
        </p:spPr>
      </p:pic>
      <p:pic>
        <p:nvPicPr>
          <p:cNvPr id="5" name="Picture 4" descr="7V7A6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9203" y="2852936"/>
            <a:ext cx="4157253" cy="277150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861048"/>
            <a:ext cx="8568952" cy="2088232"/>
          </a:xfrm>
        </p:spPr>
        <p:txBody>
          <a:bodyPr>
            <a:normAutofit fontScale="90000"/>
          </a:bodyPr>
          <a:lstStyle/>
          <a:p>
            <a:pPr lvl="1" algn="ctr"/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400" b="1" dirty="0" smtClean="0">
                <a:latin typeface="Book Antiqua" pitchFamily="18" charset="0"/>
              </a:rPr>
              <a:t>КРАЙ</a:t>
            </a: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> </a:t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dirty="0"/>
              <a:t/>
            </a:r>
            <a:br>
              <a:rPr lang="bg-BG" dirty="0"/>
            </a:br>
            <a:r>
              <a:rPr lang="en-US" sz="2000" b="1" dirty="0" smtClean="0">
                <a:latin typeface="Book Antiqua" pitchFamily="18" charset="0"/>
              </a:rPr>
              <a:t> </a:t>
            </a:r>
            <a:r>
              <a:rPr lang="bg-BG" dirty="0"/>
              <a:t/>
            </a:r>
            <a:br>
              <a:rPr lang="bg-BG" dirty="0"/>
            </a:br>
            <a:r>
              <a:rPr lang="bg-BG" sz="2000" dirty="0" smtClean="0"/>
              <a:t/>
            </a:r>
            <a:br>
              <a:rPr lang="bg-BG" sz="2000" dirty="0" smtClean="0"/>
            </a:br>
            <a:r>
              <a:rPr lang="en-US" sz="2400" b="1" dirty="0" smtClean="0">
                <a:latin typeface="Book Antiqua" pitchFamily="18" charset="0"/>
              </a:rPr>
              <a:t/>
            </a:r>
            <a:br>
              <a:rPr lang="en-US" sz="2400" b="1" dirty="0" smtClean="0">
                <a:latin typeface="Book Antiqua" pitchFamily="18" charset="0"/>
              </a:rPr>
            </a:br>
            <a:r>
              <a:rPr lang="en-US" sz="2400" b="1" dirty="0" smtClean="0">
                <a:latin typeface="Book Antiqua" pitchFamily="18" charset="0"/>
              </a:rPr>
              <a:t/>
            </a:r>
            <a:br>
              <a:rPr lang="en-US" sz="2400" b="1" dirty="0" smtClean="0">
                <a:latin typeface="Book Antiqua" pitchFamily="18" charset="0"/>
              </a:rPr>
            </a:br>
            <a:endParaRPr lang="bg-BG" sz="24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76673"/>
            <a:ext cx="8568952" cy="720079"/>
          </a:xfrm>
        </p:spPr>
        <p:txBody>
          <a:bodyPr>
            <a:normAutofit fontScale="90000"/>
          </a:bodyPr>
          <a:lstStyle/>
          <a:p>
            <a:r>
              <a:rPr lang="en-US" sz="1400" b="1" dirty="0">
                <a:latin typeface="Book Antiqua" pitchFamily="18" charset="0"/>
              </a:rPr>
              <a:t>II</a:t>
            </a:r>
            <a:r>
              <a:rPr lang="ru-RU" sz="1400" b="1" dirty="0">
                <a:latin typeface="Book Antiqua" pitchFamily="18" charset="0"/>
              </a:rPr>
              <a:t>. ПРЕДВАРИТЕЛНО ПРОУЧВАНЕ, А</a:t>
            </a:r>
            <a:r>
              <a:rPr lang="en-US" sz="1400" b="1" dirty="0">
                <a:latin typeface="Book Antiqua" pitchFamily="18" charset="0"/>
              </a:rPr>
              <a:t>НАЛИЗ И ОЦЕНКА НА СЪЩЕСТВУВАЩОТО ПОЛОЖЕНИЕ</a:t>
            </a:r>
            <a:r>
              <a:rPr lang="bg-BG" sz="1400" dirty="0"/>
              <a:t/>
            </a:r>
            <a:br>
              <a:rPr lang="bg-BG" sz="1400" dirty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  <p:pic>
        <p:nvPicPr>
          <p:cNvPr id="4" name="Picture 3" descr="IMG_20200217_165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2088232" cy="2784309"/>
          </a:xfrm>
          <a:prstGeom prst="rect">
            <a:avLst/>
          </a:prstGeom>
        </p:spPr>
      </p:pic>
      <p:pic>
        <p:nvPicPr>
          <p:cNvPr id="5" name="Picture 4" descr="IMG_20190724_112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789040"/>
            <a:ext cx="2103698" cy="2804931"/>
          </a:xfrm>
          <a:prstGeom prst="rect">
            <a:avLst/>
          </a:prstGeom>
        </p:spPr>
      </p:pic>
      <p:pic>
        <p:nvPicPr>
          <p:cNvPr id="7" name="Picture 6" descr="IMG_20200217_165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836712"/>
            <a:ext cx="3720413" cy="2790310"/>
          </a:xfrm>
          <a:prstGeom prst="rect">
            <a:avLst/>
          </a:prstGeom>
        </p:spPr>
      </p:pic>
      <p:pic>
        <p:nvPicPr>
          <p:cNvPr id="8" name="Picture 7" descr="IMG_20200217_1655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789040"/>
            <a:ext cx="3744416" cy="280831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76673"/>
            <a:ext cx="8568952" cy="720079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>
                <a:latin typeface="Book Antiqua" pitchFamily="18" charset="0"/>
              </a:rPr>
              <a:t>II</a:t>
            </a:r>
            <a:r>
              <a:rPr lang="ru-RU" sz="1400" b="1" dirty="0">
                <a:latin typeface="Book Antiqua" pitchFamily="18" charset="0"/>
              </a:rPr>
              <a:t>. ПРЕДВАРИТЕЛНО ПРОУЧВАНЕ, А</a:t>
            </a:r>
            <a:r>
              <a:rPr lang="en-US" sz="1400" b="1" dirty="0">
                <a:latin typeface="Book Antiqua" pitchFamily="18" charset="0"/>
              </a:rPr>
              <a:t>НАЛИЗ И ОЦЕНКА НА СЪЩЕСТВУВАЩОТО </a:t>
            </a:r>
            <a:r>
              <a:rPr lang="en-US" sz="1400" b="1" dirty="0" smtClean="0">
                <a:latin typeface="Book Antiqua" pitchFamily="18" charset="0"/>
              </a:rPr>
              <a:t>ПОЛОЖЕНИЕ</a:t>
            </a:r>
            <a:r>
              <a:rPr lang="bg-BG" sz="1400" b="1" dirty="0" smtClean="0">
                <a:latin typeface="Book Antiqua" pitchFamily="18" charset="0"/>
              </a:rPr>
              <a:t/>
            </a:r>
            <a:br>
              <a:rPr lang="bg-BG" sz="1400" b="1" dirty="0" smtClean="0">
                <a:latin typeface="Book Antiqua" pitchFamily="18" charset="0"/>
              </a:rPr>
            </a:br>
            <a:r>
              <a:rPr lang="bg-BG" sz="1400" b="1" dirty="0" smtClean="0">
                <a:latin typeface="Book Antiqua" pitchFamily="18" charset="0"/>
              </a:rPr>
              <a:t>Паркови елементи - чешми</a:t>
            </a:r>
            <a:r>
              <a:rPr lang="bg-BG" sz="1400" dirty="0"/>
              <a:t/>
            </a:r>
            <a:br>
              <a:rPr lang="bg-BG" sz="1400" dirty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  <p:pic>
        <p:nvPicPr>
          <p:cNvPr id="7" name="Picture 6" descr="IMG_20200217_171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3168352" cy="2376264"/>
          </a:xfrm>
          <a:prstGeom prst="rect">
            <a:avLst/>
          </a:prstGeom>
        </p:spPr>
      </p:pic>
      <p:pic>
        <p:nvPicPr>
          <p:cNvPr id="8" name="Picture 7" descr="IMG_20200217_171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980728"/>
            <a:ext cx="1872208" cy="2496277"/>
          </a:xfrm>
          <a:prstGeom prst="rect">
            <a:avLst/>
          </a:prstGeom>
        </p:spPr>
      </p:pic>
      <p:pic>
        <p:nvPicPr>
          <p:cNvPr id="9" name="Picture 8" descr="IMG_20200217_171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645024"/>
            <a:ext cx="3168352" cy="2376264"/>
          </a:xfrm>
          <a:prstGeom prst="rect">
            <a:avLst/>
          </a:prstGeom>
        </p:spPr>
      </p:pic>
      <p:pic>
        <p:nvPicPr>
          <p:cNvPr id="10" name="Picture 9" descr="IMG_20200217_165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645024"/>
            <a:ext cx="3240360" cy="243027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G_Lilii__Photo - 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348880"/>
            <a:ext cx="6120680" cy="40467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2686" y="332656"/>
            <a:ext cx="7974632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latin typeface="Book Antiqua" pitchFamily="18" charset="0"/>
              </a:rPr>
              <a:t>ІІІ. </a:t>
            </a:r>
            <a:r>
              <a:rPr lang="bg-BG" sz="1300" b="1" dirty="0">
                <a:latin typeface="Book Antiqua" pitchFamily="18" charset="0"/>
              </a:rPr>
              <a:t>ОБЕКТИ НА </a:t>
            </a:r>
            <a:r>
              <a:rPr lang="bg-BG" sz="1300" b="1" dirty="0" smtClean="0">
                <a:latin typeface="Book Antiqua" pitchFamily="18" charset="0"/>
              </a:rPr>
              <a:t>ИНТЕРВЕНЦИЯ</a:t>
            </a:r>
            <a:r>
              <a:rPr lang="bg-BG" sz="1300" b="1" dirty="0">
                <a:latin typeface="Book Antiqua" pitchFamily="18" charset="0"/>
              </a:rPr>
              <a:t>, </a:t>
            </a:r>
            <a:r>
              <a:rPr lang="en-US" sz="1300" b="1" dirty="0">
                <a:latin typeface="Book Antiqua" pitchFamily="18" charset="0"/>
              </a:rPr>
              <a:t> ПРОЕКТНО ПРЕДЛОЖЕНИЕ</a:t>
            </a:r>
            <a:r>
              <a:rPr lang="en-US" b="1" dirty="0">
                <a:latin typeface="Book Antiqua" pitchFamily="18" charset="0"/>
              </a:rPr>
              <a:t/>
            </a:r>
            <a:br>
              <a:rPr lang="en-US" b="1" dirty="0">
                <a:latin typeface="Book Antiqua" pitchFamily="18" charset="0"/>
              </a:rPr>
            </a:br>
            <a:endParaRPr lang="bg-BG" b="1" dirty="0" smtClean="0">
              <a:latin typeface="Book Antiqua" pitchFamily="18" charset="0"/>
            </a:endParaRPr>
          </a:p>
          <a:p>
            <a:pPr algn="ctr"/>
            <a:r>
              <a:rPr lang="bg-BG" sz="1200" b="1" dirty="0" smtClean="0">
                <a:latin typeface="Book Antiqua" pitchFamily="18" charset="0"/>
              </a:rPr>
              <a:t>ВЪЗСТАНОВЯВАНЕ НА ЗНАКОВИ МЕСТА В ПАРКА</a:t>
            </a:r>
          </a:p>
          <a:p>
            <a:endParaRPr lang="bg-BG" sz="1200" b="1" dirty="0" smtClean="0">
              <a:latin typeface="Book Antiqua" pitchFamily="18" charset="0"/>
            </a:endParaRPr>
          </a:p>
          <a:p>
            <a:r>
              <a:rPr lang="bg-BG" sz="1200" b="1" u="sng" dirty="0" smtClean="0">
                <a:latin typeface="Book Antiqua" pitchFamily="18" charset="0"/>
              </a:rPr>
              <a:t>ЕЗЕРОТО С ЛИЛИИТЕ </a:t>
            </a:r>
            <a:r>
              <a:rPr lang="bg-BG" sz="1200" b="1" dirty="0" smtClean="0">
                <a:latin typeface="Book Antiqua" pitchFamily="18" charset="0"/>
              </a:rPr>
              <a:t>– включва възстановяване на настилката:  8 400 </a:t>
            </a:r>
            <a:r>
              <a:rPr lang="bg-BG" sz="1200" b="1" dirty="0" err="1" smtClean="0">
                <a:latin typeface="Book Antiqua" pitchFamily="18" charset="0"/>
              </a:rPr>
              <a:t>кв.м</a:t>
            </a:r>
            <a:r>
              <a:rPr lang="bg-BG" sz="1200" b="1" dirty="0" smtClean="0">
                <a:latin typeface="Book Antiqua" pitchFamily="18" charset="0"/>
              </a:rPr>
              <a:t> асфалтова, 200 </a:t>
            </a:r>
            <a:r>
              <a:rPr lang="bg-BG" sz="1200" b="1" dirty="0" err="1" smtClean="0">
                <a:latin typeface="Book Antiqua" pitchFamily="18" charset="0"/>
              </a:rPr>
              <a:t>кв.м</a:t>
            </a:r>
            <a:r>
              <a:rPr lang="bg-BG" sz="1200" b="1" dirty="0" smtClean="0">
                <a:latin typeface="Book Antiqua" pitchFamily="18" charset="0"/>
              </a:rPr>
              <a:t>. гранитен паваж, 950м подмяна на бордюри;  осветление монтаж на 19 стълба с 38 лед осветителни тела; видеонаблюдение – 15 камери; възстановяване на площадкова ВиК мрежа; ремонт на езерото с преместване, съхраняване и връщане на лилиите; възстановяване на фонтана и автентичните скулптурни композиции в езерото н на чешмата, паркови елементи и обзавеждане – подпорни стенички, пейки, кошчета; озеленяване.</a:t>
            </a:r>
            <a:endParaRPr lang="en-US" sz="12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G_Lilii__Photo -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0717"/>
            <a:ext cx="9144000" cy="543656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titled-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568952" cy="280831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>                                ІІІ</a:t>
            </a:r>
            <a:r>
              <a:rPr lang="en-US" sz="1400" b="1" dirty="0">
                <a:latin typeface="Book Antiqua" pitchFamily="18" charset="0"/>
              </a:rPr>
              <a:t>. </a:t>
            </a:r>
            <a:r>
              <a:rPr lang="bg-BG" sz="1400" b="1" dirty="0">
                <a:latin typeface="Book Antiqua" pitchFamily="18" charset="0"/>
              </a:rPr>
              <a:t>ОБЕКТИ НА </a:t>
            </a:r>
            <a:r>
              <a:rPr lang="bg-BG" sz="1400" b="1" dirty="0" smtClean="0">
                <a:latin typeface="Book Antiqua" pitchFamily="18" charset="0"/>
              </a:rPr>
              <a:t>ИНТЕРВЕНЦИЯ</a:t>
            </a:r>
            <a:r>
              <a:rPr lang="bg-BG" sz="1400" b="1" dirty="0">
                <a:latin typeface="Book Antiqua" pitchFamily="18" charset="0"/>
              </a:rPr>
              <a:t>, </a:t>
            </a:r>
            <a:r>
              <a:rPr lang="en-US" sz="1400" b="1" dirty="0" smtClean="0">
                <a:latin typeface="Book Antiqua" pitchFamily="18" charset="0"/>
              </a:rPr>
              <a:t> ПРОЕКТНО ПРЕДЛОЖЕНИЕ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dirty="0" smtClean="0">
                <a:latin typeface="Book Antiqua" pitchFamily="18" charset="0"/>
              </a:rPr>
              <a:t>     </a:t>
            </a:r>
            <a:r>
              <a:rPr lang="en-US" sz="1300" dirty="0" err="1" smtClean="0">
                <a:latin typeface="Book Antiqua" pitchFamily="18" charset="0"/>
              </a:rPr>
              <a:t>Предвидено</a:t>
            </a:r>
            <a:r>
              <a:rPr lang="en-US" sz="1300" dirty="0" smtClean="0">
                <a:latin typeface="Book Antiqua" pitchFamily="18" charset="0"/>
              </a:rPr>
              <a:t> е, </a:t>
            </a:r>
            <a:r>
              <a:rPr lang="en-US" sz="1300" dirty="0" err="1" smtClean="0">
                <a:latin typeface="Book Antiqua" pitchFamily="18" charset="0"/>
              </a:rPr>
              <a:t>чешмите</a:t>
            </a:r>
            <a:r>
              <a:rPr lang="en-US" sz="1300" dirty="0" smtClean="0">
                <a:latin typeface="Book Antiqua" pitchFamily="18" charset="0"/>
              </a:rPr>
              <a:t> с </a:t>
            </a:r>
            <a:r>
              <a:rPr lang="en-US" sz="1300" dirty="0" err="1" smtClean="0">
                <a:latin typeface="Book Antiqua" pitchFamily="18" charset="0"/>
              </a:rPr>
              <a:t>декоративни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пластики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да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бъдат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възстановени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по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фотографска</a:t>
            </a:r>
            <a:r>
              <a:rPr lang="en-US" sz="1300" dirty="0" smtClean="0">
                <a:latin typeface="Book Antiqua" pitchFamily="18" charset="0"/>
              </a:rPr>
              <a:t> и </a:t>
            </a:r>
            <a:r>
              <a:rPr lang="en-US" sz="1300" dirty="0" err="1" smtClean="0">
                <a:latin typeface="Book Antiqua" pitchFamily="18" charset="0"/>
              </a:rPr>
              <a:t>друга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архивна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информация</a:t>
            </a:r>
            <a:r>
              <a:rPr lang="en-US" sz="1300" dirty="0" smtClean="0">
                <a:latin typeface="Book Antiqua" pitchFamily="18" charset="0"/>
              </a:rPr>
              <a:t> в </a:t>
            </a:r>
            <a:r>
              <a:rPr lang="en-US" sz="1300" dirty="0" err="1" smtClean="0">
                <a:latin typeface="Book Antiqua" pitchFamily="18" charset="0"/>
              </a:rPr>
              <a:t>оригиналния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им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облик</a:t>
            </a:r>
            <a:r>
              <a:rPr lang="en-US" sz="1300" dirty="0" smtClean="0">
                <a:latin typeface="Book Antiqua" pitchFamily="18" charset="0"/>
              </a:rPr>
              <a:t>. </a:t>
            </a:r>
            <a:r>
              <a:rPr lang="en-US" sz="1300" dirty="0" err="1" smtClean="0">
                <a:latin typeface="Book Antiqua" pitchFamily="18" charset="0"/>
              </a:rPr>
              <a:t>Подобен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подход</a:t>
            </a:r>
            <a:r>
              <a:rPr lang="en-US" sz="1300" dirty="0" smtClean="0">
                <a:latin typeface="Book Antiqua" pitchFamily="18" charset="0"/>
              </a:rPr>
              <a:t> е </a:t>
            </a:r>
            <a:r>
              <a:rPr lang="en-US" sz="1300" dirty="0" err="1" smtClean="0">
                <a:latin typeface="Book Antiqua" pitchFamily="18" charset="0"/>
              </a:rPr>
              <a:t>приложен</a:t>
            </a:r>
            <a:r>
              <a:rPr lang="en-US" sz="1300" dirty="0" smtClean="0">
                <a:latin typeface="Book Antiqua" pitchFamily="18" charset="0"/>
              </a:rPr>
              <a:t> и за </a:t>
            </a:r>
            <a:r>
              <a:rPr lang="en-US" sz="1300" dirty="0" err="1" smtClean="0">
                <a:latin typeface="Book Antiqua" pitchFamily="18" charset="0"/>
              </a:rPr>
              <a:t>декоративните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пластики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при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езерцата</a:t>
            </a:r>
            <a:r>
              <a:rPr lang="en-US" sz="1300" dirty="0" smtClean="0">
                <a:latin typeface="Book Antiqua" pitchFamily="18" charset="0"/>
              </a:rPr>
              <a:t>, </a:t>
            </a:r>
            <a:r>
              <a:rPr lang="en-US" sz="1300" dirty="0" err="1" smtClean="0">
                <a:latin typeface="Book Antiqua" pitchFamily="18" charset="0"/>
              </a:rPr>
              <a:t>фонтаните</a:t>
            </a:r>
            <a:r>
              <a:rPr lang="en-US" sz="1300" dirty="0" smtClean="0">
                <a:latin typeface="Book Antiqua" pitchFamily="18" charset="0"/>
              </a:rPr>
              <a:t> и </a:t>
            </a:r>
            <a:r>
              <a:rPr lang="en-US" sz="1300" dirty="0" err="1" smtClean="0">
                <a:latin typeface="Book Antiqua" pitchFamily="18" charset="0"/>
              </a:rPr>
              <a:t>детската</a:t>
            </a:r>
            <a:r>
              <a:rPr lang="en-US" sz="1300" dirty="0" smtClean="0">
                <a:latin typeface="Book Antiqua" pitchFamily="18" charset="0"/>
              </a:rPr>
              <a:t> </a:t>
            </a:r>
            <a:r>
              <a:rPr lang="en-US" sz="1300" dirty="0" err="1" smtClean="0">
                <a:latin typeface="Book Antiqua" pitchFamily="18" charset="0"/>
              </a:rPr>
              <a:t>площадка</a:t>
            </a:r>
            <a:r>
              <a:rPr lang="bg-BG" sz="1300" dirty="0" smtClean="0">
                <a:latin typeface="Book Antiqua" pitchFamily="18" charset="0"/>
              </a:rPr>
              <a:t>, скулптурни  украси, като </a:t>
            </a:r>
            <a:r>
              <a:rPr lang="bg-BG" sz="1300" dirty="0">
                <a:latin typeface="Book Antiqua" pitchFamily="18" charset="0"/>
              </a:rPr>
              <a:t>жерави на островчето в езерото с водоплаващите птици</a:t>
            </a:r>
            <a:r>
              <a:rPr lang="en-US" sz="1300" dirty="0">
                <a:latin typeface="Book Antiqua" pitchFamily="18" charset="0"/>
              </a:rPr>
              <a:t>, </a:t>
            </a:r>
            <a:r>
              <a:rPr lang="bg-BG" sz="1300" dirty="0">
                <a:latin typeface="Book Antiqua" pitchFamily="18" charset="0"/>
              </a:rPr>
              <a:t>чучурите с форма на лъвски глави при водната площ зад Братската </a:t>
            </a:r>
            <a:r>
              <a:rPr lang="bg-BG" sz="1300" dirty="0" smtClean="0">
                <a:latin typeface="Book Antiqua" pitchFamily="18" charset="0"/>
              </a:rPr>
              <a:t>могила</a:t>
            </a:r>
            <a:r>
              <a:rPr lang="en-US" sz="1300" dirty="0" smtClean="0">
                <a:latin typeface="Book Antiqua" pitchFamily="18" charset="0"/>
              </a:rPr>
              <a:t>.</a:t>
            </a:r>
            <a:br>
              <a:rPr lang="en-US" sz="1300" dirty="0" smtClean="0">
                <a:latin typeface="Book Antiqua" pitchFamily="18" charset="0"/>
              </a:rPr>
            </a:br>
            <a:r>
              <a:rPr lang="en-US" sz="1400" dirty="0"/>
              <a:t/>
            </a:r>
            <a:br>
              <a:rPr lang="en-US" sz="1400" dirty="0"/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>                                   </a:t>
            </a:r>
            <a:r>
              <a:rPr lang="bg-BG" sz="1300" b="1" dirty="0" smtClean="0">
                <a:latin typeface="Book Antiqua" pitchFamily="18" charset="0"/>
              </a:rPr>
              <a:t>ЧЕШМА С ФИГУРИ НА МЕЧЕ И ПИНГВИНИ ПРИ ЕЗЕРОТО С ЛИЛИИТЕ</a:t>
            </a:r>
            <a:r>
              <a:rPr lang="en-US" sz="1300" dirty="0" smtClean="0">
                <a:latin typeface="Book Antiqua" pitchFamily="18" charset="0"/>
              </a:rPr>
              <a:t/>
            </a:r>
            <a:br>
              <a:rPr lang="en-US" sz="1300" dirty="0" smtClean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en-US" sz="1300" dirty="0" smtClean="0">
                <a:latin typeface="Book Antiqua" pitchFamily="18" charset="0"/>
              </a:rPr>
              <a:t/>
            </a:r>
            <a:br>
              <a:rPr lang="en-US" sz="1300" dirty="0" smtClean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>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ПРЕДЛОЖЕНИЕ ЗА ВЪЗСТАНОВЯВАНЕ</a:t>
            </a:r>
            <a:r>
              <a:rPr lang="bg-BG" sz="1200" b="1" dirty="0" smtClean="0"/>
              <a:t/>
            </a:r>
            <a:br>
              <a:rPr lang="bg-BG" sz="1200" b="1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b="1" dirty="0" smtClean="0"/>
              <a:t/>
            </a:r>
            <a:br>
              <a:rPr lang="bg-BG" sz="1200" b="1" dirty="0" smtClean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2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568952" cy="244827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                ЧЕШМА С ФИГУРА НА МАЙМУНКА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ПРЕДЛОЖЕНИЕ ЗА ВЪЗСТАНОВЯВАНЕ </a:t>
            </a:r>
            <a:r>
              <a:rPr lang="bg-BG" sz="1100" dirty="0"/>
              <a:t/>
            </a:r>
            <a:br>
              <a:rPr lang="bg-BG" sz="11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4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645"/>
            <a:ext cx="9144000" cy="631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8568952" cy="3429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dirty="0" smtClean="0">
                <a:latin typeface="Book Antiqua" pitchFamily="18" charset="0"/>
              </a:rPr>
              <a:t>                               </a:t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en-US" sz="1400" b="1" dirty="0" smtClean="0">
                <a:latin typeface="Book Antiqua" pitchFamily="18" charset="0"/>
              </a:rPr>
              <a:t/>
            </a:r>
            <a:br>
              <a:rPr lang="en-US" sz="1400" b="1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bg-BG" sz="1300" dirty="0" smtClean="0">
                <a:latin typeface="Book Antiqua" pitchFamily="18" charset="0"/>
              </a:rPr>
              <a:t/>
            </a:r>
            <a:br>
              <a:rPr lang="bg-BG" sz="1300" dirty="0" smtClean="0">
                <a:latin typeface="Book Antiqua" pitchFamily="18" charset="0"/>
              </a:rPr>
            </a:br>
            <a:r>
              <a:rPr lang="bg-BG" sz="1300" dirty="0">
                <a:latin typeface="Book Antiqua" pitchFamily="18" charset="0"/>
              </a:rPr>
              <a:t/>
            </a:r>
            <a:br>
              <a:rPr lang="bg-BG" sz="1300" dirty="0">
                <a:latin typeface="Book Antiqua" pitchFamily="18" charset="0"/>
              </a:rPr>
            </a:br>
            <a:r>
              <a:rPr lang="en-US" sz="1300" b="1" dirty="0" smtClean="0">
                <a:latin typeface="Book Antiqua" pitchFamily="18" charset="0"/>
              </a:rPr>
              <a:t> </a:t>
            </a:r>
            <a:r>
              <a:rPr lang="bg-BG" sz="1300" b="1" dirty="0" smtClean="0">
                <a:latin typeface="Book Antiqua" pitchFamily="18" charset="0"/>
              </a:rPr>
              <a:t>                                                                       МАСИВЕН ПОСТАМЕНТ С ФИГУРА НА КОЗЛЕ</a:t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bg-BG" sz="1300" b="1" dirty="0" smtClean="0">
                <a:latin typeface="Book Antiqua" pitchFamily="18" charset="0"/>
              </a:rPr>
              <a:t/>
            </a:r>
            <a:br>
              <a:rPr lang="bg-BG" sz="1300" b="1" dirty="0" smtClean="0">
                <a:latin typeface="Book Antiqua" pitchFamily="18" charset="0"/>
              </a:rPr>
            </a:b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bg-BG" sz="1100" b="1" dirty="0" smtClean="0">
                <a:latin typeface="Book Antiqua" pitchFamily="18" charset="0"/>
              </a:rPr>
              <a:t>                          </a:t>
            </a:r>
            <a:r>
              <a:rPr lang="bg-BG" sz="1200" b="1" dirty="0" smtClean="0">
                <a:latin typeface="Book Antiqua" pitchFamily="18" charset="0"/>
              </a:rPr>
              <a:t>СЪЩЕСТВУВАЩО ПОЛОЖЕНИЕ		             ПРЕДЛОЖЕНИЕ ЗА ВЪЗСТАНОВЯВАНЕ </a:t>
            </a:r>
            <a:r>
              <a:rPr lang="bg-BG" sz="1100" dirty="0"/>
              <a:t/>
            </a:r>
            <a:br>
              <a:rPr lang="bg-BG" sz="1100" dirty="0"/>
            </a:br>
            <a:r>
              <a:rPr lang="bg-BG" sz="1200" dirty="0" smtClean="0"/>
              <a:t/>
            </a:r>
            <a:br>
              <a:rPr lang="bg-BG" sz="1200" dirty="0" smtClean="0"/>
            </a:br>
            <a:r>
              <a:rPr lang="en-US" sz="1400" b="1" dirty="0" smtClean="0">
                <a:latin typeface="Book Antiqua" pitchFamily="18" charset="0"/>
              </a:rPr>
              <a:t> </a:t>
            </a:r>
            <a:r>
              <a:rPr lang="bg-BG" sz="1200" dirty="0"/>
              <a:t/>
            </a:r>
            <a:br>
              <a:rPr lang="bg-BG" sz="1200" dirty="0"/>
            </a:br>
            <a:r>
              <a:rPr lang="bg-BG" sz="1400" dirty="0" smtClean="0"/>
              <a:t/>
            </a:r>
            <a:br>
              <a:rPr lang="bg-BG" sz="1400" dirty="0" smtClean="0"/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/>
            </a:r>
            <a:br>
              <a:rPr lang="en-US" sz="1600" b="1" dirty="0" smtClean="0">
                <a:latin typeface="Book Antiqua" pitchFamily="18" charset="0"/>
              </a:rPr>
            </a:br>
            <a:endParaRPr lang="bg-BG" sz="16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75</Words>
  <Application>Microsoft Office PowerPoint</Application>
  <PresentationFormat>On-screen Show (4:3)</PresentationFormat>
  <Paragraphs>24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„Ремонт и обновяване на Борисова градина - историческа част",        гр. София</vt:lpstr>
      <vt:lpstr>II. ПРЕДВАРИТЕЛНО ПРОУЧВАНЕ, АНАЛИЗ И ОЦЕНКА НА СЪЩЕСТВУВАЩОТО ПОЛОЖЕНИЕ разрушени и амортизирани алейни настилки, емблематични обекти като езерото с лилиите, алпинеума, чешми и други водни елементи с художествена украса. Отводнителните елементи са частично или изцяло компрометирани, водоснабдяването е нарушено, липсват осветителни тела в части от парка.    </vt:lpstr>
      <vt:lpstr>II. ПРЕДВАРИТЕЛНО ПРОУЧВАНЕ, АНАЛИЗ И ОЦЕНКА НА СЪЩЕСТВУВАЩОТО ПОЛОЖЕНИЕ   </vt:lpstr>
      <vt:lpstr>II. ПРЕДВАРИТЕЛНО ПРОУЧВАНЕ, АНАЛИЗ И ОЦЕНКА НА СЪЩЕСТВУВАЩОТО ПОЛОЖЕНИЕ Паркови елементи - чешми   </vt:lpstr>
      <vt:lpstr>PowerPoint Presentation</vt:lpstr>
      <vt:lpstr>PowerPoint Presentation</vt:lpstr>
      <vt:lpstr>                                                                ІІІ. ОБЕКТИ НА ИНТЕРВЕНЦИЯ,  ПРОЕКТНО ПРЕДЛОЖЕНИЕ       Предвидено е, чешмите с декоративни пластики да бъдат възстановени по фотографска и друга архивна информация в оригиналния им облик. Подобен подход е приложен и за декоративните пластики при езерцата, фонтаните и детската площадка, скулптурни  украси, като жерави на островчето в езерото с водоплаващите птици, чучурите с форма на лъвски глави при водната площ зад Братската могила.                                      ЧЕШМА С ФИГУРИ НА МЕЧЕ И ПИНГВИНИ ПРИ ЕЗЕРОТО С ЛИЛИИТЕ                             СЪЩЕСТВУВАЩО ПОЛОЖЕНИЕ          ПРЕДЛОЖЕНИЕ ЗА ВЪЗСТАНОВЯВАНЕ      </vt:lpstr>
      <vt:lpstr>                                                                                                            ЧЕШМА С ФИГУРА НА МАЙМУНКА                                   СЪЩЕСТВУВАЩО ПОЛОЖЕНИЕ           ПРЕДЛОЖЕНИЕ ЗА ВЪЗСТАНОВЯВАНЕ        </vt:lpstr>
      <vt:lpstr>                                                                                                            МАСИВЕН ПОСТАМЕНТ С ФИГУРА НА КОЗЛЕ                               СЪЩЕСТВУВАЩО ПОЛОЖЕНИЕ               ПРЕДЛОЖЕНИЕ ЗА ВЪЗСТАНОВЯВАНЕ        </vt:lpstr>
      <vt:lpstr>                                                                                            ЕЗЕРО С МАСИВЕН ПОСТАМЕНТ С ФИГУРА НА ЖЕНА                               СЪЩЕСТВУВАЩО ПОЛОЖЕНИЕ               ПРЕДЛОЖЕНИЕ ЗА ВЪЗСТАНОВЯВАНЕ        </vt:lpstr>
      <vt:lpstr>                                                                                            ПЛАСТИЧНА ФИГУРА НА ОРФЕЙ ДО ЛЯТНАТА ЕСТРАДА                               СЪЩЕСТВУВАЩО ПОЛОЖЕНИЕ               ПРЕДЛОЖЕНИЕ ЗА ВЪЗСТАНОВЯВАНЕ        </vt:lpstr>
      <vt:lpstr>                                                                                                                 ИНФОРМАЦИОННИ ТАБЛА                               СЪЩЕСТВУВАЩО ПОЛОЖЕНИЕ                ПРЕДЛОЖЕНИЕ ЗА ОБНОВЯВАНЕ                                                                                                                                                                          /С ЕЛЕМЕНТИ ОТ МАСИВНИ ЧУГУНЕНИ ОТЛИВКИ/       </vt:lpstr>
      <vt:lpstr>                                                                                                                             ОСВЕТИТЕЛНИ ТЕЛА                               СЪЩЕСТВУВАЩО ПОЛОЖЕНИЕ                ПРЕДЛОЖЕНИЕ ЗА ОБНОВЯВАНЕ                                                                                                                                                                          /С ЕЛЕМЕНТИ ОТ МАСИВНИ ЧУГУНЕНИ ОТЛИВКИ/       </vt:lpstr>
      <vt:lpstr>                                                                                                                             МАЛКИ ЧЕШМИ                               СЪЩЕСТВУВАЩО ПОЛОЖЕНИЕ                ПРЕДЛОЖЕНИЕ ЗА ОБНОВЯВАНЕ                                                                                                                                                                          /С ЕЛЕМЕНТИ ОТ МАСИВНИ ЧУГУНЕНИ ОТЛИВКИ/       </vt:lpstr>
      <vt:lpstr>                                                                                                           НАСТИЛКИ ПРИ ЕЗЕРОТО С ЛИЛИИТЕ                               СЪЩЕСТВУВАЩО ПОЛОЖЕНИЕ              ПРЕДЛОЖЕНИЕ ЗА ВЪЗСТАНОВЯВАНЕ                                                                                                                                                                    </vt:lpstr>
      <vt:lpstr>                                                                                  ЕЛЕМЕНТИ НА ПАРКОВАТА СРЕДА ПРИ ЕЗЕРОТО С ЛИЛИИТЕ                               СЪЩЕСТВУВАЩО ПОЛОЖЕНИЕ              ПРЕДЛОЖЕНИЕ ЗА ВЪЗСТАНОВЯВАНЕ                                                                                                                                                                    </vt:lpstr>
      <vt:lpstr>                                                                                  ЕЛЕМЕНТИ НА ПАРКОВАТА СРЕДА ПРИ ЕЗЕРОТО С ЛИЛИИТЕ                               СЪЩЕСТВУВАЩО ПОЛОЖЕНИЕ              ПРЕДЛОЖЕНИЕ ЗА ВЪЗСТАНОВЯВАНЕ                                                                                                                                                                    </vt:lpstr>
      <vt:lpstr>                                                                              ПОДХОД ПРИ ЕЗЕРОТО С ЛИЛИИТЕ ПО ГЛАВНАТА ОС НА ПАРКА                               СЪЩЕСТВУВАЩО ПОЛОЖЕНИЕ              ПРЕДЛОЖЕНИЕ ЗА ВЪЗСТАНОВЯВАНЕ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НАСТИЛКИ                               СЪЩЕСТВУВАЩО ПОЛОЖЕНИЕ              ПРЕДЛОЖЕНИЕ ЗА ВЪЗСТАНОВЯВАНЕ                                                                                                                                                                    </vt:lpstr>
      <vt:lpstr>                                              Алпинеум       Проекта предвижда възстановяване на ландшафтната стойност на алпинеума в парк „Борисова градина”. Това се предвижда чрез ремонтиране на помпената станция, коритата на водната каскада и преливниците. Ремонт на настилките, стъпалата и парковото осветление в този участък. Предвижда се и ремонт на беседката в началото на алпинеума. Премахване на издънковата растителност и добавяне на нова.        </vt:lpstr>
      <vt:lpstr> КРАЙ        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Rosen</dc:creator>
  <cp:lastModifiedBy>YNikodimova</cp:lastModifiedBy>
  <cp:revision>73</cp:revision>
  <dcterms:created xsi:type="dcterms:W3CDTF">2020-02-17T20:29:45Z</dcterms:created>
  <dcterms:modified xsi:type="dcterms:W3CDTF">2020-10-19T13:30:28Z</dcterms:modified>
</cp:coreProperties>
</file>