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6" r:id="rId1"/>
  </p:sldMasterIdLst>
  <p:notesMasterIdLst>
    <p:notesMasterId r:id="rId23"/>
  </p:notesMasterIdLst>
  <p:sldIdLst>
    <p:sldId id="274" r:id="rId2"/>
    <p:sldId id="256" r:id="rId3"/>
    <p:sldId id="266" r:id="rId4"/>
    <p:sldId id="258" r:id="rId5"/>
    <p:sldId id="260" r:id="rId6"/>
    <p:sldId id="269" r:id="rId7"/>
    <p:sldId id="278" r:id="rId8"/>
    <p:sldId id="279" r:id="rId9"/>
    <p:sldId id="261" r:id="rId10"/>
    <p:sldId id="275" r:id="rId11"/>
    <p:sldId id="268" r:id="rId12"/>
    <p:sldId id="262" r:id="rId13"/>
    <p:sldId id="276" r:id="rId14"/>
    <p:sldId id="263" r:id="rId15"/>
    <p:sldId id="264" r:id="rId16"/>
    <p:sldId id="267" r:id="rId17"/>
    <p:sldId id="265" r:id="rId18"/>
    <p:sldId id="283" r:id="rId19"/>
    <p:sldId id="281" r:id="rId20"/>
    <p:sldId id="270" r:id="rId21"/>
    <p:sldId id="271" r:id="rId22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lia1" initials="" lastIdx="1" clrIdx="0"/>
  <p:cmAuthor id="1" name="VLikova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3399"/>
    <a:srgbClr val="006699"/>
    <a:srgbClr val="000099"/>
    <a:srgbClr val="6600CC"/>
    <a:srgbClr val="0000CC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43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17F59A7-8C35-42CB-A786-1F8CE5E313F7}" type="datetimeFigureOut">
              <a:rPr lang="bg-BG"/>
              <a:pPr>
                <a:defRPr/>
              </a:pPr>
              <a:t>29.1.2020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078DA1C-C0C4-4376-B426-454555CAAF16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smtClean="0"/>
          </a:p>
          <a:p>
            <a:pPr>
              <a:spcBef>
                <a:spcPct val="0"/>
              </a:spcBef>
            </a:pPr>
            <a:endParaRPr lang="bg-BG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58FEE8-8583-48A9-8835-51D32B63180B}" type="slidenum">
              <a:rPr lang="bg-BG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bg-B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bg-BG" smtClean="0"/>
              <a:t>Препоръки: Участие на Експерт/и от дирекция ПИСТ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B20144-0082-4BF0-A034-0D72BB213DE0}" type="slidenum">
              <a:rPr lang="bg-BG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3491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4755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5779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8611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4515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2467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1443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59395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5539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6563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7587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69635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0659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1683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2707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/>
        </p:nvSpPr>
        <p:spPr bwMode="auto">
          <a:xfrm>
            <a:off x="2592388" y="623888"/>
            <a:ext cx="8912225" cy="1281112"/>
          </a:xfrm>
          <a:prstGeom prst="rect">
            <a:avLst/>
          </a:prstGeom>
        </p:spPr>
        <p:txBody>
          <a:bodyPr/>
          <a:lstStyle/>
          <a:p>
            <a:endParaRPr lang="bg-BG" sz="3600">
              <a:solidFill>
                <a:srgbClr val="953735"/>
              </a:solidFill>
              <a:latin typeface="Century Gothic" pitchFamily="34" charset="0"/>
            </a:endParaRPr>
          </a:p>
        </p:txBody>
      </p:sp>
      <p:sp>
        <p:nvSpPr>
          <p:cNvPr id="73731" name="Rectangle 3"/>
          <p:cNvSpPr>
            <a:spLocks noGrp="1"/>
          </p:cNvSpPr>
          <p:nvPr/>
        </p:nvSpPr>
        <p:spPr bwMode="auto">
          <a:xfrm>
            <a:off x="2589213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endParaRPr lang="bg-BG">
              <a:solidFill>
                <a:srgbClr val="40404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610"/>
            <a:chExt cx="1952625" cy="5678141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smtClean="0"/>
              <a:t>Редакт. стил загл. образец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25C08B-9A18-4E2B-B42B-FF6D3E1E784B}" type="datetimeFigureOut">
              <a:rPr lang="en-US"/>
              <a:pPr>
                <a:defRPr/>
              </a:pPr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EFFFF"/>
                </a:solidFill>
                <a:latin typeface="+mn-lt"/>
              </a:defRPr>
            </a:lvl1pPr>
          </a:lstStyle>
          <a:p>
            <a:pPr>
              <a:defRPr/>
            </a:pPr>
            <a:fld id="{5334D77C-5E87-42A2-809A-069F3C4C2E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2" r:id="rId2"/>
    <p:sldLayoutId id="2147483833" r:id="rId3"/>
    <p:sldLayoutId id="2147483834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35" r:id="rId12"/>
    <p:sldLayoutId id="2147483831" r:id="rId13"/>
    <p:sldLayoutId id="2147483829" r:id="rId14"/>
    <p:sldLayoutId id="2147483828" r:id="rId15"/>
    <p:sldLayoutId id="2147483827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953735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953735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953735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953735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953735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vlikova@sofia.bg" TargetMode="External"/><Relationship Id="rId7" Type="http://schemas.openxmlformats.org/officeDocument/2006/relationships/hyperlink" Target="mailto:dtemelkova@sofia.bg" TargetMode="External"/><Relationship Id="rId2" Type="http://schemas.openxmlformats.org/officeDocument/2006/relationships/hyperlink" Target="mailto:valia_likova@abv.bg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lyubomira_radoeva@abv.bg" TargetMode="External"/><Relationship Id="rId5" Type="http://schemas.openxmlformats.org/officeDocument/2006/relationships/hyperlink" Target="mailto:tedinka_1980@abv.bg" TargetMode="External"/><Relationship Id="rId4" Type="http://schemas.openxmlformats.org/officeDocument/2006/relationships/hyperlink" Target="mailto:tfileva@sofia.b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589213" y="839586"/>
            <a:ext cx="8915399" cy="3937796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bg-BG" sz="5400" b="1" i="1" dirty="0" smtClean="0">
                <a:solidFill>
                  <a:srgbClr val="000099"/>
                </a:solidFill>
              </a:rPr>
              <a:t/>
            </a:r>
            <a:br>
              <a:rPr lang="bg-BG" sz="5400" b="1" i="1" dirty="0" smtClean="0">
                <a:solidFill>
                  <a:srgbClr val="000099"/>
                </a:solidFill>
              </a:rPr>
            </a:br>
            <a:r>
              <a:rPr lang="bg-BG" sz="5400" b="1" i="1" dirty="0" smtClean="0">
                <a:solidFill>
                  <a:srgbClr val="000099"/>
                </a:solidFill>
              </a:rPr>
              <a:t/>
            </a:r>
            <a:br>
              <a:rPr lang="bg-BG" sz="5400" b="1" i="1" dirty="0" smtClean="0">
                <a:solidFill>
                  <a:srgbClr val="000099"/>
                </a:solidFill>
              </a:rPr>
            </a:br>
            <a:r>
              <a:rPr lang="bg-BG" sz="89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>Ученически</a:t>
            </a:r>
            <a:r>
              <a:rPr lang="bg-BG" sz="8900" b="1" i="1" dirty="0" smtClean="0">
                <a:solidFill>
                  <a:srgbClr val="6600CC"/>
                </a:solidFill>
              </a:rPr>
              <a:t> </a:t>
            </a:r>
            <a:r>
              <a:rPr lang="bg-BG" sz="89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>игри</a:t>
            </a:r>
            <a:r>
              <a:rPr lang="bg-BG" sz="80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bg-BG" sz="80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bg-BG" sz="80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bg-BG" sz="80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bg-BG" sz="5400" b="1" i="1" dirty="0">
                <a:solidFill>
                  <a:srgbClr val="6600CC"/>
                </a:solidFill>
              </a:rPr>
              <a:t/>
            </a:r>
            <a:br>
              <a:rPr lang="bg-BG" sz="5400" b="1" i="1" dirty="0">
                <a:solidFill>
                  <a:srgbClr val="6600CC"/>
                </a:solidFill>
              </a:rPr>
            </a:br>
            <a:endParaRPr lang="bg-BG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458" name="Subtitle 2"/>
          <p:cNvSpPr>
            <a:spLocks noGrp="1"/>
          </p:cNvSpPr>
          <p:nvPr>
            <p:ph type="subTitle" idx="4294967295"/>
          </p:nvPr>
        </p:nvSpPr>
        <p:spPr bwMode="auto">
          <a:xfrm>
            <a:off x="2589213" y="5211763"/>
            <a:ext cx="8915400" cy="9890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altLang="en-US" i="1" smtClean="0">
                <a:solidFill>
                  <a:srgbClr val="000099"/>
                </a:solidFill>
              </a:rPr>
              <a:t>								</a:t>
            </a:r>
            <a:r>
              <a:rPr lang="bg-BG" altLang="en-US" sz="2000" i="1" smtClean="0">
                <a:solidFill>
                  <a:srgbClr val="000099"/>
                </a:solidFill>
              </a:rPr>
              <a:t>Организационна среща с експерти 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altLang="en-US" sz="2000" i="1" smtClean="0">
                <a:solidFill>
                  <a:srgbClr val="000099"/>
                </a:solidFill>
              </a:rPr>
              <a:t>								от районни администрации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320925" y="274638"/>
            <a:ext cx="9183688" cy="11493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bg-BG" sz="4800" b="1" i="1" smtClean="0">
                <a:solidFill>
                  <a:srgbClr val="002060"/>
                </a:solidFill>
              </a:rPr>
              <a:t>Препоръки и предложения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74863" y="1423988"/>
            <a:ext cx="9628187" cy="515143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РА</a:t>
            </a:r>
            <a:r>
              <a:rPr lang="bg-BG" sz="2200" smtClean="0">
                <a:solidFill>
                  <a:srgbClr val="002060"/>
                </a:solidFill>
              </a:rPr>
              <a:t> - Предоставяне на информация в д-я СМД за организирани в районната администрация работни срещи с директори на училища, с цел включване и участие на експерт, представител на дирекция СМД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СО</a:t>
            </a:r>
            <a:r>
              <a:rPr lang="bg-BG" sz="2200" smtClean="0">
                <a:solidFill>
                  <a:srgbClr val="002060"/>
                </a:solidFill>
              </a:rPr>
              <a:t> - Предоставяне на информация за организацията на УИ, допълнителни указания и възможности за съдействие при организация и провеждане на Първи /районен/ етап – експерти, дирекция СМД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СО</a:t>
            </a:r>
            <a:r>
              <a:rPr lang="bg-BG" sz="2200" smtClean="0">
                <a:solidFill>
                  <a:srgbClr val="002060"/>
                </a:solidFill>
              </a:rPr>
              <a:t> - Предоставяне на информация за контакт със съдийски колегии по видове спорт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СО</a:t>
            </a:r>
            <a:r>
              <a:rPr lang="bg-BG" sz="2200" smtClean="0">
                <a:solidFill>
                  <a:srgbClr val="002060"/>
                </a:solidFill>
              </a:rPr>
              <a:t> - Съдействие при осигуряване на спортна база за провеждане на състезанията по вид спорт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СО</a:t>
            </a:r>
            <a:r>
              <a:rPr lang="bg-BG" sz="2200" smtClean="0">
                <a:solidFill>
                  <a:srgbClr val="002060"/>
                </a:solidFill>
              </a:rPr>
              <a:t> - Съдействие при изготвяне и обобщаване на отчетна документация 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endParaRPr lang="bg-BG" sz="2000" smtClean="0">
              <a:solidFill>
                <a:srgbClr val="333399"/>
              </a:solidFill>
            </a:endParaRP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endParaRPr lang="bg-BG" sz="2000" smtClean="0">
              <a:solidFill>
                <a:srgbClr val="333399"/>
              </a:solidFill>
            </a:endParaRP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endParaRPr lang="bg-BG" sz="2000" smtClean="0">
              <a:solidFill>
                <a:srgbClr val="333399"/>
              </a:solidFill>
            </a:endParaRPr>
          </a:p>
          <a:p>
            <a:pPr marL="0" indent="0" algn="ctr">
              <a:lnSpc>
                <a:spcPct val="90000"/>
              </a:lnSpc>
              <a:buFont typeface="Century Gothic" pitchFamily="34" charset="0"/>
              <a:buNone/>
            </a:pPr>
            <a:endParaRPr lang="bg-B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82813" y="182563"/>
            <a:ext cx="9704387" cy="7318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g-BG" altLang="en-US" sz="3300" b="1" i="1" dirty="0">
                <a:solidFill>
                  <a:srgbClr val="002060"/>
                </a:solidFill>
              </a:rPr>
              <a:t>Дефицити/пропуски </a:t>
            </a:r>
            <a:r>
              <a:rPr lang="bg-BG" altLang="en-US" sz="3300" b="1" i="1" dirty="0" smtClean="0">
                <a:solidFill>
                  <a:srgbClr val="002060"/>
                </a:solidFill>
              </a:rPr>
              <a:t>- </a:t>
            </a:r>
            <a:r>
              <a:rPr lang="bg-BG" sz="3300" b="1" i="1" dirty="0" smtClean="0">
                <a:solidFill>
                  <a:srgbClr val="002060"/>
                </a:solidFill>
              </a:rPr>
              <a:t>Финансово </a:t>
            </a:r>
            <a:r>
              <a:rPr lang="bg-BG" sz="3300" b="1" i="1" dirty="0">
                <a:solidFill>
                  <a:srgbClr val="002060"/>
                </a:solidFill>
              </a:rPr>
              <a:t>счетоводни</a:t>
            </a:r>
            <a:r>
              <a:rPr lang="en-US" sz="3300" b="1" i="1" dirty="0">
                <a:solidFill>
                  <a:srgbClr val="002060"/>
                </a:solidFill>
              </a:rPr>
              <a:t>:</a:t>
            </a:r>
            <a:r>
              <a:rPr lang="bg-BG" b="1" i="1" dirty="0">
                <a:solidFill>
                  <a:srgbClr val="002060"/>
                </a:solidFill>
              </a:rPr>
              <a:t/>
            </a:r>
            <a:br>
              <a:rPr lang="bg-BG" b="1" i="1" dirty="0">
                <a:solidFill>
                  <a:srgbClr val="002060"/>
                </a:solidFill>
              </a:rPr>
            </a:b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11325" y="865188"/>
            <a:ext cx="10079038" cy="56816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При съгласуване </a:t>
            </a:r>
            <a:r>
              <a:rPr lang="bg-BG" sz="2000" smtClean="0">
                <a:solidFill>
                  <a:srgbClr val="002060"/>
                </a:solidFill>
              </a:rPr>
              <a:t>на Финансовата справка за направените разходи при организиране и провеждане на Ученически игри от длъжностно лице (финансово - счетоводен отдел)</a:t>
            </a: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mtClean="0">
                <a:solidFill>
                  <a:srgbClr val="002060"/>
                </a:solidFill>
              </a:rPr>
              <a:t>      -  </a:t>
            </a:r>
            <a:r>
              <a:rPr lang="bg-BG" sz="2000" smtClean="0">
                <a:solidFill>
                  <a:srgbClr val="002060"/>
                </a:solidFill>
              </a:rPr>
              <a:t>некоректно подадена информация за средствата, необходими за финансиране на отделните видове спорт /дължими суми към длъжностни лица и награден фонд/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mtClean="0">
                <a:solidFill>
                  <a:srgbClr val="002060"/>
                </a:solidFill>
              </a:rPr>
              <a:t>      - </a:t>
            </a:r>
            <a:r>
              <a:rPr lang="en-US" smtClean="0">
                <a:solidFill>
                  <a:srgbClr val="002060"/>
                </a:solidFill>
              </a:rPr>
              <a:t>  </a:t>
            </a:r>
            <a:r>
              <a:rPr lang="bg-BG" sz="2000" smtClean="0">
                <a:solidFill>
                  <a:srgbClr val="002060"/>
                </a:solidFill>
              </a:rPr>
              <a:t>некоректно начислени осигурителни вноски за сметка на работодател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mtClean="0">
                <a:solidFill>
                  <a:srgbClr val="002060"/>
                </a:solidFill>
              </a:rPr>
              <a:t>      -</a:t>
            </a:r>
            <a:r>
              <a:rPr lang="en-US" smtClean="0">
                <a:solidFill>
                  <a:srgbClr val="002060"/>
                </a:solidFill>
              </a:rPr>
              <a:t> </a:t>
            </a:r>
            <a:r>
              <a:rPr lang="bg-BG" smtClean="0">
                <a:solidFill>
                  <a:srgbClr val="002060"/>
                </a:solidFill>
              </a:rPr>
              <a:t>  </a:t>
            </a:r>
            <a:r>
              <a:rPr lang="bg-BG" sz="2000" smtClean="0">
                <a:solidFill>
                  <a:srgbClr val="002060"/>
                </a:solidFill>
              </a:rPr>
              <a:t>некоректно подадена към СО информация за средства, необходими за финансиране на  Първи /районен/етап на УИ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Представяне на финансов отчет </a:t>
            </a:r>
            <a:r>
              <a:rPr lang="bg-BG" sz="2000" smtClean="0">
                <a:solidFill>
                  <a:srgbClr val="002060"/>
                </a:solidFill>
              </a:rPr>
              <a:t>за разходване на целеви средства за организиране и провеждане на Първи /районен/ етап на Ученически игри и средства за командироване на участници в Четвърти етап, отпуснати със заповед на кмет на Столична община /след регламентиран едномесечен срок/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Представяне на</a:t>
            </a:r>
            <a:r>
              <a:rPr lang="bg-BG" sz="2000" smtClean="0">
                <a:solidFill>
                  <a:srgbClr val="002060"/>
                </a:solidFill>
              </a:rPr>
              <a:t> </a:t>
            </a:r>
            <a:r>
              <a:rPr lang="bg-BG" sz="2000" b="1" smtClean="0">
                <a:solidFill>
                  <a:srgbClr val="002060"/>
                </a:solidFill>
              </a:rPr>
              <a:t>непълна информация за </a:t>
            </a:r>
            <a:r>
              <a:rPr lang="bg-BG" sz="2000" smtClean="0">
                <a:solidFill>
                  <a:srgbClr val="002060"/>
                </a:solidFill>
              </a:rPr>
              <a:t>сключени граждански договори с длъжностни лица – /липсва дата на сключване на договора и  длъжност/служебен ангажимент на ангажираното лице за съответния вид спорт/. </a:t>
            </a:r>
          </a:p>
          <a:p>
            <a:pPr marL="0" indent="0" algn="ctr">
              <a:lnSpc>
                <a:spcPct val="90000"/>
              </a:lnSpc>
              <a:buFont typeface="Wingdings 3" pitchFamily="18" charset="2"/>
              <a:buNone/>
            </a:pPr>
            <a:endParaRPr lang="bg-BG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лавие 1"/>
          <p:cNvSpPr>
            <a:spLocks noGrp="1"/>
          </p:cNvSpPr>
          <p:nvPr>
            <p:ph type="title" idx="4294967295"/>
          </p:nvPr>
        </p:nvSpPr>
        <p:spPr bwMode="auto">
          <a:xfrm>
            <a:off x="2305050" y="198438"/>
            <a:ext cx="9297988" cy="7397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bg-BG" b="1" i="1" smtClean="0">
                <a:solidFill>
                  <a:srgbClr val="002060"/>
                </a:solidFill>
              </a:rPr>
              <a:t>Пропуските</a:t>
            </a:r>
            <a:r>
              <a:rPr lang="bg-BG" b="1" i="1" smtClean="0"/>
              <a:t> </a:t>
            </a:r>
            <a:r>
              <a:rPr lang="bg-BG" b="1" i="1" smtClean="0">
                <a:solidFill>
                  <a:srgbClr val="002060"/>
                </a:solidFill>
              </a:rPr>
              <a:t>се дължат на:</a:t>
            </a:r>
            <a:endParaRPr lang="en-US" b="1" i="1" smtClean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2206625" y="1158875"/>
            <a:ext cx="9532938" cy="54006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2100" b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Нормативна рамка </a:t>
            </a:r>
            <a:r>
              <a:rPr lang="bg-BG" sz="2100" smtClean="0">
                <a:solidFill>
                  <a:srgbClr val="002060"/>
                </a:solidFill>
              </a:rPr>
              <a:t>- непрекъснато променяща се /почти всяка учебна година/ и необходимост от стриктно спазване на задълженията и отговорностите от страна на организатори и участници</a:t>
            </a: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*</a:t>
            </a:r>
            <a:r>
              <a:rPr lang="bg-BG" sz="2100" smtClean="0">
                <a:solidFill>
                  <a:srgbClr val="002060"/>
                </a:solidFill>
              </a:rPr>
              <a:t> Държавни и общински документи, регламентиращи организацията и провеждането на етапи от Ученическите игри за съответната учебна година</a:t>
            </a: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10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100" smtClean="0">
                <a:solidFill>
                  <a:srgbClr val="002060"/>
                </a:solidFill>
              </a:rPr>
              <a:t>Не добра координация на ниво експерт/и РА и представители на образователни институции на територията на района /директори; учители по ФВС/</a:t>
            </a: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11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100" smtClean="0">
                <a:solidFill>
                  <a:srgbClr val="002060"/>
                </a:solidFill>
              </a:rPr>
              <a:t>Не ефективна комуникация на ниво експерти РА – експерт „Финансово - счетоводен отдел“ и експерт „Младежки дейности и спорт“ </a:t>
            </a:r>
          </a:p>
          <a:p>
            <a:pPr marL="0" indent="0" algn="ctr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11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7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1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7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100" smtClean="0">
                <a:solidFill>
                  <a:srgbClr val="002060"/>
                </a:solidFill>
              </a:rPr>
              <a:t>Експерт РА „Финансово - счетоводен отдел“ - не е запознат с изискванията и финансови параметри за организиране и провеждане на етапи от УИ за съответната учебна година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2100" smtClean="0">
                <a:solidFill>
                  <a:srgbClr val="002060"/>
                </a:solidFill>
              </a:rPr>
              <a:t>Представят се отчетни документи на бланки и формуляри от предходни години</a:t>
            </a:r>
            <a:endParaRPr lang="bg-BG" sz="2100" smtClean="0">
              <a:solidFill>
                <a:srgbClr val="0033CC"/>
              </a:solidFill>
            </a:endParaRPr>
          </a:p>
          <a:p>
            <a:pPr marL="0" indent="0" algn="ctr">
              <a:lnSpc>
                <a:spcPct val="90000"/>
              </a:lnSpc>
              <a:buFont typeface="Century Gothic" pitchFamily="34" charset="0"/>
              <a:buNone/>
            </a:pPr>
            <a:endParaRPr lang="en-US" sz="17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buFont typeface="Century Gothic" pitchFamily="34" charset="0"/>
              <a:buNone/>
            </a:pPr>
            <a:endParaRPr lang="en-US" sz="17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589213" y="623888"/>
            <a:ext cx="8915400" cy="6715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bg-BG" sz="4400" b="1" i="1" smtClean="0">
                <a:solidFill>
                  <a:srgbClr val="002060"/>
                </a:solidFill>
              </a:rPr>
              <a:t>Препоръки и предложения</a:t>
            </a:r>
            <a:endParaRPr lang="bg-BG" sz="44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25700" y="1574800"/>
            <a:ext cx="9271000" cy="4906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400" b="1" smtClean="0">
                <a:solidFill>
                  <a:srgbClr val="002060"/>
                </a:solidFill>
              </a:rPr>
              <a:t>СО/РА</a:t>
            </a:r>
            <a:r>
              <a:rPr lang="bg-BG" sz="2400" smtClean="0">
                <a:solidFill>
                  <a:srgbClr val="002060"/>
                </a:solidFill>
              </a:rPr>
              <a:t>-Организиране на работни срещи/семинари с експерти от РА – експерт, финансово счетоводен отдел и експерт - Младежки дейности и спорт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400" smtClean="0">
                <a:solidFill>
                  <a:srgbClr val="002060"/>
                </a:solidFill>
              </a:rPr>
              <a:t>Запознаване с финансови параметри, заложени в Правила за организиране и провеждане на УИ за съответната учебна година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400" smtClean="0">
                <a:solidFill>
                  <a:srgbClr val="002060"/>
                </a:solidFill>
              </a:rPr>
              <a:t>Запознаване с допълнителни указания за финансово обезпечаване на организацията и провеждането на Първи /районен/ етап на УИ /допълнителни указания на д-я Спорт и младежки дейности/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400" smtClean="0">
                <a:solidFill>
                  <a:srgbClr val="002060"/>
                </a:solidFill>
              </a:rPr>
              <a:t>Съдействие при изготвяне на Финансови справки – експерти, координатори на УИ - д-я СМД, СО 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400" smtClean="0">
                <a:solidFill>
                  <a:srgbClr val="002060"/>
                </a:solidFill>
              </a:rPr>
              <a:t>Предоставяне на информация за срокове за финансова отчетност /писма, указания – СО/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endParaRPr lang="bg-BG" sz="22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endParaRPr lang="bg-BG" sz="1700" b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endParaRPr lang="bg-BG" sz="17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1609725" y="174625"/>
            <a:ext cx="9747250" cy="593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g-BG" b="1" i="1" dirty="0" smtClean="0">
                <a:solidFill>
                  <a:srgbClr val="002060"/>
                </a:solidFill>
              </a:rPr>
              <a:t>Координиране на дейности/процедура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1609725" y="747713"/>
            <a:ext cx="10261600" cy="59340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 typeface="Wingdings 3" pitchFamily="18" charset="2"/>
              <a:buNone/>
            </a:pPr>
            <a:r>
              <a:rPr lang="bg-BG" sz="2200" b="1" i="1" smtClean="0">
                <a:solidFill>
                  <a:srgbClr val="002060"/>
                </a:solidFill>
              </a:rPr>
              <a:t>Столична община/ дирекция ПИСТ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Писмо до кмет на район и директори на училища </a:t>
            </a:r>
            <a:r>
              <a:rPr lang="bg-BG" sz="1700" smtClean="0">
                <a:solidFill>
                  <a:srgbClr val="002060"/>
                </a:solidFill>
              </a:rPr>
              <a:t>– Информация за Правила за организиране и провеждане на УИ,  заповед на Министър на младежта и спорта и създаване на организация за стартиране на Първи етап /вътрешно училищен и район/ от Ученически игри, както и финансово отчитане на спорт Футбол – м. октомври/ ноември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Изготвяне на допълнителни указания</a:t>
            </a:r>
            <a:r>
              <a:rPr lang="bg-BG" sz="1700" smtClean="0">
                <a:solidFill>
                  <a:srgbClr val="002060"/>
                </a:solidFill>
              </a:rPr>
              <a:t> и отчетни бланки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 Съдействие при организиране и провеждане на Първи /районен/ етап </a:t>
            </a:r>
            <a:r>
              <a:rPr lang="bg-BG" sz="1700" smtClean="0">
                <a:solidFill>
                  <a:srgbClr val="002060"/>
                </a:solidFill>
              </a:rPr>
              <a:t>от експерти, дирекция СМД – осигуряване на спортна база, спортни специалисти, съдийски екип, контакт с национални федерации и БФС, съдийски колегии и др.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Контролни функции </a:t>
            </a:r>
            <a:r>
              <a:rPr lang="bg-BG" sz="1700" smtClean="0">
                <a:solidFill>
                  <a:srgbClr val="002060"/>
                </a:solidFill>
              </a:rPr>
              <a:t>при провеждане на състезанията от Първи /районен/ етап по районни администрации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en-US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Съдействие при обобщаване на документи</a:t>
            </a: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и изготвяне на финансова справка </a:t>
            </a:r>
            <a:r>
              <a:rPr lang="bg-BG" sz="1700" smtClean="0">
                <a:solidFill>
                  <a:srgbClr val="002060"/>
                </a:solidFill>
              </a:rPr>
              <a:t>за необходими средства за обезпечаване на дължими суми към длъжностни лица и награден фонд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en-US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Обобщаване на информация</a:t>
            </a:r>
            <a:r>
              <a:rPr lang="bg-BG" sz="1700" smtClean="0">
                <a:solidFill>
                  <a:srgbClr val="002060"/>
                </a:solidFill>
              </a:rPr>
              <a:t>, съгласно Правила за УИ и предоставянето и на вниманието на РУО - София град, ММС и БАСУ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Съгласуване на финансови справки</a:t>
            </a:r>
            <a:r>
              <a:rPr lang="bg-BG" sz="1700" smtClean="0">
                <a:solidFill>
                  <a:srgbClr val="002060"/>
                </a:solidFill>
              </a:rPr>
              <a:t>, обобщаване на информация за необходими средства за финансиране и изготвяне на писма за увеличаване на бюджета на районната администрация в дейност 714 „Спортни бази за спорт за всички“ за сметка на бюджет на дирекция СМД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sz="1700" b="1" smtClean="0">
                <a:solidFill>
                  <a:srgbClr val="002060"/>
                </a:solidFill>
              </a:rPr>
              <a:t>Обобщаване на отчетна информация </a:t>
            </a:r>
            <a:r>
              <a:rPr lang="bg-BG" sz="1700" smtClean="0">
                <a:solidFill>
                  <a:srgbClr val="002060"/>
                </a:solidFill>
              </a:rPr>
              <a:t>и изготвяне на анализи и препоръки</a:t>
            </a:r>
          </a:p>
          <a:p>
            <a:pPr marL="0" indent="0" algn="just">
              <a:lnSpc>
                <a:spcPct val="80000"/>
              </a:lnSpc>
              <a:buFont typeface="Wingdings 3" pitchFamily="18" charset="2"/>
              <a:buNone/>
            </a:pPr>
            <a:endParaRPr lang="en-US" sz="17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лавие 1"/>
          <p:cNvSpPr>
            <a:spLocks noGrp="1"/>
          </p:cNvSpPr>
          <p:nvPr>
            <p:ph type="title" idx="4294967295"/>
          </p:nvPr>
        </p:nvSpPr>
        <p:spPr bwMode="auto">
          <a:xfrm>
            <a:off x="1806575" y="250825"/>
            <a:ext cx="9698038" cy="7175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bg-BG" b="1" i="1" smtClean="0">
                <a:solidFill>
                  <a:srgbClr val="002060"/>
                </a:solidFill>
              </a:rPr>
              <a:t>Координиране</a:t>
            </a:r>
            <a:r>
              <a:rPr lang="bg-BG" b="1" i="1" smtClean="0"/>
              <a:t> </a:t>
            </a:r>
            <a:r>
              <a:rPr lang="bg-BG" b="1" i="1" smtClean="0">
                <a:solidFill>
                  <a:srgbClr val="002060"/>
                </a:solidFill>
              </a:rPr>
              <a:t>на дейности/процедура</a:t>
            </a:r>
            <a:endParaRPr lang="en-US" b="1" i="1" smtClean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1676400" y="968375"/>
            <a:ext cx="10167938" cy="58023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sz="2200" b="1" i="1" smtClean="0">
                <a:solidFill>
                  <a:srgbClr val="002060"/>
                </a:solidFill>
              </a:rPr>
              <a:t>Районна администрация/експерт МДС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b="1" i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 </a:t>
            </a:r>
            <a:r>
              <a:rPr lang="bg-BG" sz="2000" b="1" smtClean="0">
                <a:solidFill>
                  <a:srgbClr val="002060"/>
                </a:solidFill>
              </a:rPr>
              <a:t>Покана за участие в Техническа конференция/ТК</a:t>
            </a:r>
            <a:r>
              <a:rPr lang="bg-BG" sz="2000" smtClean="0">
                <a:solidFill>
                  <a:srgbClr val="002060"/>
                </a:solidFill>
              </a:rPr>
              <a:t>/ към всички училища на територията на районната администрация и представяне на индивидуални заявки за участие в състезанията по вид спорт, възрастова група и пол, заверени с подпис и печат на Директор на училище. Обобщаване на заявките и провеждане на ТК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 </a:t>
            </a:r>
            <a:r>
              <a:rPr lang="bg-BG" sz="2000" b="1" smtClean="0">
                <a:solidFill>
                  <a:srgbClr val="002060"/>
                </a:solidFill>
              </a:rPr>
              <a:t>Избор на Главни ръководители </a:t>
            </a:r>
            <a:r>
              <a:rPr lang="bg-BG" sz="2000" smtClean="0">
                <a:solidFill>
                  <a:srgbClr val="002060"/>
                </a:solidFill>
              </a:rPr>
              <a:t>по вид спорт, избор на спортна база и изготвяне на предварителен график за провеждане на състезанията по вид спорт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 </a:t>
            </a:r>
            <a:r>
              <a:rPr lang="bg-BG" sz="2000" b="1" smtClean="0">
                <a:solidFill>
                  <a:srgbClr val="002060"/>
                </a:solidFill>
              </a:rPr>
              <a:t>Осигуряване на съдийско, техническо и медицинско обезпечаване на състезанията</a:t>
            </a:r>
            <a:endParaRPr lang="bg-BG" sz="7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900" smtClean="0">
                <a:solidFill>
                  <a:srgbClr val="002060"/>
                </a:solidFill>
              </a:rPr>
              <a:t>  </a:t>
            </a:r>
            <a:r>
              <a:rPr lang="bg-BG" sz="2000" b="1" smtClean="0">
                <a:solidFill>
                  <a:srgbClr val="002060"/>
                </a:solidFill>
              </a:rPr>
              <a:t>Осигуряване на награден фонд </a:t>
            </a:r>
            <a:r>
              <a:rPr lang="bg-BG" sz="2000" smtClean="0">
                <a:solidFill>
                  <a:srgbClr val="002060"/>
                </a:solidFill>
              </a:rPr>
              <a:t>и награждаване на призьорите при приключване на състезанията за вида спорт (решение на кмет на район за авансово осигуряване на средства)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</a:t>
            </a:r>
            <a:r>
              <a:rPr lang="bg-BG" altLang="bg-BG" sz="2000" smtClean="0">
                <a:solidFill>
                  <a:srgbClr val="002060"/>
                </a:solidFill>
              </a:rPr>
              <a:t>В съответствие със срокове </a:t>
            </a:r>
            <a:r>
              <a:rPr lang="bg-BG" sz="2000" smtClean="0">
                <a:solidFill>
                  <a:srgbClr val="002060"/>
                </a:solidFill>
              </a:rPr>
              <a:t>предоставяне на информация към експерт д-я СМД, отдел „Спорт“ – графици, протоколи, класиране, справки отчет и др.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7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smtClean="0">
                <a:solidFill>
                  <a:srgbClr val="002060"/>
                </a:solidFill>
              </a:rPr>
              <a:t>  </a:t>
            </a:r>
            <a:r>
              <a:rPr lang="bg-BG" sz="2000" b="1" smtClean="0">
                <a:solidFill>
                  <a:srgbClr val="002060"/>
                </a:solidFill>
              </a:rPr>
              <a:t>Обобщаване на информация, изготвяне и съгласуване на проект на Финансова справка с експерт от д-я СМД, отдел „Спорт“ </a:t>
            </a:r>
            <a:endParaRPr lang="bg-BG" sz="20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000" smtClean="0">
                <a:solidFill>
                  <a:srgbClr val="002060"/>
                </a:solidFill>
              </a:rPr>
              <a:t> </a:t>
            </a:r>
            <a:r>
              <a:rPr lang="bg-BG" sz="2000" b="1" smtClean="0">
                <a:solidFill>
                  <a:srgbClr val="002060"/>
                </a:solidFill>
              </a:rPr>
              <a:t>Представяне на отчетни документи (оригинали) </a:t>
            </a:r>
            <a:r>
              <a:rPr lang="bg-BG" sz="2000" smtClean="0">
                <a:solidFill>
                  <a:srgbClr val="002060"/>
                </a:solidFill>
              </a:rPr>
              <a:t>на вниманието на заместник-кмет СО, Направление „Култура, образование, спорт и младежки дейности“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16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16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buFont typeface="Wingdings 3" pitchFamily="18" charset="2"/>
              <a:buNone/>
            </a:pPr>
            <a:endParaRPr lang="en-US" sz="17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765300" y="304800"/>
            <a:ext cx="9980613" cy="7143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bg-BG" b="1" i="1" smtClean="0">
                <a:solidFill>
                  <a:srgbClr val="002060"/>
                </a:solidFill>
              </a:rPr>
              <a:t>Координиране</a:t>
            </a:r>
            <a:r>
              <a:rPr lang="bg-BG" b="1" i="1" smtClean="0"/>
              <a:t> </a:t>
            </a:r>
            <a:r>
              <a:rPr lang="bg-BG" b="1" i="1" smtClean="0">
                <a:solidFill>
                  <a:srgbClr val="002060"/>
                </a:solidFill>
              </a:rPr>
              <a:t>на дейности/процедура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38275" y="1206500"/>
            <a:ext cx="10379075" cy="5335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 3" pitchFamily="18" charset="2"/>
              <a:buNone/>
            </a:pPr>
            <a:r>
              <a:rPr lang="bg-BG" sz="2400" b="1" i="1" smtClean="0">
                <a:solidFill>
                  <a:srgbClr val="002060"/>
                </a:solidFill>
              </a:rPr>
              <a:t>    Длъжностно лице – финансово счетоводен отдел/РА</a:t>
            </a:r>
            <a:endParaRPr lang="bg-BG" altLang="bg-BG" sz="2400" b="1" smtClean="0"/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altLang="bg-BG" sz="2000" b="1" smtClean="0">
                <a:solidFill>
                  <a:srgbClr val="002060"/>
                </a:solidFill>
              </a:rPr>
              <a:t>Заповед от кмета на районната администрация</a:t>
            </a:r>
            <a:r>
              <a:rPr lang="bg-BG" altLang="bg-BG" sz="2000" smtClean="0">
                <a:solidFill>
                  <a:srgbClr val="002060"/>
                </a:solidFill>
              </a:rPr>
              <a:t> за възлагане на контролни    функции на длъжностно лице /финансово-счетоводен отдел/ </a:t>
            </a:r>
            <a:r>
              <a:rPr lang="bg-BG" sz="2000" smtClean="0">
                <a:solidFill>
                  <a:srgbClr val="002060"/>
                </a:solidFill>
              </a:rPr>
              <a:t>по отношение на правилно начисляване и отразяване на средства за социални и здравни осигуровки при изготвяне на  Финансови справки за дължими суми към длъжностни лица (съдийски апарат и технически лица), ангажирани в Първи етап на УИ</a:t>
            </a:r>
          </a:p>
          <a:p>
            <a:pPr marL="0" indent="0" algn="just">
              <a:lnSpc>
                <a:spcPct val="90000"/>
              </a:lnSpc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Съгласуване на финансова справка</a:t>
            </a:r>
            <a:r>
              <a:rPr lang="bg-BG" sz="2000" smtClean="0">
                <a:solidFill>
                  <a:srgbClr val="002060"/>
                </a:solidFill>
              </a:rPr>
              <a:t>, по отношение на финансови параметри и правилно начисляване на осигурителни вноски за сметки на работодателя /РА, СО/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10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Изготвяне на отчетна информация</a:t>
            </a:r>
            <a:r>
              <a:rPr lang="bg-BG" sz="2000" smtClean="0">
                <a:solidFill>
                  <a:srgbClr val="002060"/>
                </a:solidFill>
              </a:rPr>
              <a:t> </a:t>
            </a:r>
            <a:r>
              <a:rPr lang="bg-BG" sz="2000" b="1" smtClean="0">
                <a:solidFill>
                  <a:srgbClr val="002060"/>
                </a:solidFill>
              </a:rPr>
              <a:t>„Финансов отчет“ </a:t>
            </a:r>
            <a:r>
              <a:rPr lang="bg-BG" sz="2000" smtClean="0">
                <a:solidFill>
                  <a:srgbClr val="002060"/>
                </a:solidFill>
              </a:rPr>
              <a:t>за разход на целеви средства за Ученически игри в дейност 714 „Спортни бази за спорт за всички“ /изплатени суми към длъжностни лица, ангажирани в организиране и провеждане на УИ в Първи етап, закупен награден фонд, както и средства за командироване на отбори, представляващи гр. София на финалните състезания по вид спорт, възрастова група и пол/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2000" smtClean="0">
              <a:solidFill>
                <a:srgbClr val="002060"/>
              </a:solidFill>
            </a:endParaRPr>
          </a:p>
          <a:p>
            <a:pPr marL="0" indent="0" algn="ctr">
              <a:buFont typeface="Wingdings 3" pitchFamily="18" charset="2"/>
              <a:buNone/>
            </a:pPr>
            <a:endParaRPr lang="bg-BG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1863725" y="152400"/>
            <a:ext cx="9640888" cy="6572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g-BG" sz="4000" b="1" i="1" dirty="0" smtClean="0">
                <a:solidFill>
                  <a:srgbClr val="002060"/>
                </a:solidFill>
              </a:rPr>
              <a:t>Финансиране и отчетност</a:t>
            </a:r>
            <a:endParaRPr lang="en-US" sz="4000" b="1" i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1647825" y="984250"/>
            <a:ext cx="10204450" cy="566102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 typeface="Century Gothic" pitchFamily="34" charset="0"/>
              <a:buNone/>
            </a:pPr>
            <a:r>
              <a:rPr lang="bg-BG" b="1" i="1" smtClean="0">
                <a:solidFill>
                  <a:srgbClr val="002060"/>
                </a:solidFill>
              </a:rPr>
              <a:t>Първи /районен/ етап  на УИ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600" b="1" i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Font typeface="Wingdings 3" pitchFamily="18" charset="2"/>
              <a:buNone/>
            </a:pPr>
            <a:r>
              <a:rPr lang="bg-BG" sz="1300" b="1" smtClean="0">
                <a:solidFill>
                  <a:srgbClr val="002060"/>
                </a:solidFill>
              </a:rPr>
              <a:t>   -  </a:t>
            </a:r>
            <a:r>
              <a:rPr lang="bg-BG" b="1" smtClean="0">
                <a:solidFill>
                  <a:srgbClr val="002060"/>
                </a:solidFill>
              </a:rPr>
              <a:t>Финансова справка с приложени документи </a:t>
            </a:r>
            <a:r>
              <a:rPr lang="bg-BG" smtClean="0">
                <a:solidFill>
                  <a:srgbClr val="002060"/>
                </a:solidFill>
              </a:rPr>
              <a:t>– регистриране в Столична община с придружително писмо до заместник – кмет,</a:t>
            </a:r>
            <a:r>
              <a:rPr lang="ru-RU" smtClean="0">
                <a:solidFill>
                  <a:srgbClr val="002060"/>
                </a:solidFill>
              </a:rPr>
              <a:t> Направление </a:t>
            </a:r>
            <a:r>
              <a:rPr lang="bg-BG" smtClean="0">
                <a:solidFill>
                  <a:srgbClr val="002060"/>
                </a:solidFill>
              </a:rPr>
              <a:t>„</a:t>
            </a:r>
            <a:r>
              <a:rPr lang="ru-RU" smtClean="0">
                <a:solidFill>
                  <a:srgbClr val="002060"/>
                </a:solidFill>
              </a:rPr>
              <a:t>Култура, образование, спорт и младежки дейности</a:t>
            </a:r>
            <a:r>
              <a:rPr lang="bg-BG" smtClean="0">
                <a:solidFill>
                  <a:srgbClr val="002060"/>
                </a:solidFill>
              </a:rPr>
              <a:t>“ /регистрирана през Акстър система/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Font typeface="Century Gothic" pitchFamily="34" charset="0"/>
              <a:buNone/>
            </a:pPr>
            <a:r>
              <a:rPr lang="bg-BG" b="1" i="1" smtClean="0">
                <a:solidFill>
                  <a:srgbClr val="002060"/>
                </a:solidFill>
              </a:rPr>
              <a:t>Четвърти /финален/ етап на УИ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600" b="1" i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ru-RU" sz="1300" b="1" smtClean="0">
                <a:solidFill>
                  <a:srgbClr val="002060"/>
                </a:solidFill>
              </a:rPr>
              <a:t> -   </a:t>
            </a:r>
            <a:r>
              <a:rPr lang="ru-RU" b="1" smtClean="0">
                <a:solidFill>
                  <a:srgbClr val="002060"/>
                </a:solidFill>
              </a:rPr>
              <a:t>Докладна записка</a:t>
            </a:r>
            <a:r>
              <a:rPr lang="ru-RU" smtClean="0">
                <a:solidFill>
                  <a:srgbClr val="002060"/>
                </a:solidFill>
              </a:rPr>
              <a:t> от директор на училище, съгласувателни процедури с Районна  администрация и представяне </a:t>
            </a:r>
            <a:r>
              <a:rPr lang="ru-RU" sz="1600" smtClean="0">
                <a:solidFill>
                  <a:srgbClr val="002060"/>
                </a:solidFill>
              </a:rPr>
              <a:t>на пакет от документи в СО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ru-RU" sz="6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Font typeface="Century Gothic" pitchFamily="34" charset="0"/>
              <a:buNone/>
            </a:pPr>
            <a:r>
              <a:rPr lang="bg-BG" b="1" smtClean="0">
                <a:solidFill>
                  <a:srgbClr val="002060"/>
                </a:solidFill>
              </a:rPr>
              <a:t>Обобщаване на информация от дирекция СМД, изготвяне на писма до дирекция „Финанси“, СО с искане за увеличение на бюджет на районна администрация в дейност 714 „Спортни бази за спорт за всички“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Font typeface="Century Gothic" pitchFamily="34" charset="0"/>
              <a:buNone/>
            </a:pPr>
            <a:r>
              <a:rPr lang="bg-BG" b="1" smtClean="0">
                <a:solidFill>
                  <a:srgbClr val="002060"/>
                </a:solidFill>
              </a:rPr>
              <a:t>Заповед на кмет на Столична община за корекция на бюджет на район 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Font typeface="Century Gothic" pitchFamily="34" charset="0"/>
              <a:buNone/>
            </a:pPr>
            <a:r>
              <a:rPr lang="bg-BG" b="1" smtClean="0">
                <a:solidFill>
                  <a:srgbClr val="002060"/>
                </a:solidFill>
              </a:rPr>
              <a:t>Средствата за финансиране се осигуряват от сборен бюджет на Столична община/СО/, дейност 714 „Спортни бази за спорт за всички”, за дейности на дирекция „Спорт и младежки дейности”/СМД/.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altLang="bg-BG" b="1" i="1" smtClean="0">
                <a:solidFill>
                  <a:srgbClr val="002060"/>
                </a:solidFill>
              </a:rPr>
              <a:t>Финансов отчет, представен от РА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bg-BG" altLang="bg-BG" sz="1600" smtClean="0">
                <a:solidFill>
                  <a:srgbClr val="002060"/>
                </a:solidFill>
              </a:rPr>
              <a:t>в съответствие със срокове се представя в СО</a:t>
            </a:r>
            <a:r>
              <a:rPr lang="bg-BG" altLang="bg-BG" sz="1600" b="1" smtClean="0">
                <a:solidFill>
                  <a:srgbClr val="002060"/>
                </a:solidFill>
              </a:rPr>
              <a:t>, </a:t>
            </a:r>
            <a:r>
              <a:rPr lang="bg-BG" altLang="bg-BG" sz="1600" smtClean="0">
                <a:solidFill>
                  <a:srgbClr val="002060"/>
                </a:solidFill>
              </a:rPr>
              <a:t>придружен с копия от разходооправдателни документи. 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altLang="bg-BG" sz="1600" smtClean="0">
                <a:solidFill>
                  <a:srgbClr val="002060"/>
                </a:solidFill>
              </a:rPr>
              <a:t>  -   съгласува се от експерт РА /финансово - счетоводен отдел/, съгласно заповед на кмета на район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altLang="bg-BG" sz="1600" smtClean="0">
                <a:solidFill>
                  <a:srgbClr val="002060"/>
                </a:solidFill>
              </a:rPr>
              <a:t>  -  документацията се съхранява в срок от 5 години в РА/СО /в дирекция СМД/ и подлежи на проверка от одитори. </a:t>
            </a:r>
            <a:endParaRPr lang="bg-BG" sz="1600" smtClean="0"/>
          </a:p>
          <a:p>
            <a:pPr marL="0" indent="0" algn="ctr">
              <a:lnSpc>
                <a:spcPct val="80000"/>
              </a:lnSpc>
              <a:buFont typeface="Century Gothic" pitchFamily="34" charset="0"/>
              <a:buNone/>
            </a:pPr>
            <a:endParaRPr lang="bg-BG" sz="1100" smtClean="0"/>
          </a:p>
          <a:p>
            <a:pPr marL="0" indent="0" algn="ctr">
              <a:lnSpc>
                <a:spcPct val="80000"/>
              </a:lnSpc>
              <a:buFont typeface="Wingdings 3" pitchFamily="18" charset="2"/>
              <a:buNone/>
            </a:pPr>
            <a:endParaRPr lang="bg-BG" sz="1100" smtClean="0"/>
          </a:p>
          <a:p>
            <a:pPr marL="0" indent="0" algn="ctr">
              <a:lnSpc>
                <a:spcPct val="80000"/>
              </a:lnSpc>
              <a:buFont typeface="Century Gothic" pitchFamily="34" charset="0"/>
              <a:buNone/>
            </a:pPr>
            <a:endParaRPr lang="en-US" sz="11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9288" y="404813"/>
            <a:ext cx="8569325" cy="62166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ДО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……………………………………………………………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ЗАМЕСТНИК - КМЕТ НА СТОЛИЧНА ОБЩИНА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Направление Култура, образование, спорт и младежки дейности“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КОПИЕ: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ДО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Г-Н /Г-ЖА ...............................</a:t>
            </a:r>
            <a:r>
              <a:rPr lang="ru-RU" sz="1000" b="1">
                <a:solidFill>
                  <a:srgbClr val="002060"/>
                </a:solidFill>
                <a:latin typeface="Century Gothic" pitchFamily="34" charset="0"/>
              </a:rPr>
              <a:t>..................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КМЕТ НА РАЙОН „.............................</a:t>
            </a:r>
            <a:r>
              <a:rPr lang="ru-RU" sz="1000" b="1">
                <a:solidFill>
                  <a:srgbClr val="002060"/>
                </a:solidFill>
                <a:latin typeface="Century Gothic" pitchFamily="34" charset="0"/>
              </a:rPr>
              <a:t>...................</a:t>
            </a:r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”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ru-RU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Д О К Л А Д Н А   З А П И С К А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От ............................................................................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...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......................................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– директор на .............СУ„......................................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..................................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”</a:t>
            </a:r>
          </a:p>
          <a:p>
            <a:pPr algn="ctr"/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ОТНОСНО: </a:t>
            </a:r>
            <a:r>
              <a:rPr lang="en-US" sz="1000" i="1">
                <a:solidFill>
                  <a:srgbClr val="002060"/>
                </a:solidFill>
                <a:latin typeface="Century Gothic" pitchFamily="34" charset="0"/>
              </a:rPr>
              <a:t>IV</a:t>
            </a:r>
            <a:r>
              <a:rPr lang="bg-BG" sz="1000" i="1">
                <a:solidFill>
                  <a:srgbClr val="002060"/>
                </a:solidFill>
                <a:latin typeface="Century Gothic" pitchFamily="34" charset="0"/>
              </a:rPr>
              <a:t>-ти финален етап на Ученически игри за учебната ………….. г. (Републикански първенства по вид спорт) и необходими финансови </a:t>
            </a:r>
            <a:endParaRPr lang="en-US" sz="1000" i="1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i="1">
                <a:solidFill>
                  <a:srgbClr val="002060"/>
                </a:solidFill>
                <a:latin typeface="Century Gothic" pitchFamily="34" charset="0"/>
              </a:rPr>
              <a:t>средства за участие на отбора по ....................................................................................</a:t>
            </a:r>
            <a:r>
              <a:rPr lang="en-US" sz="1000" i="1">
                <a:solidFill>
                  <a:srgbClr val="002060"/>
                </a:solidFill>
                <a:latin typeface="Century Gothic" pitchFamily="34" charset="0"/>
              </a:rPr>
              <a:t>.......</a:t>
            </a:r>
            <a:r>
              <a:rPr lang="bg-BG" sz="1000" i="1">
                <a:solidFill>
                  <a:srgbClr val="002060"/>
                </a:solidFill>
                <a:latin typeface="Century Gothic" pitchFamily="34" charset="0"/>
              </a:rPr>
              <a:t> - ............................... ...клас </a:t>
            </a:r>
          </a:p>
          <a:p>
            <a:pPr algn="just"/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                                                           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/</a:t>
            </a:r>
            <a:r>
              <a:rPr lang="bg-BG" sz="1000" i="1">
                <a:solidFill>
                  <a:srgbClr val="002060"/>
                </a:solidFill>
                <a:latin typeface="Century Gothic" pitchFamily="34" charset="0"/>
              </a:rPr>
              <a:t>вид спорт-момичета, момчета, юноши, девойки/ </a:t>
            </a:r>
            <a:r>
              <a:rPr lang="en-US" sz="1000" i="1">
                <a:solidFill>
                  <a:srgbClr val="002060"/>
                </a:solidFill>
                <a:latin typeface="Century Gothic" pitchFamily="34" charset="0"/>
              </a:rPr>
              <a:t>        </a:t>
            </a:r>
            <a:r>
              <a:rPr lang="bg-BG" sz="1000" i="1">
                <a:solidFill>
                  <a:srgbClr val="002060"/>
                </a:solidFill>
                <a:latin typeface="Century Gothic" pitchFamily="34" charset="0"/>
              </a:rPr>
              <a:t>  /възрастова група/				</a:t>
            </a:r>
          </a:p>
          <a:p>
            <a:pPr algn="just"/>
            <a:endParaRPr lang="bg-BG" sz="1000" b="1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УВАЖАЕМИ ГОСПОДИН …......................................,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УВАЖАЕМИ Г-Н/ УВАЖАЕМА Г-ЖО........................................,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Във връзка с провеждането на 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IV 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етап - 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Финалните състезания от Ученически игри за учебна ………………………..г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/Републикански първенства/ в гр. ....................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..........................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от 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...г. до ..........................г. и участието на отбора по ...................................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– /момичета, момчета, юноши,</a:t>
            </a:r>
          </a:p>
          <a:p>
            <a:pPr algn="just"/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											       /вид спорт/</a:t>
            </a:r>
          </a:p>
          <a:p>
            <a:pPr algn="just"/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девойки/...................... клас на ........................ОУ/СУ „.........................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..............</a:t>
            </a:r>
            <a:r>
              <a:rPr lang="en-US" sz="1000">
                <a:solidFill>
                  <a:srgbClr val="002060"/>
                </a:solidFill>
                <a:latin typeface="Century Gothic" pitchFamily="34" charset="0"/>
              </a:rPr>
              <a:t>................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”, градски шампион на София, е необходимо да бъдат отпуснати средства за сметка на бюджет на Дирекция „Спорт и младежки дейности”, Столична община, както следва :</a:t>
            </a:r>
          </a:p>
          <a:p>
            <a:pPr algn="just"/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 </a:t>
            </a:r>
          </a:p>
          <a:p>
            <a:pPr algn="just">
              <a:buFont typeface="Century Gothic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Пътни за 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бр. x 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лв. = ............ лв.  – София – .................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...-..............................- ....................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– София</a:t>
            </a:r>
          </a:p>
          <a:p>
            <a:pPr algn="just">
              <a:buFont typeface="Century Gothic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Дневни за 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човека по 20.00 лв.= 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..... лв.</a:t>
            </a:r>
          </a:p>
          <a:p>
            <a:pPr algn="just">
              <a:buFont typeface="Century Gothic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Вътрешен транспорт /</a:t>
            </a:r>
            <a:r>
              <a:rPr lang="bg-BG" sz="1000" u="sng">
                <a:solidFill>
                  <a:srgbClr val="002060"/>
                </a:solidFill>
                <a:latin typeface="Century Gothic" pitchFamily="34" charset="0"/>
              </a:rPr>
              <a:t>при необходимост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/ за 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човека = .........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......... ………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лв.</a:t>
            </a: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                                                                                                                                                       </a:t>
            </a:r>
            <a:r>
              <a:rPr lang="bg-BG" sz="1000" b="1" u="sng">
                <a:solidFill>
                  <a:srgbClr val="002060"/>
                </a:solidFill>
                <a:latin typeface="Century Gothic" pitchFamily="34" charset="0"/>
              </a:rPr>
              <a:t>  ОБЩО:...........................</a:t>
            </a:r>
            <a:r>
              <a:rPr lang="ru-RU" sz="1000" b="1" u="sng">
                <a:solidFill>
                  <a:srgbClr val="002060"/>
                </a:solidFill>
                <a:latin typeface="Century Gothic" pitchFamily="34" charset="0"/>
              </a:rPr>
              <a:t>...................</a:t>
            </a:r>
            <a:r>
              <a:rPr lang="bg-BG" sz="1000" b="1" u="sng">
                <a:solidFill>
                  <a:srgbClr val="002060"/>
                </a:solidFill>
                <a:latin typeface="Century Gothic" pitchFamily="34" charset="0"/>
              </a:rPr>
              <a:t> лв.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ПРИЛОЖЕНИЕ: 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Списък на отбора, заверен от директор</a:t>
            </a:r>
            <a:r>
              <a:rPr lang="ru-RU" sz="1000">
                <a:solidFill>
                  <a:srgbClr val="002060"/>
                </a:solidFill>
                <a:latin typeface="Century Gothic" pitchFamily="34" charset="0"/>
              </a:rPr>
              <a:t> на училище</a:t>
            </a:r>
            <a:r>
              <a:rPr lang="bg-BG" sz="1000">
                <a:solidFill>
                  <a:srgbClr val="002060"/>
                </a:solidFill>
                <a:latin typeface="Century Gothic" pitchFamily="34" charset="0"/>
              </a:rPr>
              <a:t> с подпис и печат </a:t>
            </a: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 </a:t>
            </a:r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endParaRPr lang="bg-BG" sz="1000">
              <a:solidFill>
                <a:srgbClr val="002060"/>
              </a:solidFill>
              <a:latin typeface="Century Gothic" pitchFamily="34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entury Gothic" pitchFamily="34" charset="0"/>
              </a:rPr>
              <a:t>											ДИРЕКТОР:....................................................</a:t>
            </a:r>
            <a:endParaRPr lang="en-US" sz="1000" b="1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en-US" sz="900" b="1">
                <a:solidFill>
                  <a:srgbClr val="002060"/>
                </a:solidFill>
                <a:latin typeface="Century Gothic" pitchFamily="34" charset="0"/>
              </a:rPr>
              <a:t>                              </a:t>
            </a:r>
            <a:r>
              <a:rPr lang="bg-BG" sz="900" b="1">
                <a:solidFill>
                  <a:srgbClr val="002060"/>
                </a:solidFill>
                <a:latin typeface="Century Gothic" pitchFamily="34" charset="0"/>
              </a:rPr>
              <a:t>									                     </a:t>
            </a:r>
            <a:r>
              <a:rPr lang="en-US" sz="900" b="1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bg-BG" sz="900" b="1">
                <a:solidFill>
                  <a:srgbClr val="002060"/>
                </a:solidFill>
                <a:latin typeface="Century Gothic" pitchFamily="34" charset="0"/>
              </a:rPr>
              <a:t>/</a:t>
            </a:r>
            <a:r>
              <a:rPr lang="bg-BG" sz="900">
                <a:solidFill>
                  <a:srgbClr val="002060"/>
                </a:solidFill>
                <a:latin typeface="Century Gothic" pitchFamily="34" charset="0"/>
              </a:rPr>
              <a:t>....................................................</a:t>
            </a:r>
            <a:r>
              <a:rPr lang="bg-BG" sz="900" b="1">
                <a:solidFill>
                  <a:srgbClr val="002060"/>
                </a:solidFill>
                <a:latin typeface="Century Gothic" pitchFamily="34" charset="0"/>
              </a:rPr>
              <a:t>/</a:t>
            </a:r>
            <a:r>
              <a:rPr lang="bg-BG" sz="900" b="1" u="sng">
                <a:solidFill>
                  <a:srgbClr val="002060"/>
                </a:solidFill>
                <a:latin typeface="Century Gothic" pitchFamily="34" charset="0"/>
              </a:rPr>
              <a:t> </a:t>
            </a:r>
            <a:endParaRPr lang="bg-BG" sz="90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en-US" sz="900">
                <a:solidFill>
                  <a:srgbClr val="002060"/>
                </a:solidFill>
                <a:latin typeface="Century Gothic" pitchFamily="34" charset="0"/>
              </a:rPr>
              <a:t>                              </a:t>
            </a:r>
            <a:r>
              <a:rPr lang="bg-BG" sz="900">
                <a:solidFill>
                  <a:srgbClr val="002060"/>
                </a:solidFill>
                <a:latin typeface="Century Gothic" pitchFamily="34" charset="0"/>
              </a:rPr>
              <a:t>       										        Име, фамилия, подпис, печат</a:t>
            </a:r>
            <a:r>
              <a:rPr lang="ru-RU" sz="900">
                <a:solidFill>
                  <a:srgbClr val="002060"/>
                </a:solidFill>
                <a:latin typeface="Century Gothic" pitchFamily="34" charset="0"/>
              </a:rPr>
              <a:t>	</a:t>
            </a:r>
            <a:endParaRPr lang="bg-BG" sz="900">
              <a:solidFill>
                <a:srgbClr val="00206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601788" y="180975"/>
            <a:ext cx="10094912" cy="12811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bg-BG" sz="2000" b="1" smtClean="0">
                <a:solidFill>
                  <a:srgbClr val="002060"/>
                </a:solidFill>
              </a:rPr>
              <a:t>Еднократна парична награда за учители, извели на призови места ученически отбори и индивидуални състезатели в Трети /зонален/ етап – Градско първенство за гр. София и Четвърти /финален/ етап - Републикански първенства от Ученическите игри.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65288" y="1566863"/>
            <a:ext cx="10031412" cy="51149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 3" pitchFamily="18" charset="2"/>
              <a:buNone/>
            </a:pPr>
            <a:endParaRPr lang="bg-BG" sz="600" b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Правила за условията и реда за предоставяне на парична награда – приети с Решение № 452/14.07.2016 г. на СОС, актуализирани с Решение № 522/26.07.2018 г. на СОС</a:t>
            </a: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Цел</a:t>
            </a:r>
            <a:r>
              <a:rPr lang="bg-BG" sz="1600" smtClean="0">
                <a:solidFill>
                  <a:srgbClr val="002060"/>
                </a:solidFill>
              </a:rPr>
              <a:t> - да стимулира и мотивира учителите за участие в Ученическите игри, както и да възнагради постигнатите резултати на ученическите екипи и индивидуални състезатели, участници в Градски и Републикански първенства на УИ.</a:t>
            </a:r>
          </a:p>
          <a:p>
            <a:pPr marL="0" indent="0" algn="ctr">
              <a:lnSpc>
                <a:spcPct val="90000"/>
              </a:lnSpc>
              <a:buFont typeface="Century Gothic" pitchFamily="34" charset="0"/>
              <a:buNone/>
            </a:pPr>
            <a:r>
              <a:rPr lang="bg-BG" sz="1600" b="1" i="1" smtClean="0">
                <a:solidFill>
                  <a:srgbClr val="002060"/>
                </a:solidFill>
              </a:rPr>
              <a:t>Еднократната парична награда се връчва в следните категории: </a:t>
            </a:r>
            <a:r>
              <a:rPr lang="bg-BG" sz="1600" b="1" smtClean="0">
                <a:solidFill>
                  <a:srgbClr val="002060"/>
                </a:solidFill>
              </a:rPr>
              <a:t> </a:t>
            </a:r>
            <a:r>
              <a:rPr lang="bg-BG" sz="1700" i="1" smtClean="0">
                <a:solidFill>
                  <a:srgbClr val="002060"/>
                </a:solidFill>
              </a:rPr>
              <a:t> </a:t>
            </a:r>
            <a:endParaRPr lang="bg-BG" sz="17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700" i="1" smtClean="0"/>
              <a:t>     </a:t>
            </a:r>
            <a:r>
              <a:rPr lang="bg-BG" sz="1300" i="1" smtClean="0">
                <a:solidFill>
                  <a:srgbClr val="002060"/>
                </a:solidFill>
              </a:rPr>
              <a:t>*  </a:t>
            </a:r>
            <a:r>
              <a:rPr lang="bg-BG" sz="1400" b="1" i="1" smtClean="0">
                <a:solidFill>
                  <a:srgbClr val="002060"/>
                </a:solidFill>
              </a:rPr>
              <a:t>Първо – Шесто място </a:t>
            </a:r>
            <a:r>
              <a:rPr lang="bg-BG" sz="1400" i="1" smtClean="0">
                <a:solidFill>
                  <a:srgbClr val="002060"/>
                </a:solidFill>
              </a:rPr>
              <a:t>на Градско първенство по вид спорт            </a:t>
            </a:r>
            <a:r>
              <a:rPr lang="bg-BG" sz="1400" b="1" i="1" smtClean="0">
                <a:solidFill>
                  <a:srgbClr val="002060"/>
                </a:solidFill>
              </a:rPr>
              <a:t>– 100 лева </a:t>
            </a:r>
            <a:endParaRPr lang="bg-BG" sz="1400" b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400" i="1" smtClean="0">
                <a:solidFill>
                  <a:srgbClr val="002060"/>
                </a:solidFill>
              </a:rPr>
              <a:t>       * </a:t>
            </a:r>
            <a:r>
              <a:rPr lang="bg-BG" sz="1400" b="1" i="1" smtClean="0">
                <a:solidFill>
                  <a:srgbClr val="002060"/>
                </a:solidFill>
              </a:rPr>
              <a:t>Първо - Трето място </a:t>
            </a:r>
            <a:r>
              <a:rPr lang="bg-BG" sz="1400" i="1" smtClean="0">
                <a:solidFill>
                  <a:srgbClr val="002060"/>
                </a:solidFill>
              </a:rPr>
              <a:t>на Републиканско първенство по вид спорт </a:t>
            </a:r>
            <a:r>
              <a:rPr lang="bg-BG" sz="1400" b="1" i="1" smtClean="0">
                <a:solidFill>
                  <a:srgbClr val="002060"/>
                </a:solidFill>
              </a:rPr>
              <a:t>– 120 лева</a:t>
            </a:r>
            <a:endParaRPr lang="bg-BG" sz="1400" b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400" i="1" smtClean="0">
                <a:solidFill>
                  <a:srgbClr val="002060"/>
                </a:solidFill>
              </a:rPr>
              <a:t>       *  За учители, определени със заповед на директор на училището, </a:t>
            </a:r>
            <a:r>
              <a:rPr lang="bg-BG" sz="1400" b="1" i="1" smtClean="0">
                <a:solidFill>
                  <a:srgbClr val="002060"/>
                </a:solidFill>
              </a:rPr>
              <a:t>класирани с повече от един отбор и индивидуални състезатели </a:t>
            </a:r>
            <a:r>
              <a:rPr lang="bg-BG" sz="1400" i="1" smtClean="0">
                <a:solidFill>
                  <a:srgbClr val="002060"/>
                </a:solidFill>
              </a:rPr>
              <a:t>по вид спорт, възрастова група и пол </a:t>
            </a:r>
            <a:r>
              <a:rPr lang="ru-RU" sz="1400" i="1" smtClean="0">
                <a:solidFill>
                  <a:srgbClr val="002060"/>
                </a:solidFill>
              </a:rPr>
              <a:t>на Градско първенство /</a:t>
            </a:r>
            <a:r>
              <a:rPr lang="en-US" sz="1400" i="1" smtClean="0">
                <a:solidFill>
                  <a:srgbClr val="002060"/>
                </a:solidFill>
              </a:rPr>
              <a:t>I</a:t>
            </a:r>
            <a:r>
              <a:rPr lang="ru-RU" sz="1400" i="1" smtClean="0">
                <a:solidFill>
                  <a:srgbClr val="002060"/>
                </a:solidFill>
              </a:rPr>
              <a:t>-</a:t>
            </a:r>
            <a:r>
              <a:rPr lang="en-US" sz="1400" i="1" smtClean="0">
                <a:solidFill>
                  <a:srgbClr val="002060"/>
                </a:solidFill>
              </a:rPr>
              <a:t>IV</a:t>
            </a:r>
            <a:r>
              <a:rPr lang="bg-BG" sz="1400" i="1" smtClean="0">
                <a:solidFill>
                  <a:srgbClr val="002060"/>
                </a:solidFill>
              </a:rPr>
              <a:t> място/  </a:t>
            </a:r>
            <a:r>
              <a:rPr lang="bg-BG" sz="1400" b="1" i="1" smtClean="0">
                <a:solidFill>
                  <a:srgbClr val="002060"/>
                </a:solidFill>
              </a:rPr>
              <a:t>– 130лв. </a:t>
            </a:r>
            <a:r>
              <a:rPr lang="bg-BG" sz="1400" i="1" smtClean="0">
                <a:solidFill>
                  <a:srgbClr val="002060"/>
                </a:solidFill>
              </a:rPr>
              <a:t>и</a:t>
            </a:r>
            <a:r>
              <a:rPr lang="bg-BG" sz="1400" b="1" i="1" smtClean="0">
                <a:solidFill>
                  <a:srgbClr val="002060"/>
                </a:solidFill>
              </a:rPr>
              <a:t> </a:t>
            </a:r>
            <a:r>
              <a:rPr lang="bg-BG" sz="1400" i="1" smtClean="0">
                <a:solidFill>
                  <a:srgbClr val="002060"/>
                </a:solidFill>
              </a:rPr>
              <a:t>на Републиканско първенство /</a:t>
            </a:r>
            <a:r>
              <a:rPr lang="en-US" sz="1400" i="1" smtClean="0">
                <a:solidFill>
                  <a:srgbClr val="002060"/>
                </a:solidFill>
              </a:rPr>
              <a:t>I</a:t>
            </a:r>
            <a:r>
              <a:rPr lang="ru-RU" sz="1400" i="1" smtClean="0">
                <a:solidFill>
                  <a:srgbClr val="002060"/>
                </a:solidFill>
              </a:rPr>
              <a:t>-</a:t>
            </a:r>
            <a:r>
              <a:rPr lang="en-US" sz="1400" i="1" smtClean="0">
                <a:solidFill>
                  <a:srgbClr val="002060"/>
                </a:solidFill>
              </a:rPr>
              <a:t>III </a:t>
            </a:r>
            <a:r>
              <a:rPr lang="ru-RU" sz="1400" i="1" smtClean="0">
                <a:solidFill>
                  <a:srgbClr val="002060"/>
                </a:solidFill>
              </a:rPr>
              <a:t>място/</a:t>
            </a:r>
            <a:endParaRPr lang="bg-BG" sz="800" b="1" i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Документи:</a:t>
            </a:r>
            <a:endParaRPr lang="bg-BG" sz="1300" b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300" smtClean="0">
                <a:solidFill>
                  <a:srgbClr val="002060"/>
                </a:solidFill>
              </a:rPr>
              <a:t>       * </a:t>
            </a:r>
            <a:r>
              <a:rPr lang="bg-BG" sz="1400" smtClean="0">
                <a:solidFill>
                  <a:srgbClr val="002060"/>
                </a:solidFill>
              </a:rPr>
              <a:t>Заявление от учител, определен със заповед на директор на училището /бланка - формуляр/;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400" smtClean="0">
                <a:solidFill>
                  <a:srgbClr val="002060"/>
                </a:solidFill>
              </a:rPr>
              <a:t>       * Копие от заповед на директор на училище, с която се определя педагогически персонал за извеждането и участието на учениците от училището в УИ;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400" smtClean="0">
                <a:solidFill>
                  <a:srgbClr val="002060"/>
                </a:solidFill>
              </a:rPr>
              <a:t>       * Копие от официален Протокол - класиране в съответен етап / Градско/Републиканско първенство/ за участие на училището в УИ.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Срок за подаване на документи 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700" b="1" smtClean="0">
                <a:solidFill>
                  <a:srgbClr val="002060"/>
                </a:solidFill>
              </a:rPr>
              <a:t>   </a:t>
            </a:r>
            <a:r>
              <a:rPr lang="bg-BG" sz="1700" smtClean="0">
                <a:solidFill>
                  <a:srgbClr val="002060"/>
                </a:solidFill>
              </a:rPr>
              <a:t>- в началото </a:t>
            </a:r>
            <a:r>
              <a:rPr lang="bg-BG" sz="1700" b="1" smtClean="0">
                <a:solidFill>
                  <a:srgbClr val="F60000"/>
                </a:solidFill>
              </a:rPr>
              <a:t>на всяка учебна година </a:t>
            </a:r>
            <a:r>
              <a:rPr lang="bg-BG" sz="1700" smtClean="0">
                <a:solidFill>
                  <a:srgbClr val="002060"/>
                </a:solidFill>
              </a:rPr>
              <a:t>– м. септември до средата на м. октомври;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3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buFont typeface="Century Gothic" pitchFamily="34" charset="0"/>
              <a:buNone/>
            </a:pPr>
            <a:endParaRPr lang="bg-BG" sz="17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buFont typeface="Century Gothic" pitchFamily="34" charset="0"/>
              <a:buNone/>
            </a:pPr>
            <a:endParaRPr lang="bg-BG" sz="17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 idx="4294967295"/>
          </p:nvPr>
        </p:nvSpPr>
        <p:spPr>
          <a:xfrm>
            <a:off x="2498689" y="1227811"/>
            <a:ext cx="8637073" cy="994971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bg-BG" sz="72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>Ученически</a:t>
            </a:r>
            <a:r>
              <a:rPr lang="bg-BG" sz="72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sz="72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rPr>
              <a:t>игри</a:t>
            </a:r>
            <a:endParaRPr lang="en-US" sz="7200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4294967295"/>
          </p:nvPr>
        </p:nvSpPr>
        <p:spPr>
          <a:xfrm>
            <a:off x="2306330" y="3010433"/>
            <a:ext cx="8829432" cy="2974235"/>
          </a:xfrm>
          <a:prstGeom prst="rect">
            <a:avLst/>
          </a:prstGeom>
        </p:spPr>
        <p:txBody>
          <a:bodyPr>
            <a:normAutofit fontScale="775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61950" indent="-3619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g-BG" sz="3200" b="1" i="1" dirty="0" smtClean="0">
                <a:solidFill>
                  <a:srgbClr val="000099"/>
                </a:solidFill>
              </a:rPr>
              <a:t>Нормативна </a:t>
            </a:r>
            <a:r>
              <a:rPr lang="bg-BG" sz="3200" b="1" i="1" dirty="0">
                <a:solidFill>
                  <a:srgbClr val="000099"/>
                </a:solidFill>
              </a:rPr>
              <a:t>рамка – организатори и </a:t>
            </a:r>
            <a:r>
              <a:rPr lang="bg-BG" sz="3200" b="1" i="1" dirty="0" smtClean="0">
                <a:solidFill>
                  <a:srgbClr val="000099"/>
                </a:solidFill>
              </a:rPr>
              <a:t>участници, документи </a:t>
            </a:r>
            <a:endParaRPr lang="bg-BG" sz="3200" b="1" i="1" dirty="0">
              <a:solidFill>
                <a:srgbClr val="000099"/>
              </a:solidFill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g-BG" sz="3200" b="1" i="1" dirty="0">
                <a:solidFill>
                  <a:srgbClr val="000099"/>
                </a:solidFill>
              </a:rPr>
              <a:t> Насоки и указания за организация и </a:t>
            </a:r>
            <a:r>
              <a:rPr lang="bg-BG" sz="3200" b="1" i="1" dirty="0" smtClean="0">
                <a:solidFill>
                  <a:srgbClr val="000099"/>
                </a:solidFill>
              </a:rPr>
              <a:t>провеждане</a:t>
            </a:r>
            <a:endParaRPr lang="bg-BG" sz="2800" b="1" i="1" dirty="0" smtClean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g-BG" sz="3200" b="1" i="1" dirty="0" smtClean="0">
                <a:solidFill>
                  <a:srgbClr val="000099"/>
                </a:solidFill>
              </a:rPr>
              <a:t> </a:t>
            </a:r>
            <a:r>
              <a:rPr lang="bg-BG" sz="3200" b="1" i="1" dirty="0">
                <a:solidFill>
                  <a:srgbClr val="000099"/>
                </a:solidFill>
              </a:rPr>
              <a:t>Координиране на дейности/Процедура </a:t>
            </a:r>
          </a:p>
          <a:p>
            <a:pPr marL="358775" indent="-358775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g-BG" altLang="en-US" sz="3200" b="1" i="1" dirty="0">
                <a:solidFill>
                  <a:srgbClr val="000099"/>
                </a:solidFill>
              </a:rPr>
              <a:t>Приключване на етапи от </a:t>
            </a:r>
            <a:r>
              <a:rPr lang="bg-BG" altLang="en-US" sz="3200" b="1" i="1" dirty="0" smtClean="0">
                <a:solidFill>
                  <a:srgbClr val="000099"/>
                </a:solidFill>
              </a:rPr>
              <a:t>УИ - финансови </a:t>
            </a:r>
            <a:r>
              <a:rPr lang="bg-BG" altLang="en-US" sz="3200" b="1" i="1" dirty="0">
                <a:solidFill>
                  <a:srgbClr val="000099"/>
                </a:solidFill>
              </a:rPr>
              <a:t>и съдържателни отчети;</a:t>
            </a:r>
          </a:p>
          <a:p>
            <a:pPr marL="358775" indent="-358775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g-BG" altLang="en-US" sz="3200" b="1" i="1" dirty="0">
                <a:solidFill>
                  <a:srgbClr val="000099"/>
                </a:solidFill>
              </a:rPr>
              <a:t>Информираност и анализ </a:t>
            </a:r>
            <a:r>
              <a:rPr lang="bg-BG" altLang="en-US" sz="3200" b="1" i="1" dirty="0" smtClean="0">
                <a:solidFill>
                  <a:srgbClr val="000099"/>
                </a:solidFill>
              </a:rPr>
              <a:t>от </a:t>
            </a:r>
            <a:r>
              <a:rPr lang="bg-BG" altLang="en-US" sz="3200" b="1" i="1" dirty="0">
                <a:solidFill>
                  <a:srgbClr val="000099"/>
                </a:solidFill>
              </a:rPr>
              <a:t>организацията и провеждането на етапите от УИ</a:t>
            </a:r>
            <a:endParaRPr lang="bg-BG" sz="3200" b="1" i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955800" y="222250"/>
            <a:ext cx="9548813" cy="752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bg-BG" b="1" i="1" smtClean="0">
                <a:solidFill>
                  <a:srgbClr val="002060"/>
                </a:solidFill>
              </a:rPr>
              <a:t>Екип - дирекция СМД: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57338" y="1047750"/>
            <a:ext cx="10342562" cy="54864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съгласуване на финансови справки, методическа и логистична подкрепа</a:t>
            </a:r>
            <a:r>
              <a:rPr lang="bg-BG" sz="1600" b="1" smtClean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600" b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ст. експерт Валентина Ликова –</a:t>
            </a:r>
            <a:r>
              <a:rPr lang="bg-BG" sz="1600" smtClean="0">
                <a:solidFill>
                  <a:srgbClr val="002060"/>
                </a:solidFill>
              </a:rPr>
              <a:t> райони: Надежда; Сердика; Средец;  Овча Купел</a:t>
            </a:r>
            <a:r>
              <a:rPr lang="ru-RU" sz="1600" smtClean="0">
                <a:solidFill>
                  <a:srgbClr val="002060"/>
                </a:solidFill>
              </a:rPr>
              <a:t>; </a:t>
            </a:r>
            <a:r>
              <a:rPr lang="bg-BG" sz="1600" smtClean="0">
                <a:solidFill>
                  <a:srgbClr val="002060"/>
                </a:solidFill>
              </a:rPr>
              <a:t>Триадица; Слатина;</a:t>
            </a:r>
            <a:r>
              <a:rPr lang="en-US" sz="1600" smtClean="0">
                <a:solidFill>
                  <a:srgbClr val="002060"/>
                </a:solidFill>
              </a:rPr>
              <a:t> </a:t>
            </a:r>
            <a:r>
              <a:rPr lang="bg-BG" sz="1600" smtClean="0">
                <a:solidFill>
                  <a:srgbClr val="002060"/>
                </a:solidFill>
              </a:rPr>
              <a:t>Искър, Подуяне  – тел/факс 02 980 24 78; моб.  тел: 0884 322 644; 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600" smtClean="0">
                <a:solidFill>
                  <a:srgbClr val="002060"/>
                </a:solidFill>
              </a:rPr>
              <a:t>       </a:t>
            </a:r>
            <a:r>
              <a:rPr lang="en-US" sz="1600" smtClean="0">
                <a:solidFill>
                  <a:srgbClr val="002060"/>
                </a:solidFill>
              </a:rPr>
              <a:t>e-mail: </a:t>
            </a:r>
            <a:r>
              <a:rPr lang="en-US" sz="1600" u="sng" smtClean="0">
                <a:solidFill>
                  <a:srgbClr val="002060"/>
                </a:solidFill>
                <a:hlinkClick r:id="rId2"/>
              </a:rPr>
              <a:t>valia_likova@abv.bg</a:t>
            </a:r>
            <a:r>
              <a:rPr lang="en-US" sz="1600" smtClean="0">
                <a:solidFill>
                  <a:srgbClr val="002060"/>
                </a:solidFill>
              </a:rPr>
              <a:t>, </a:t>
            </a:r>
            <a:r>
              <a:rPr lang="en-US" sz="1600" u="sng" smtClean="0">
                <a:solidFill>
                  <a:srgbClr val="002060"/>
                </a:solidFill>
                <a:hlinkClick r:id="rId3"/>
              </a:rPr>
              <a:t>vlikova@sofia.bg</a:t>
            </a:r>
            <a:endParaRPr lang="bg-BG" sz="1600" u="sng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endParaRPr lang="bg-BG" sz="5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ст. експерт Теодора Филева – </a:t>
            </a:r>
            <a:r>
              <a:rPr lang="bg-BG" sz="1600" smtClean="0">
                <a:solidFill>
                  <a:srgbClr val="002060"/>
                </a:solidFill>
              </a:rPr>
              <a:t>райони:  Възраждане; Красна поляна,   Лозенец; Илинден; Кремиковци, Красно село, Панчарево, Младост – сл. тел: 02 981 06 47; м. тел. 0884 322 642</a:t>
            </a:r>
            <a:r>
              <a:rPr lang="ru-RU" sz="1600" smtClean="0">
                <a:solidFill>
                  <a:srgbClr val="002060"/>
                </a:solidFill>
              </a:rPr>
              <a:t>; 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ru-RU" sz="1600" smtClean="0">
                <a:solidFill>
                  <a:srgbClr val="002060"/>
                </a:solidFill>
              </a:rPr>
              <a:t>       </a:t>
            </a:r>
            <a:r>
              <a:rPr lang="en-US" sz="1600" smtClean="0">
                <a:solidFill>
                  <a:srgbClr val="002060"/>
                </a:solidFill>
              </a:rPr>
              <a:t>e-mail:</a:t>
            </a:r>
            <a:r>
              <a:rPr lang="en-US" sz="1600" b="1" smtClean="0">
                <a:solidFill>
                  <a:srgbClr val="002060"/>
                </a:solidFill>
              </a:rPr>
              <a:t> </a:t>
            </a:r>
            <a:r>
              <a:rPr lang="en-US" sz="1600" u="sng" smtClean="0">
                <a:solidFill>
                  <a:srgbClr val="002060"/>
                </a:solidFill>
                <a:hlinkClick r:id="rId4"/>
              </a:rPr>
              <a:t>tfileva@sofia</a:t>
            </a:r>
            <a:r>
              <a:rPr lang="ru-RU" sz="1600" u="sng" smtClean="0">
                <a:solidFill>
                  <a:srgbClr val="002060"/>
                </a:solidFill>
                <a:hlinkClick r:id="rId4"/>
              </a:rPr>
              <a:t>.</a:t>
            </a:r>
            <a:r>
              <a:rPr lang="en-US" sz="1600" u="sng" smtClean="0">
                <a:solidFill>
                  <a:srgbClr val="002060"/>
                </a:solidFill>
                <a:hlinkClick r:id="rId4"/>
              </a:rPr>
              <a:t>bg</a:t>
            </a:r>
            <a:r>
              <a:rPr lang="en-US" sz="1600" smtClean="0">
                <a:solidFill>
                  <a:srgbClr val="002060"/>
                </a:solidFill>
              </a:rPr>
              <a:t>, </a:t>
            </a:r>
            <a:r>
              <a:rPr lang="en-US" sz="1600" u="sng" smtClean="0">
                <a:solidFill>
                  <a:srgbClr val="002060"/>
                </a:solidFill>
                <a:hlinkClick r:id="rId5"/>
              </a:rPr>
              <a:t>tedinka_1980@abv.bg</a:t>
            </a:r>
            <a:r>
              <a:rPr lang="en-US" sz="1600" smtClean="0">
                <a:solidFill>
                  <a:srgbClr val="002060"/>
                </a:solidFill>
              </a:rPr>
              <a:t>  </a:t>
            </a:r>
            <a:endParaRPr lang="bg-BG" sz="16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6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ст. експерт Любомира Радоева – </a:t>
            </a:r>
            <a:r>
              <a:rPr lang="bg-BG" sz="1600" smtClean="0">
                <a:solidFill>
                  <a:srgbClr val="002060"/>
                </a:solidFill>
              </a:rPr>
              <a:t>райони: Люлин, Връбница; Оборище, Витоша, Нови Искър, Банкя, Изгрев, Студентска  – тел:0887 377 061, тел</a:t>
            </a:r>
            <a:r>
              <a:rPr lang="en-US" sz="1600" smtClean="0">
                <a:solidFill>
                  <a:srgbClr val="002060"/>
                </a:solidFill>
              </a:rPr>
              <a:t>/</a:t>
            </a:r>
            <a:r>
              <a:rPr lang="bg-BG" sz="1600" smtClean="0">
                <a:solidFill>
                  <a:srgbClr val="002060"/>
                </a:solidFill>
              </a:rPr>
              <a:t>факс: 02 946 11 18;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600" smtClean="0">
                <a:solidFill>
                  <a:srgbClr val="002060"/>
                </a:solidFill>
              </a:rPr>
              <a:t>       </a:t>
            </a:r>
            <a:r>
              <a:rPr lang="en-US" sz="1600" smtClean="0">
                <a:solidFill>
                  <a:srgbClr val="002060"/>
                </a:solidFill>
              </a:rPr>
              <a:t>e-mail: </a:t>
            </a:r>
            <a:r>
              <a:rPr lang="en-US" sz="1600" u="sng" smtClean="0">
                <a:solidFill>
                  <a:srgbClr val="002060"/>
                </a:solidFill>
                <a:hlinkClick r:id="rId6"/>
              </a:rPr>
              <a:t>lyubomira_radoeva</a:t>
            </a:r>
            <a:r>
              <a:rPr lang="ru-RU" sz="1600" u="sng" smtClean="0">
                <a:solidFill>
                  <a:srgbClr val="002060"/>
                </a:solidFill>
                <a:hlinkClick r:id="rId6"/>
              </a:rPr>
              <a:t>@</a:t>
            </a:r>
            <a:r>
              <a:rPr lang="en-US" sz="1600" u="sng" smtClean="0">
                <a:solidFill>
                  <a:srgbClr val="002060"/>
                </a:solidFill>
                <a:hlinkClick r:id="rId6"/>
              </a:rPr>
              <a:t>abv</a:t>
            </a:r>
            <a:r>
              <a:rPr lang="ru-RU" sz="1600" u="sng" smtClean="0">
                <a:solidFill>
                  <a:srgbClr val="002060"/>
                </a:solidFill>
                <a:hlinkClick r:id="rId6"/>
              </a:rPr>
              <a:t>.</a:t>
            </a:r>
            <a:r>
              <a:rPr lang="en-US" sz="1600" u="sng" smtClean="0">
                <a:solidFill>
                  <a:srgbClr val="002060"/>
                </a:solidFill>
                <a:hlinkClick r:id="rId6"/>
              </a:rPr>
              <a:t>bg</a:t>
            </a:r>
            <a:endParaRPr lang="bg-BG" sz="1600" u="sng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600" u="sng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900" b="1" smtClean="0">
                <a:solidFill>
                  <a:srgbClr val="10253F"/>
                </a:solidFill>
              </a:rPr>
              <a:t>методическа и логистична подкрепа: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600" b="1" smtClean="0">
              <a:solidFill>
                <a:srgbClr val="10253F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sz="1600" b="1" smtClean="0">
                <a:solidFill>
                  <a:srgbClr val="002060"/>
                </a:solidFill>
              </a:rPr>
              <a:t>гл. експерт Десислава Темелкова – </a:t>
            </a:r>
            <a:r>
              <a:rPr lang="bg-BG" sz="1600" smtClean="0">
                <a:solidFill>
                  <a:srgbClr val="002060"/>
                </a:solidFill>
              </a:rPr>
              <a:t>райони: Младост; Студентски – 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r>
              <a:rPr lang="bg-BG" sz="1600" smtClean="0">
                <a:solidFill>
                  <a:srgbClr val="002060"/>
                </a:solidFill>
              </a:rPr>
              <a:t>      тел: 02 981 06 51; моб. тел: 0884 322 643; </a:t>
            </a:r>
            <a:r>
              <a:rPr lang="en-US" sz="1600" smtClean="0">
                <a:solidFill>
                  <a:srgbClr val="002060"/>
                </a:solidFill>
              </a:rPr>
              <a:t>e-mail: </a:t>
            </a:r>
            <a:r>
              <a:rPr lang="en-US" sz="1600" u="sng" smtClean="0">
                <a:solidFill>
                  <a:srgbClr val="002060"/>
                </a:solidFill>
                <a:hlinkClick r:id="rId7"/>
              </a:rPr>
              <a:t>dtemelkova@sofia.bg</a:t>
            </a:r>
            <a:r>
              <a:rPr lang="en-US" sz="1600" smtClean="0">
                <a:solidFill>
                  <a:srgbClr val="002060"/>
                </a:solidFill>
              </a:rPr>
              <a:t> </a:t>
            </a:r>
            <a:endParaRPr lang="bg-BG" sz="16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6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2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sz="120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Century Gothic" pitchFamily="34" charset="0"/>
              <a:buNone/>
            </a:pPr>
            <a:r>
              <a:rPr lang="bg-BG" b="1" i="1" smtClean="0">
                <a:solidFill>
                  <a:srgbClr val="002060"/>
                </a:solidFill>
              </a:rPr>
              <a:t> методически консултации при обобщаване на информация и документи: 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 3" pitchFamily="18" charset="2"/>
              <a:buNone/>
            </a:pPr>
            <a:endParaRPr lang="bg-BG" b="1" i="1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bg-BG" sz="1600" i="1" smtClean="0">
                <a:solidFill>
                  <a:srgbClr val="002060"/>
                </a:solidFill>
              </a:rPr>
              <a:t>ст. експерт Валентина Ликова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bg-BG" sz="1600" i="1" smtClean="0">
                <a:solidFill>
                  <a:srgbClr val="002060"/>
                </a:solidFill>
              </a:rPr>
              <a:t>ст. експерт Теодора Филева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bg-BG" sz="1600" i="1" smtClean="0">
                <a:solidFill>
                  <a:srgbClr val="002060"/>
                </a:solidFill>
              </a:rPr>
              <a:t>ст. експерт Любомира Радоева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bg-BG" sz="16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55875" y="950913"/>
            <a:ext cx="8912225" cy="1852612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bg-BG" altLang="bg-BG" sz="4400" b="1" i="1" dirty="0">
                <a:solidFill>
                  <a:srgbClr val="002060"/>
                </a:solidFill>
                <a:latin typeface="+mn-lt"/>
              </a:rPr>
              <a:t>С пожелания за ползотворна </a:t>
            </a:r>
            <a:r>
              <a:rPr lang="bg-BG" altLang="bg-BG" sz="4400" b="1" i="1" dirty="0" smtClean="0">
                <a:solidFill>
                  <a:srgbClr val="002060"/>
                </a:solidFill>
                <a:latin typeface="+mn-lt"/>
              </a:rPr>
              <a:t>работа</a:t>
            </a:r>
            <a:endParaRPr lang="bg-BG" sz="4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625725" y="3316288"/>
            <a:ext cx="8915400" cy="2303462"/>
          </a:xfrm>
        </p:spPr>
        <p:txBody>
          <a:bodyPr>
            <a:normAutofit/>
          </a:bodyPr>
          <a:lstStyle/>
          <a:p>
            <a:pPr marL="0" indent="0" algn="ctr">
              <a:buFont typeface="Wingdings 3" pitchFamily="18" charset="2"/>
              <a:buNone/>
            </a:pPr>
            <a:r>
              <a:rPr lang="bg-BG" altLang="bg-BG" sz="2400" b="1" i="1" smtClean="0">
                <a:solidFill>
                  <a:srgbClr val="002060"/>
                </a:solidFill>
              </a:rPr>
              <a:t>Д-р Ирена Димитрова</a:t>
            </a:r>
          </a:p>
          <a:p>
            <a:pPr marL="0" indent="0" algn="ctr">
              <a:buFont typeface="Wingdings 3" pitchFamily="18" charset="2"/>
              <a:buNone/>
            </a:pPr>
            <a:r>
              <a:rPr lang="bg-BG" altLang="bg-BG" sz="2400" b="1" i="1" smtClean="0">
                <a:solidFill>
                  <a:srgbClr val="002060"/>
                </a:solidFill>
              </a:rPr>
              <a:t>Директор на дирекция </a:t>
            </a:r>
          </a:p>
          <a:p>
            <a:pPr marL="0" indent="0" algn="ctr">
              <a:buFont typeface="Wingdings 3" pitchFamily="18" charset="2"/>
              <a:buNone/>
            </a:pPr>
            <a:r>
              <a:rPr lang="bg-BG" altLang="bg-BG" sz="2400" b="1" i="1" smtClean="0">
                <a:solidFill>
                  <a:srgbClr val="002060"/>
                </a:solidFill>
              </a:rPr>
              <a:t>„Спорт и младежки дейности“</a:t>
            </a:r>
          </a:p>
          <a:p>
            <a:pPr marL="0" indent="0" algn="ctr">
              <a:buFont typeface="Wingdings 3" pitchFamily="18" charset="2"/>
              <a:buNone/>
            </a:pPr>
            <a:r>
              <a:rPr lang="bg-BG" altLang="bg-BG" sz="2400" b="1" i="1" smtClean="0">
                <a:solidFill>
                  <a:srgbClr val="002060"/>
                </a:solidFill>
              </a:rPr>
              <a:t>Столична община</a:t>
            </a:r>
          </a:p>
          <a:p>
            <a:pPr marL="0" indent="0" algn="ctr">
              <a:buFont typeface="Wingdings 3" pitchFamily="18" charset="2"/>
              <a:buNone/>
            </a:pPr>
            <a:endParaRPr lang="bg-BG" altLang="bg-BG" i="1" smtClean="0">
              <a:solidFill>
                <a:schemeClr val="hlink"/>
              </a:solidFill>
            </a:endParaRPr>
          </a:p>
          <a:p>
            <a:pPr marL="0" indent="0" algn="ctr">
              <a:buFont typeface="Wingdings 3" pitchFamily="18" charset="2"/>
              <a:buNone/>
            </a:pPr>
            <a:endParaRPr lang="bg-BG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297113" y="234950"/>
            <a:ext cx="9504362" cy="13192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bg-BG" sz="2400" b="1" i="1" smtClean="0">
                <a:solidFill>
                  <a:srgbClr val="002060"/>
                </a:solidFill>
              </a:rPr>
              <a:t>Ученическите игри /УИ/ се организират със съответни наредби/правила и поднормативни актове на национално ниво от следните институции и организации:</a:t>
            </a:r>
            <a:endParaRPr lang="bg-BG" sz="2400" smtClean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93925" y="1554163"/>
            <a:ext cx="9650413" cy="51450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 typeface="Wingdings 3" pitchFamily="18" charset="2"/>
              <a:buNone/>
            </a:pPr>
            <a:endParaRPr lang="bg-BG" sz="1000" b="1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300" b="1" smtClean="0">
                <a:solidFill>
                  <a:srgbClr val="002060"/>
                </a:solidFill>
              </a:rPr>
              <a:t>Министерство на младежта и спорта /ММС/ </a:t>
            </a:r>
            <a:r>
              <a:rPr lang="bg-BG" sz="2300" smtClean="0">
                <a:solidFill>
                  <a:srgbClr val="002060"/>
                </a:solidFill>
              </a:rPr>
              <a:t>въз основа на Наредба № 24/05.11. 2019 г.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300" b="1" smtClean="0">
                <a:solidFill>
                  <a:srgbClr val="002060"/>
                </a:solidFill>
              </a:rPr>
              <a:t>Министерство на образованието и науката /МОН/ - </a:t>
            </a:r>
            <a:r>
              <a:rPr lang="bg-BG" sz="2300" smtClean="0">
                <a:solidFill>
                  <a:srgbClr val="002060"/>
                </a:solidFill>
              </a:rPr>
              <a:t>УИ са включени в Държавен календар за извънкласни и извънучилищни  дейности, чрез регионалните структури на  МОН – Регионални управления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300" b="1" smtClean="0">
                <a:solidFill>
                  <a:srgbClr val="002060"/>
                </a:solidFill>
              </a:rPr>
              <a:t>Българска асоциация спорт за учащи /БАСУ/, </a:t>
            </a:r>
            <a:r>
              <a:rPr lang="bg-BG" sz="2300" smtClean="0">
                <a:solidFill>
                  <a:srgbClr val="002060"/>
                </a:solidFill>
              </a:rPr>
              <a:t>съгласно действащ ЗФВС – (лицензирана спортна Федерация с изградена мрежа от клубове има право да организира УИ, въз основа на сключен договор /институционална договореност/ с ММС )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300" b="1" smtClean="0">
                <a:solidFill>
                  <a:srgbClr val="002060"/>
                </a:solidFill>
              </a:rPr>
              <a:t>Национални федерации </a:t>
            </a:r>
            <a:r>
              <a:rPr lang="bg-BG" sz="2300" smtClean="0">
                <a:solidFill>
                  <a:srgbClr val="002060"/>
                </a:solidFill>
              </a:rPr>
              <a:t>в седем вида спорт</a:t>
            </a:r>
            <a:r>
              <a:rPr lang="bg-BG" sz="2300" b="1" smtClean="0">
                <a:solidFill>
                  <a:srgbClr val="002060"/>
                </a:solidFill>
              </a:rPr>
              <a:t> и Български футболен съюз</a:t>
            </a:r>
          </a:p>
          <a:p>
            <a:pPr marL="0" indent="0" algn="just">
              <a:lnSpc>
                <a:spcPct val="80000"/>
              </a:lnSpc>
              <a:buFont typeface="Century Gothic" pitchFamily="34" charset="0"/>
              <a:buNone/>
            </a:pPr>
            <a:r>
              <a:rPr lang="bg-BG" sz="2300" b="1" smtClean="0">
                <a:solidFill>
                  <a:srgbClr val="002060"/>
                </a:solidFill>
              </a:rPr>
              <a:t>Национално сдружение на общините в Република България /НСОРБ/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лавие 1"/>
          <p:cNvSpPr>
            <a:spLocks noGrp="1"/>
          </p:cNvSpPr>
          <p:nvPr>
            <p:ph type="title" idx="4294967295"/>
          </p:nvPr>
        </p:nvSpPr>
        <p:spPr bwMode="auto">
          <a:xfrm>
            <a:off x="1712913" y="307975"/>
            <a:ext cx="9553575" cy="8921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b"/>
          <a:lstStyle/>
          <a:p>
            <a:pPr algn="just"/>
            <a:r>
              <a:rPr lang="bg-BG" sz="4900" b="1" i="1" smtClean="0">
                <a:solidFill>
                  <a:srgbClr val="002060"/>
                </a:solidFill>
              </a:rPr>
              <a:t>Документи</a:t>
            </a:r>
            <a:endParaRPr lang="en-US" sz="4900" b="1" i="1" smtClean="0">
              <a:solidFill>
                <a:srgbClr val="002060"/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4294967295"/>
          </p:nvPr>
        </p:nvSpPr>
        <p:spPr>
          <a:xfrm>
            <a:off x="1712913" y="1512888"/>
            <a:ext cx="10110787" cy="4692650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6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2600" b="1" smtClean="0">
                <a:solidFill>
                  <a:srgbClr val="002060"/>
                </a:solidFill>
              </a:rPr>
              <a:t>Държавни:</a:t>
            </a: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9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200" b="1" smtClean="0">
                <a:solidFill>
                  <a:srgbClr val="002060"/>
                </a:solidFill>
              </a:rPr>
              <a:t>Наредба №24</a:t>
            </a:r>
            <a:r>
              <a:rPr lang="bg-BG" sz="2200" smtClean="0">
                <a:solidFill>
                  <a:srgbClr val="002060"/>
                </a:solidFill>
              </a:rPr>
              <a:t> от 05.11.2019г. за условията и реда за организиране и провеждане на тренировъчната и състезателна дейност на децата и учениците извън учебния план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9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sz="2200" b="1" smtClean="0">
                <a:solidFill>
                  <a:srgbClr val="0070C0"/>
                </a:solidFill>
              </a:rPr>
              <a:t>2.</a:t>
            </a:r>
            <a:r>
              <a:rPr lang="bg-BG" sz="2200" b="1" smtClean="0">
                <a:solidFill>
                  <a:srgbClr val="002060"/>
                </a:solidFill>
              </a:rPr>
              <a:t>		  Заповед</a:t>
            </a:r>
            <a:r>
              <a:rPr lang="bg-BG" sz="2200" smtClean="0">
                <a:solidFill>
                  <a:srgbClr val="002060"/>
                </a:solidFill>
              </a:rPr>
              <a:t> на Министър на младежта и спорта за утвърждаване на Правила за организиране и провеждане на Ученически игри /УИ/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9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sz="2200" b="1" smtClean="0">
                <a:solidFill>
                  <a:srgbClr val="0070C0"/>
                </a:solidFill>
              </a:rPr>
              <a:t>3.  </a:t>
            </a:r>
            <a:r>
              <a:rPr lang="bg-BG" sz="2200" b="1" smtClean="0">
                <a:solidFill>
                  <a:srgbClr val="002060"/>
                </a:solidFill>
              </a:rPr>
              <a:t>Правила</a:t>
            </a:r>
            <a:r>
              <a:rPr lang="bg-BG" sz="2200" smtClean="0">
                <a:solidFill>
                  <a:srgbClr val="002060"/>
                </a:solidFill>
              </a:rPr>
              <a:t> за организиране и провеждане на Ученическите игри през съответната учебна година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endParaRPr lang="bg-BG" sz="9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sz="2200" b="1" smtClean="0">
                <a:solidFill>
                  <a:srgbClr val="0070C0"/>
                </a:solidFill>
              </a:rPr>
              <a:t>4.   </a:t>
            </a:r>
            <a:r>
              <a:rPr lang="bg-BG" sz="2200" b="1" smtClean="0">
                <a:solidFill>
                  <a:srgbClr val="002060"/>
                </a:solidFill>
              </a:rPr>
              <a:t>Национален спортен календар </a:t>
            </a:r>
            <a:r>
              <a:rPr lang="bg-BG" sz="2200" smtClean="0">
                <a:solidFill>
                  <a:srgbClr val="002060"/>
                </a:solidFill>
              </a:rPr>
              <a:t>на МОН за учебна година</a:t>
            </a: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600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sz="2600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sz="2600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sz="2600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sz="2600" smtClean="0">
              <a:solidFill>
                <a:srgbClr val="002060"/>
              </a:solidFill>
            </a:endParaRPr>
          </a:p>
          <a:p>
            <a:pPr marL="0" indent="0" algn="ctr">
              <a:buFont typeface="Century Gothic" pitchFamily="34" charset="0"/>
              <a:buNone/>
            </a:pPr>
            <a:endParaRPr lang="bg-BG" sz="1900" smtClean="0">
              <a:solidFill>
                <a:srgbClr val="002060"/>
              </a:solidFill>
            </a:endParaRPr>
          </a:p>
          <a:p>
            <a:pPr marL="0" indent="0" algn="ctr">
              <a:buFont typeface="Century Gothic" pitchFamily="34" charset="0"/>
              <a:buNone/>
            </a:pPr>
            <a:endParaRPr lang="en-US" sz="1900" smtClean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1493838" y="261938"/>
            <a:ext cx="10256837" cy="2574925"/>
          </a:xfrm>
        </p:spPr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b="1" i="1" dirty="0" smtClean="0">
                <a:solidFill>
                  <a:srgbClr val="002060"/>
                </a:solidFill>
              </a:rPr>
              <a:t>Столична </a:t>
            </a:r>
            <a:r>
              <a:rPr lang="bg-BG" b="1" i="1" dirty="0">
                <a:solidFill>
                  <a:srgbClr val="002060"/>
                </a:solidFill>
              </a:rPr>
              <a:t>община, дирекция </a:t>
            </a:r>
            <a:r>
              <a:rPr lang="bg-BG" b="1" i="1" dirty="0" smtClean="0">
                <a:solidFill>
                  <a:srgbClr val="002060"/>
                </a:solidFill>
              </a:rPr>
              <a:t>СМД</a:t>
            </a:r>
            <a:br>
              <a:rPr lang="bg-BG" b="1" i="1" dirty="0" smtClean="0">
                <a:solidFill>
                  <a:srgbClr val="002060"/>
                </a:solidFill>
              </a:rPr>
            </a:br>
            <a:r>
              <a:rPr lang="bg-BG" b="1" i="1" dirty="0">
                <a:solidFill>
                  <a:srgbClr val="002060"/>
                </a:solidFill>
              </a:rPr>
              <a:t> </a:t>
            </a:r>
            <a:r>
              <a:rPr lang="bg-BG" b="1" i="1" dirty="0" smtClean="0">
                <a:solidFill>
                  <a:srgbClr val="002060"/>
                </a:solidFill>
              </a:rPr>
              <a:t>* </a:t>
            </a:r>
            <a:r>
              <a:rPr lang="bg-BG" sz="2300" b="1" i="1" dirty="0" smtClean="0">
                <a:solidFill>
                  <a:srgbClr val="002060"/>
                </a:solidFill>
              </a:rPr>
              <a:t>Годишен </a:t>
            </a:r>
            <a:r>
              <a:rPr lang="bg-BG" sz="2300" b="1" i="1" dirty="0">
                <a:solidFill>
                  <a:srgbClr val="002060"/>
                </a:solidFill>
              </a:rPr>
              <a:t>календарен план за спортни и младежки дейности </a:t>
            </a:r>
            <a:r>
              <a:rPr lang="bg-BG" sz="2300" dirty="0">
                <a:solidFill>
                  <a:srgbClr val="002060"/>
                </a:solidFill>
              </a:rPr>
              <a:t>на дирекция </a:t>
            </a:r>
            <a:r>
              <a:rPr lang="bg-BG" sz="2300" dirty="0" smtClean="0">
                <a:solidFill>
                  <a:srgbClr val="002060"/>
                </a:solidFill>
              </a:rPr>
              <a:t>„Спорт и младежки дейности“</a:t>
            </a:r>
            <a:r>
              <a:rPr lang="bg-BG" sz="2200" dirty="0">
                <a:solidFill>
                  <a:srgbClr val="002060"/>
                </a:solidFill>
              </a:rPr>
              <a:t/>
            </a:r>
            <a:br>
              <a:rPr lang="bg-BG" sz="2200" dirty="0">
                <a:solidFill>
                  <a:srgbClr val="002060"/>
                </a:solidFill>
              </a:rPr>
            </a:br>
            <a:r>
              <a:rPr lang="bg-BG" sz="2200" dirty="0">
                <a:solidFill>
                  <a:srgbClr val="002060"/>
                </a:solidFill>
              </a:rPr>
              <a:t> </a:t>
            </a:r>
            <a:r>
              <a:rPr lang="bg-BG" sz="2200" dirty="0" smtClean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*</a:t>
            </a:r>
            <a:r>
              <a:rPr lang="bg-BG" sz="2200" dirty="0" smtClean="0">
                <a:solidFill>
                  <a:srgbClr val="002060"/>
                </a:solidFill>
              </a:rPr>
              <a:t> </a:t>
            </a:r>
            <a:r>
              <a:rPr lang="bg-BG" sz="2300" b="1" i="1" dirty="0" smtClean="0">
                <a:solidFill>
                  <a:srgbClr val="002060"/>
                </a:solidFill>
              </a:rPr>
              <a:t>Допълнителни </a:t>
            </a:r>
            <a:r>
              <a:rPr lang="bg-BG" sz="2300" b="1" i="1" dirty="0">
                <a:solidFill>
                  <a:srgbClr val="002060"/>
                </a:solidFill>
              </a:rPr>
              <a:t>указания за организиране, провеждане и финансово отчитане на етапи в Ученическите игри</a:t>
            </a:r>
            <a:r>
              <a:rPr lang="bg-BG" sz="2200" b="1" i="1" dirty="0">
                <a:solidFill>
                  <a:srgbClr val="002060"/>
                </a:solidFill>
              </a:rPr>
              <a:t> </a:t>
            </a:r>
            <a:r>
              <a:rPr lang="bg-BG" sz="2200" dirty="0">
                <a:solidFill>
                  <a:srgbClr val="002060"/>
                </a:solidFill>
              </a:rPr>
              <a:t>– </a:t>
            </a:r>
            <a:r>
              <a:rPr lang="bg-BG" sz="2300" dirty="0">
                <a:solidFill>
                  <a:srgbClr val="002060"/>
                </a:solidFill>
              </a:rPr>
              <a:t>Първи (вътрешно училищен и районен) и Четвърти (финален) </a:t>
            </a:r>
            <a:r>
              <a:rPr lang="bg-BG" sz="2300" dirty="0" smtClean="0">
                <a:solidFill>
                  <a:srgbClr val="002060"/>
                </a:solidFill>
              </a:rPr>
              <a:t>етап на УИ</a:t>
            </a:r>
            <a:r>
              <a:rPr lang="bg-BG" sz="2300" dirty="0">
                <a:solidFill>
                  <a:srgbClr val="002060"/>
                </a:solidFill>
              </a:rPr>
              <a:t/>
            </a:r>
            <a:br>
              <a:rPr lang="bg-BG" sz="2300" dirty="0">
                <a:solidFill>
                  <a:srgbClr val="002060"/>
                </a:solidFill>
              </a:rPr>
            </a:br>
            <a:endParaRPr lang="en-US" sz="2300" b="1" i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1381125" y="2733675"/>
            <a:ext cx="10621963" cy="4124325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2800" b="1" i="1" smtClean="0">
                <a:solidFill>
                  <a:srgbClr val="002060"/>
                </a:solidFill>
              </a:rPr>
              <a:t>Организационно-информационни документи - бланки:</a:t>
            </a: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900" b="1" i="1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Заявка </a:t>
            </a:r>
            <a:r>
              <a:rPr lang="bg-BG" sz="2100" smtClean="0">
                <a:solidFill>
                  <a:srgbClr val="002060"/>
                </a:solidFill>
              </a:rPr>
              <a:t>за участие в УИ– индивидуална от училище и обобщена от РА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Протокол</a:t>
            </a:r>
            <a:r>
              <a:rPr lang="bg-BG" sz="2100" smtClean="0">
                <a:solidFill>
                  <a:srgbClr val="002060"/>
                </a:solidFill>
              </a:rPr>
              <a:t> от проведена Техническа конференция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Предварителен график </a:t>
            </a:r>
            <a:r>
              <a:rPr lang="bg-BG" sz="2100" smtClean="0">
                <a:solidFill>
                  <a:srgbClr val="002060"/>
                </a:solidFill>
              </a:rPr>
              <a:t>за провеждане на състезанията по вид спорт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Официален Протокол за</a:t>
            </a:r>
            <a:r>
              <a:rPr lang="bg-BG" sz="2100" smtClean="0">
                <a:solidFill>
                  <a:srgbClr val="002060"/>
                </a:solidFill>
              </a:rPr>
              <a:t> </a:t>
            </a:r>
            <a:r>
              <a:rPr lang="bg-BG" sz="2100" b="1" smtClean="0">
                <a:solidFill>
                  <a:srgbClr val="002060"/>
                </a:solidFill>
              </a:rPr>
              <a:t>класиране </a:t>
            </a:r>
            <a:r>
              <a:rPr lang="bg-BG" sz="2100" smtClean="0">
                <a:solidFill>
                  <a:srgbClr val="002060"/>
                </a:solidFill>
              </a:rPr>
              <a:t>по вид спорт, възр. група и пол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Справка – отчет </a:t>
            </a:r>
            <a:r>
              <a:rPr lang="bg-BG" sz="2100" smtClean="0">
                <a:solidFill>
                  <a:srgbClr val="002060"/>
                </a:solidFill>
              </a:rPr>
              <a:t>за брой участващи отбори и участници (обобщена)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Таблица – класиране </a:t>
            </a:r>
            <a:r>
              <a:rPr lang="bg-BG" sz="2100" smtClean="0">
                <a:solidFill>
                  <a:srgbClr val="002060"/>
                </a:solidFill>
              </a:rPr>
              <a:t>– </a:t>
            </a:r>
            <a:r>
              <a:rPr lang="en-US" sz="2100" smtClean="0">
                <a:solidFill>
                  <a:srgbClr val="002060"/>
                </a:solidFill>
              </a:rPr>
              <a:t>I-III</a:t>
            </a:r>
            <a:r>
              <a:rPr lang="bg-BG" sz="2100" smtClean="0">
                <a:solidFill>
                  <a:srgbClr val="002060"/>
                </a:solidFill>
              </a:rPr>
              <a:t> място по вид спорт, възрастова група и пол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100" b="1" smtClean="0">
                <a:solidFill>
                  <a:srgbClr val="002060"/>
                </a:solidFill>
              </a:rPr>
              <a:t>Докладна записка </a:t>
            </a:r>
            <a:r>
              <a:rPr lang="bg-BG" sz="2100" smtClean="0">
                <a:solidFill>
                  <a:srgbClr val="002060"/>
                </a:solidFill>
              </a:rPr>
              <a:t>от Директор на училище за участие в Четвърти   /финален/ етап - Републиканско първенство по вид спорт, възрастова група и пол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090738" y="306388"/>
            <a:ext cx="9723437" cy="8524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bg-BG" b="1" i="1" smtClean="0">
                <a:solidFill>
                  <a:srgbClr val="002060"/>
                </a:solidFill>
              </a:rPr>
              <a:t>финансово - отчетни документи - РА</a:t>
            </a:r>
            <a:br>
              <a:rPr lang="bg-BG" b="1" i="1" smtClean="0">
                <a:solidFill>
                  <a:srgbClr val="002060"/>
                </a:solidFill>
              </a:rPr>
            </a:br>
            <a:endParaRPr lang="bg-BG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43100" y="931863"/>
            <a:ext cx="9993313" cy="5926137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200" b="1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Финансова справка /ФС/ </a:t>
            </a:r>
            <a:r>
              <a:rPr lang="bg-BG" sz="2000" smtClean="0">
                <a:solidFill>
                  <a:srgbClr val="002060"/>
                </a:solidFill>
              </a:rPr>
              <a:t>за средствата, необходими за покриване разходите за дължими суми към длъжностни лица (съдийски апарат и технически лица) както и за закупуване на награден фонд</a:t>
            </a:r>
            <a:r>
              <a:rPr lang="bg-BG" sz="2000" smtClean="0"/>
              <a:t>, </a:t>
            </a:r>
            <a:r>
              <a:rPr lang="bg-BG" sz="2000" smtClean="0">
                <a:solidFill>
                  <a:srgbClr val="002060"/>
                </a:solidFill>
              </a:rPr>
              <a:t>одобрена от кмет на район</a:t>
            </a:r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Приложение 1 към ФС </a:t>
            </a:r>
            <a:r>
              <a:rPr lang="bg-BG" sz="2000" smtClean="0">
                <a:solidFill>
                  <a:srgbClr val="002060"/>
                </a:solidFill>
              </a:rPr>
              <a:t>– Програма с резултати от проведени състезания по вид спорт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Приложение 2 към ФС </a:t>
            </a:r>
            <a:r>
              <a:rPr lang="bg-BG" sz="2000" smtClean="0">
                <a:solidFill>
                  <a:srgbClr val="002060"/>
                </a:solidFill>
              </a:rPr>
              <a:t>- Списък на ангажираните лица,</a:t>
            </a:r>
            <a:r>
              <a:rPr lang="en-US" sz="2000" smtClean="0">
                <a:solidFill>
                  <a:srgbClr val="002060"/>
                </a:solidFill>
              </a:rPr>
              <a:t> </a:t>
            </a:r>
            <a:r>
              <a:rPr lang="bg-BG" sz="2000" smtClean="0">
                <a:solidFill>
                  <a:srgbClr val="002060"/>
                </a:solidFill>
              </a:rPr>
              <a:t>включени в организацията и провеждането на състезанията по вида спорт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Приложение 3 към ФС - </a:t>
            </a:r>
            <a:r>
              <a:rPr lang="bg-BG" sz="2000" smtClean="0">
                <a:solidFill>
                  <a:srgbClr val="002060"/>
                </a:solidFill>
              </a:rPr>
              <a:t>Заповед за длъжностно лице (финансово- счетоводен отдел) за възлагане на контролни функции по отношение на правилно начисляване и отразяване на средства за социални и здравни осигуровки при изготвяне на Финансови справки за дължими суми към длъжностни лица (съдийски апарат и технически лица)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Финансов отчет </a:t>
            </a:r>
            <a:r>
              <a:rPr lang="bg-BG" sz="2000" smtClean="0">
                <a:solidFill>
                  <a:srgbClr val="002060"/>
                </a:solidFill>
              </a:rPr>
              <a:t>за разход на целеви средства за организиране и провеждане на Първи /районен/ и Четвърти /финален/ етап от УИ, осигурени чрез корекция на бюджет на район в дейност 714 „Спортни бази за спорт за всички“, за сметка на бюджет на д-я „спорт и младежки дейности“</a:t>
            </a:r>
            <a:endParaRPr lang="en-US" sz="2000" smtClean="0">
              <a:solidFill>
                <a:srgbClr val="002060"/>
              </a:solidFill>
            </a:endParaRPr>
          </a:p>
          <a:p>
            <a:pPr marL="0" indent="0" algn="ctr">
              <a:buFont typeface="Wingdings 3" pitchFamily="18" charset="2"/>
              <a:buNone/>
            </a:pPr>
            <a:endParaRPr lang="bg-BG" sz="2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239838" y="111125"/>
            <a:ext cx="4981575" cy="6845300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en-US" sz="800" b="1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Одобрявам:</a:t>
            </a:r>
            <a:r>
              <a:rPr lang="ru-RU" sz="800" b="1" smtClean="0"/>
              <a:t>………………………</a:t>
            </a:r>
            <a:r>
              <a:rPr lang="en-US" sz="800" b="1" smtClean="0"/>
              <a:t>…..</a:t>
            </a:r>
            <a:endParaRPr lang="en-US" sz="800" b="1" u="sng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en-US" sz="800" b="1" smtClean="0"/>
              <a:t>                                                              </a:t>
            </a:r>
            <a:r>
              <a:rPr lang="bg-BG" sz="800" b="1" smtClean="0"/>
              <a:t>Кмет на район “</a:t>
            </a:r>
            <a:r>
              <a:rPr lang="ru-RU" sz="800" b="1" smtClean="0"/>
              <a:t>…………………….</a:t>
            </a:r>
            <a:r>
              <a:rPr lang="bg-BG" sz="800" b="1" smtClean="0"/>
              <a:t>”</a:t>
            </a:r>
            <a:endParaRPr lang="bg-BG" sz="800" b="1" u="sng" smtClean="0"/>
          </a:p>
          <a:p>
            <a:pPr marL="0" indent="0" algn="ctr">
              <a:spcBef>
                <a:spcPct val="0"/>
              </a:spcBef>
            </a:pPr>
            <a:endParaRPr lang="en-US" sz="800" b="1" u="sng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u="sng" smtClean="0"/>
              <a:t>ФИНАНСОВА СПРАВКА </a:t>
            </a: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за</a:t>
            </a:r>
            <a:endParaRPr lang="bg-BG" sz="800" b="1" u="sng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направени разходи в</a:t>
            </a:r>
            <a:endParaRPr lang="bg-BG" sz="800" b="1" u="sng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Първи етап Ученически игри учебна……………………… година </a:t>
            </a:r>
            <a:endParaRPr lang="bg-BG" sz="800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общински състезания за (гр. София – районни)</a:t>
            </a:r>
            <a:endParaRPr lang="bg-BG" sz="800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 </a:t>
            </a:r>
            <a:endParaRPr lang="bg-BG" sz="800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(Дължими суми към длъжностни и технически лица обслужващи състезанията, </a:t>
            </a:r>
            <a:endParaRPr lang="en-US" sz="800" b="1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r>
              <a:rPr lang="bg-BG" sz="800" b="1" smtClean="0"/>
              <a:t>включени в Ученически игри, осигурителни вноски за сметка на работодателя и награден фонд)</a:t>
            </a:r>
            <a:endParaRPr lang="bg-BG" sz="800" smtClean="0"/>
          </a:p>
          <a:p>
            <a:pPr marL="0" indent="0" algn="ctr">
              <a:spcBef>
                <a:spcPct val="0"/>
              </a:spcBef>
            </a:pPr>
            <a:endParaRPr lang="bg-BG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</p:nvPr>
        </p:nvGraphicFramePr>
        <p:xfrm>
          <a:off x="1377950" y="2022475"/>
          <a:ext cx="4498975" cy="2713038"/>
        </p:xfrm>
        <a:graphic>
          <a:graphicData uri="http://schemas.openxmlformats.org/drawingml/2006/table">
            <a:tbl>
              <a:tblPr/>
              <a:tblGrid>
                <a:gridCol w="3240088"/>
                <a:gridCol w="1258887"/>
              </a:tblGrid>
              <a:tr h="5667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 РАЗХОДИ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674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ДЪЛЖИМИ СУМИ КЪМ ДЛЪЖНОСТНИ И ТЕХНИЧЕСКИ ЛИЦА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,</a:t>
                      </a: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ОБСЛУЖВАЩИ СЪСТЕЗАНИЯТА, ВКЛЮЧЕНИ В УЧЕНИЧЕСКИ ИГРИ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ОСИГУРИТЕЛНИ ВНОСКИ :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</a:t>
                      </a:r>
                      <a:r>
                        <a:rPr kumimoji="0" lang="bg-BG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15,82 % в/у 75 % от сумата ):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</a:t>
                      </a:r>
                      <a:r>
                        <a:rPr kumimoji="0" lang="bg-BG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за сметка на работодателя –</a:t>
                      </a: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ДОО И ЗО</a:t>
                      </a:r>
                      <a:r>
                        <a:rPr kumimoji="0" lang="ru-RU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)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НАГРАДИ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                                                                                                   </a:t>
                      </a: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ВСИЧКО: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                          /кръгла сума/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377950" y="5011738"/>
            <a:ext cx="4498975" cy="10302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Съгласувал:</a:t>
            </a:r>
            <a:r>
              <a:rPr lang="ru-RU" sz="100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...........................................</a:t>
            </a:r>
          </a:p>
          <a:p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 /длъжностно лице</a:t>
            </a:r>
            <a:r>
              <a:rPr lang="en-US" sz="100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ФСД – подпис/</a:t>
            </a:r>
          </a:p>
          <a:p>
            <a:pPr algn="ctr"/>
            <a:r>
              <a:rPr lang="ru-RU" sz="1100" b="1">
                <a:solidFill>
                  <a:srgbClr val="000000"/>
                </a:solidFill>
                <a:latin typeface="Century Gothic" pitchFamily="34" charset="0"/>
              </a:rPr>
              <a:t> </a:t>
            </a:r>
            <a:endParaRPr lang="bg-BG" sz="1400" b="1">
              <a:solidFill>
                <a:srgbClr val="000000"/>
              </a:solidFill>
              <a:latin typeface="Century Gothic" pitchFamily="34" charset="0"/>
            </a:endParaRPr>
          </a:p>
          <a:p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Съгласно Заповед на кмет на район  „…</a:t>
            </a:r>
            <a:r>
              <a:rPr lang="ru-RU" sz="1000">
                <a:solidFill>
                  <a:srgbClr val="000000"/>
                </a:solidFill>
                <a:latin typeface="Century Gothic" pitchFamily="34" charset="0"/>
              </a:rPr>
              <a:t>……………….</a:t>
            </a:r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” №...................................</a:t>
            </a:r>
          </a:p>
          <a:p>
            <a:r>
              <a:rPr lang="bg-BG" sz="1000">
                <a:solidFill>
                  <a:srgbClr val="000000"/>
                </a:solidFill>
                <a:latin typeface="Century Gothic" pitchFamily="34" charset="0"/>
              </a:rPr>
              <a:t>                									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353175" y="942975"/>
          <a:ext cx="5443538" cy="1593850"/>
        </p:xfrm>
        <a:graphic>
          <a:graphicData uri="http://schemas.openxmlformats.org/drawingml/2006/table">
            <a:tbl>
              <a:tblPr/>
              <a:tblGrid>
                <a:gridCol w="1827213"/>
                <a:gridCol w="1905000"/>
                <a:gridCol w="17113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колективен спорт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 ....отбора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........... отбора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среща/и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 участващи за деня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........... отбора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Гл. ръководител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Съдия / за среша/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Съдия / за среща/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Съдия / за среща/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Секретар / за среща/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Лекар /Фелдшер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Р-л обект / за ден- външна база/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Работник поддръжка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370638" y="381000"/>
            <a:ext cx="54419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/>
          <a:p>
            <a:pPr algn="just" defTabSz="914400" eaLnBrk="0" hangingPunct="0"/>
            <a:r>
              <a:rPr lang="bg-BG" altLang="bg-BG" sz="1000" b="1"/>
              <a:t>Вид спорт:</a:t>
            </a:r>
            <a:r>
              <a:rPr lang="ru-RU" altLang="bg-BG" sz="1000" b="1"/>
              <a:t> </a:t>
            </a:r>
            <a:endParaRPr lang="en-US" altLang="bg-BG" sz="1000" b="1"/>
          </a:p>
          <a:p>
            <a:pPr defTabSz="914400" eaLnBrk="0" hangingPunct="0"/>
            <a:r>
              <a:rPr lang="bg-BG" altLang="bg-BG" sz="1000" u="sng"/>
              <a:t>Дата........................................</a:t>
            </a:r>
            <a:r>
              <a:rPr lang="ru-RU" altLang="bg-BG" sz="1000" u="sng"/>
              <a:t>/</a:t>
            </a:r>
            <a:r>
              <a:rPr lang="bg-BG" altLang="bg-BG" sz="1000" u="sng"/>
              <a:t> Място на провеждане:…………………………</a:t>
            </a:r>
            <a:r>
              <a:rPr lang="en-US" altLang="bg-BG" sz="1000" u="sng"/>
              <a:t>….</a:t>
            </a:r>
            <a:r>
              <a:rPr lang="bg-BG" altLang="bg-BG" sz="1000" u="sng"/>
              <a:t>………</a:t>
            </a:r>
            <a:endParaRPr lang="bg-BG" altLang="bg-BG" sz="100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370638" y="2684463"/>
          <a:ext cx="5441950" cy="1879600"/>
        </p:xfrm>
        <a:graphic>
          <a:graphicData uri="http://schemas.openxmlformats.org/drawingml/2006/table">
            <a:tbl>
              <a:tblPr/>
              <a:tblGrid>
                <a:gridCol w="1825625"/>
                <a:gridCol w="1905000"/>
                <a:gridCol w="1711325"/>
              </a:tblGrid>
              <a:tr h="520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r>
                        <a:rPr kumimoji="0" lang="bg-BG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индивидуален спорт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 ....отбора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........... отбора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 ....отбора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........... отбора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среща/и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среща/и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 участващи за деня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........... отбора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........ срещи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Гл. ръководител/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Ст. Съдия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Съдия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Съдия 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Секретар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Лекар /Фелдшер 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Р-л обект / за ден – външна база/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Работник поддръжка/ за ден/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353175" y="4621213"/>
            <a:ext cx="5443538" cy="508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900" b="1" u="sng">
                <a:latin typeface="Century Gothic" pitchFamily="34" charset="0"/>
              </a:rPr>
              <a:t>Дължими суми:...............</a:t>
            </a:r>
            <a:r>
              <a:rPr lang="en-US" sz="900" b="1" u="sng">
                <a:latin typeface="Century Gothic" pitchFamily="34" charset="0"/>
              </a:rPr>
              <a:t>.....</a:t>
            </a:r>
            <a:r>
              <a:rPr lang="bg-BG" sz="900" b="1" u="sng">
                <a:latin typeface="Century Gothic" pitchFamily="34" charset="0"/>
              </a:rPr>
              <a:t>лв. + осигуровки……….......</a:t>
            </a:r>
            <a:r>
              <a:rPr lang="en-US" sz="900" b="1" u="sng">
                <a:latin typeface="Century Gothic" pitchFamily="34" charset="0"/>
              </a:rPr>
              <a:t>....</a:t>
            </a:r>
            <a:r>
              <a:rPr lang="bg-BG" sz="900" b="1" u="sng">
                <a:latin typeface="Century Gothic" pitchFamily="34" charset="0"/>
              </a:rPr>
              <a:t>лв. = общо: ……….......</a:t>
            </a:r>
            <a:r>
              <a:rPr lang="en-US" sz="900" b="1" u="sng">
                <a:latin typeface="Century Gothic" pitchFamily="34" charset="0"/>
              </a:rPr>
              <a:t>.....</a:t>
            </a:r>
            <a:r>
              <a:rPr lang="bg-BG" sz="900" b="1" u="sng">
                <a:latin typeface="Century Gothic" pitchFamily="34" charset="0"/>
              </a:rPr>
              <a:t>лв.  </a:t>
            </a:r>
          </a:p>
          <a:p>
            <a:pPr algn="just"/>
            <a:r>
              <a:rPr lang="bg-BG" sz="900" b="1">
                <a:latin typeface="Century Gothic" pitchFamily="34" charset="0"/>
              </a:rPr>
              <a:t> </a:t>
            </a:r>
            <a:endParaRPr lang="bg-BG" sz="900">
              <a:latin typeface="Century Gothic" pitchFamily="34" charset="0"/>
            </a:endParaRPr>
          </a:p>
          <a:p>
            <a:pPr algn="just"/>
            <a:r>
              <a:rPr lang="bg-BG" sz="900" b="1" u="sng">
                <a:latin typeface="Century Gothic" pitchFamily="34" charset="0"/>
              </a:rPr>
              <a:t>Награди: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359525" y="5164138"/>
          <a:ext cx="5441950" cy="1247775"/>
        </p:xfrm>
        <a:graphic>
          <a:graphicData uri="http://schemas.openxmlformats.org/drawingml/2006/table">
            <a:tbl>
              <a:tblPr/>
              <a:tblGrid>
                <a:gridCol w="1360488"/>
                <a:gridCol w="1366837"/>
                <a:gridCol w="1354138"/>
                <a:gridCol w="1360487"/>
              </a:tblGrid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Възрастова група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пол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Брой участващи отбори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Сума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5-7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момчета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5-7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момичета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8-10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юноши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8-10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девойки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11-12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Юноши / колект. спорт/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11-12 клас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Девойки / колект. спорт/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Общо:</a:t>
                      </a:r>
                      <a:endParaRPr kumimoji="0" lang="bg-BG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763" name="Rectangle 14"/>
          <p:cNvSpPr>
            <a:spLocks noChangeArrowheads="1"/>
          </p:cNvSpPr>
          <p:nvPr/>
        </p:nvSpPr>
        <p:spPr bwMode="auto">
          <a:xfrm rot="10800000" flipV="1">
            <a:off x="6359525" y="6365875"/>
            <a:ext cx="5441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g-BG" sz="900">
                <a:latin typeface="Century Gothic" pitchFamily="34" charset="0"/>
              </a:rPr>
              <a:t>Съгласувал:</a:t>
            </a:r>
          </a:p>
          <a:p>
            <a:r>
              <a:rPr lang="bg-BG" sz="900">
                <a:latin typeface="Century Gothic" pitchFamily="34" charset="0"/>
              </a:rPr>
              <a:t>                 / длъжностно лице РА – подпис /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/>
          </p:cNvGraphicFramePr>
          <p:nvPr>
            <p:ph sz="half" idx="4294967295"/>
          </p:nvPr>
        </p:nvGraphicFramePr>
        <p:xfrm>
          <a:off x="1303338" y="1209675"/>
          <a:ext cx="5143500" cy="2160588"/>
        </p:xfrm>
        <a:graphic>
          <a:graphicData uri="http://schemas.openxmlformats.org/drawingml/2006/table">
            <a:tbl>
              <a:tblPr/>
              <a:tblGrid>
                <a:gridCol w="3946525"/>
                <a:gridCol w="1196975"/>
              </a:tblGrid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Районна администрация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Сума: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6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- Първи етап на Ученически игри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Районно първенство – 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Заповед  №…...............................за корекция на бюджета 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(посочват се №.. на заповед на кмет СО, с която се учеличава бюджета на районната администрация, като се превеждат средства, необходими за покриване на разходи по организация и провеждане на първи /районен/ етап от УИ – дължими суми към длъжностни лица, ангажирани в УИ и средства за осигуряване на Награден фонд)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- Четвърти етап на Ученически игри -Републикански първенства по вид спорт 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Заповед № ....................................  за корекция на бюджета на район/училище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(посочват се №.. на заповед на кмет на СО, с която чрез Корекция на бюджет на район се превеждат средства, необходими за покриване на разходи за транспорт на участници до мястото на провежданена състезанията и дневни разходи за един ден)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49577" marR="495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7663" name="Group 11"/>
          <p:cNvGrpSpPr>
            <a:grpSpLocks/>
          </p:cNvGrpSpPr>
          <p:nvPr/>
        </p:nvGrpSpPr>
        <p:grpSpPr bwMode="auto">
          <a:xfrm>
            <a:off x="1436688" y="254000"/>
            <a:ext cx="5010150" cy="222250"/>
            <a:chOff x="1777" y="473"/>
            <a:chExt cx="9189" cy="2207"/>
          </a:xfrm>
        </p:grpSpPr>
        <p:sp>
          <p:nvSpPr>
            <p:cNvPr id="27797" name="Line 5"/>
            <p:cNvSpPr>
              <a:spLocks noChangeShapeType="1"/>
            </p:cNvSpPr>
            <p:nvPr/>
          </p:nvSpPr>
          <p:spPr bwMode="auto">
            <a:xfrm>
              <a:off x="1777" y="2677"/>
              <a:ext cx="9189" cy="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bg-BG"/>
            </a:p>
          </p:txBody>
        </p:sp>
        <p:grpSp>
          <p:nvGrpSpPr>
            <p:cNvPr id="27798" name="Group 10"/>
            <p:cNvGrpSpPr>
              <a:grpSpLocks/>
            </p:cNvGrpSpPr>
            <p:nvPr/>
          </p:nvGrpSpPr>
          <p:grpSpPr bwMode="auto">
            <a:xfrm>
              <a:off x="3300" y="473"/>
              <a:ext cx="5497" cy="1940"/>
              <a:chOff x="3300" y="473"/>
              <a:chExt cx="5497" cy="1940"/>
            </a:xfrm>
          </p:grpSpPr>
          <p:sp>
            <p:nvSpPr>
              <p:cNvPr id="27799" name="Rectangle 6"/>
              <p:cNvSpPr>
                <a:spLocks noChangeArrowheads="1"/>
              </p:cNvSpPr>
              <p:nvPr/>
            </p:nvSpPr>
            <p:spPr bwMode="auto">
              <a:xfrm>
                <a:off x="3300" y="473"/>
                <a:ext cx="5497" cy="19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defTabSz="914400" eaLnBrk="0" hangingPunct="0"/>
                <a:r>
                  <a:rPr lang="en-US" altLang="bg-BG" sz="1200" b="1">
                    <a:latin typeface="Century Gothic" pitchFamily="34" charset="0"/>
                  </a:rPr>
                  <a:t>СТОЛИЧНА</a:t>
                </a:r>
                <a:r>
                  <a:rPr lang="en-US" altLang="bg-BG" sz="1200">
                    <a:latin typeface="Century Gothic" pitchFamily="34" charset="0"/>
                  </a:rPr>
                  <a:t> </a:t>
                </a:r>
                <a:r>
                  <a:rPr lang="en-US" altLang="bg-BG" sz="1200" b="1">
                    <a:latin typeface="Century Gothic" pitchFamily="34" charset="0"/>
                  </a:rPr>
                  <a:t>ОБЩИНА</a:t>
                </a:r>
                <a:endParaRPr lang="bg-BG" altLang="bg-BG"/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868363" y="503238"/>
            <a:ext cx="5578475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hangingPunct="0"/>
            <a:r>
              <a:rPr lang="ru-RU" sz="800" b="1">
                <a:latin typeface="Century Gothic" pitchFamily="34" charset="0"/>
              </a:rPr>
              <a:t>УЧЕНИЧЕСКИ ИГРИ  </a:t>
            </a:r>
            <a:endParaRPr lang="bg-BG" sz="800">
              <a:latin typeface="Century Gothic" pitchFamily="34" charset="0"/>
            </a:endParaRPr>
          </a:p>
          <a:p>
            <a:pPr algn="ctr" hangingPunct="0"/>
            <a:r>
              <a:rPr lang="ru-RU" sz="800" b="1">
                <a:latin typeface="Century Gothic" pitchFamily="34" charset="0"/>
              </a:rPr>
              <a:t>учебна ..........................година </a:t>
            </a:r>
            <a:endParaRPr lang="en-US" sz="800" b="1">
              <a:latin typeface="Century Gothic" pitchFamily="34" charset="0"/>
            </a:endParaRPr>
          </a:p>
          <a:p>
            <a:pPr algn="ctr" hangingPunct="0"/>
            <a:endParaRPr lang="bg-BG" sz="800">
              <a:latin typeface="Century Gothic" pitchFamily="34" charset="0"/>
            </a:endParaRPr>
          </a:p>
          <a:p>
            <a:pPr algn="ctr" hangingPunct="0"/>
            <a:r>
              <a:rPr lang="bg-BG" sz="800" b="1">
                <a:latin typeface="Century Gothic" pitchFamily="34" charset="0"/>
              </a:rPr>
              <a:t>ФОРМУЛЯР ЗА ФИНАНСОВ ОТЧЕТ </a:t>
            </a:r>
            <a:endParaRPr lang="bg-BG" sz="800">
              <a:latin typeface="Century Gothic" pitchFamily="34" charset="0"/>
            </a:endParaRPr>
          </a:p>
          <a:p>
            <a:pPr hangingPunct="0"/>
            <a:r>
              <a:rPr lang="ru-RU" sz="800" b="1">
                <a:latin typeface="Century Gothic" pitchFamily="34" charset="0"/>
              </a:rPr>
              <a:t>        </a:t>
            </a:r>
            <a:r>
              <a:rPr lang="en-US" sz="800" b="1">
                <a:latin typeface="Century Gothic" pitchFamily="34" charset="0"/>
              </a:rPr>
              <a:t>                       </a:t>
            </a:r>
            <a:r>
              <a:rPr lang="ru-RU" sz="800" b="1">
                <a:latin typeface="Century Gothic" pitchFamily="34" charset="0"/>
              </a:rPr>
              <a:t> І. Техническа информация:</a:t>
            </a:r>
            <a:endParaRPr lang="bg-BG" sz="800">
              <a:latin typeface="Century Gothic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22375" y="3546475"/>
            <a:ext cx="5224463" cy="1446213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/>
            <a:r>
              <a:rPr lang="ru-RU" sz="800" b="1">
                <a:latin typeface="Century Gothic" pitchFamily="34" charset="0"/>
              </a:rPr>
              <a:t>ІІ . Финансов отчет - Първи етап Ученически игри – районно първенство:</a:t>
            </a:r>
            <a:endParaRPr lang="bg-BG" sz="800">
              <a:latin typeface="Century Gothic" pitchFamily="34" charset="0"/>
            </a:endParaRPr>
          </a:p>
          <a:p>
            <a:pPr hangingPunct="0"/>
            <a:r>
              <a:rPr lang="ru-RU" sz="800" b="1" u="sng">
                <a:latin typeface="Century Gothic" pitchFamily="34" charset="0"/>
              </a:rPr>
              <a:t>Забележка: По преценка на Районната администрация се подава:</a:t>
            </a:r>
            <a:endParaRPr lang="bg-BG" sz="800">
              <a:latin typeface="Century Gothic" pitchFamily="34" charset="0"/>
            </a:endParaRPr>
          </a:p>
          <a:p>
            <a:pPr algn="just" hangingPunct="0">
              <a:buFont typeface="Century Gothic" pitchFamily="34" charset="0"/>
              <a:buAutoNum type="arabicPeriod"/>
            </a:pPr>
            <a:r>
              <a:rPr lang="bg-BG" sz="800" b="1">
                <a:latin typeface="Century Gothic" pitchFamily="34" charset="0"/>
              </a:rPr>
              <a:t>Информация за сключени граждански договори с длъжностни лица, ангажирани в организация и провеждане на районно първенство по вид спорт (брой сключени договори), </a:t>
            </a:r>
            <a:r>
              <a:rPr lang="bg-BG" sz="800">
                <a:latin typeface="Century Gothic" pitchFamily="34" charset="0"/>
              </a:rPr>
              <a:t>съгласно Финансова справка за направени разходи  изх.№................................................</a:t>
            </a:r>
            <a:r>
              <a:rPr lang="ru-RU" sz="800">
                <a:latin typeface="Century Gothic" pitchFamily="34" charset="0"/>
              </a:rPr>
              <a:t>/ вх. № в Столична община №..........................................</a:t>
            </a:r>
            <a:endParaRPr lang="bg-BG" sz="800">
              <a:latin typeface="Century Gothic" pitchFamily="34" charset="0"/>
            </a:endParaRPr>
          </a:p>
          <a:p>
            <a:pPr algn="just" hangingPunct="0">
              <a:buFont typeface="Century Gothic" pitchFamily="34" charset="0"/>
              <a:buAutoNum type="arabicPeriod"/>
            </a:pPr>
            <a:r>
              <a:rPr lang="bg-BG" sz="800" b="1">
                <a:latin typeface="Century Gothic" pitchFamily="34" charset="0"/>
              </a:rPr>
              <a:t>Информация за Заповед на Кмет на район  №....................................../ </a:t>
            </a:r>
            <a:r>
              <a:rPr lang="bg-BG" sz="800">
                <a:latin typeface="Century Gothic" pitchFamily="34" charset="0"/>
              </a:rPr>
              <a:t>на основание – чл. 44, ал.1, т.5 и ал.2 от Закона за местното самоуправление и местната администрация, чл.4. ал.1 от Наредба №3/30.05.2014г за организиране на извънучилищната и тренировъчна състезателна дейност (ДВ, бр.47/06.06.2014г.) и съгласно Правилата за организиране и провеждане на Ученически игри през учебната ............................година, Писмо № ............................................./ ( за изплащане на дължими суми към длъжностни лица , ангажирани в организиране и провеждане на Първи (районен) УИ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222375" y="5197475"/>
          <a:ext cx="5224463" cy="1316038"/>
        </p:xfrm>
        <a:graphic>
          <a:graphicData uri="http://schemas.openxmlformats.org/drawingml/2006/table">
            <a:tbl>
              <a:tblPr/>
              <a:tblGrid>
                <a:gridCol w="233363"/>
                <a:gridCol w="1008062"/>
                <a:gridCol w="1857375"/>
                <a:gridCol w="735013"/>
                <a:gridCol w="585787"/>
                <a:gridCol w="804863"/>
              </a:tblGrid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№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Име, презиме, фамилия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Служебен ангажимент в УИ – 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етап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- Вид спорт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- Служебен ангажимент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Договор №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и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ли</a:t>
                      </a: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(№ на заповед)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Дължима сума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(хонорар)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ДОО;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ЗО;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/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за сметка на работодателя/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Общо: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Общо: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17" name="Rectangle 16"/>
          <p:cNvSpPr>
            <a:spLocks noChangeArrowheads="1"/>
          </p:cNvSpPr>
          <p:nvPr/>
        </p:nvSpPr>
        <p:spPr bwMode="auto">
          <a:xfrm>
            <a:off x="6883400" y="211138"/>
            <a:ext cx="5222875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ru-RU" sz="800" b="1">
                <a:latin typeface="Century Gothic" pitchFamily="34" charset="0"/>
              </a:rPr>
              <a:t>3. Информация за направени разходи за закупуване на награден фонд</a:t>
            </a:r>
            <a:r>
              <a:rPr lang="ru-RU" sz="1200" b="1">
                <a:latin typeface="Century Gothic" pitchFamily="34" charset="0"/>
              </a:rPr>
              <a:t>:</a:t>
            </a:r>
            <a:endParaRPr lang="bg-BG" sz="1000">
              <a:latin typeface="Century Gothic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883400" y="652463"/>
          <a:ext cx="5222875" cy="1006475"/>
        </p:xfrm>
        <a:graphic>
          <a:graphicData uri="http://schemas.openxmlformats.org/drawingml/2006/table">
            <a:tbl>
              <a:tblPr/>
              <a:tblGrid>
                <a:gridCol w="269875"/>
                <a:gridCol w="1579563"/>
                <a:gridCol w="1147762"/>
                <a:gridCol w="1506538"/>
                <a:gridCol w="719137"/>
              </a:tblGrid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№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Вид отчетен документ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Фактура №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дата на издаване на 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30375" algn="l"/>
                        </a:tabLst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Опис на разходите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Стойност      </a:t>
                      </a:r>
                      <a:r>
                        <a:rPr kumimoji="0" lang="bg-BG" sz="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лв.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883400" y="1771650"/>
            <a:ext cx="52228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algn="just" hangingPunct="0"/>
            <a:r>
              <a:rPr lang="en-US" sz="800" b="1">
                <a:latin typeface="Century Gothic" pitchFamily="34" charset="0"/>
              </a:rPr>
              <a:t>III</a:t>
            </a:r>
            <a:r>
              <a:rPr lang="ru-RU" sz="800" b="1">
                <a:latin typeface="Century Gothic" pitchFamily="34" charset="0"/>
              </a:rPr>
              <a:t>.</a:t>
            </a:r>
            <a:r>
              <a:rPr lang="bg-BG" sz="800" b="1">
                <a:latin typeface="Century Gothic" pitchFamily="34" charset="0"/>
              </a:rPr>
              <a:t>    Финансов отчет за направени разходи – Четвърти етап на УИ  (Републикански първенства по вид спорт, възрастова група и пол. </a:t>
            </a:r>
            <a:endParaRPr lang="bg-BG" sz="800">
              <a:latin typeface="Century Gothic" pitchFamily="34" charset="0"/>
            </a:endParaRPr>
          </a:p>
          <a:p>
            <a:pPr marL="177800" hangingPunct="0"/>
            <a:r>
              <a:rPr lang="ru-RU" sz="800" b="1">
                <a:latin typeface="Century Gothic" pitchFamily="34" charset="0"/>
              </a:rPr>
              <a:t> </a:t>
            </a:r>
            <a:endParaRPr lang="bg-BG" sz="800">
              <a:latin typeface="Century Gothic" pitchFamily="34" charset="0"/>
            </a:endParaRPr>
          </a:p>
          <a:p>
            <a:pPr marL="177800" hangingPunct="0">
              <a:buFont typeface="Century Gothic" pitchFamily="34" charset="0"/>
              <a:buAutoNum type="arabicPeriod"/>
            </a:pPr>
            <a:r>
              <a:rPr lang="ru-RU" sz="800" b="1">
                <a:latin typeface="Century Gothic" pitchFamily="34" charset="0"/>
              </a:rPr>
              <a:t>На основание на Докладна записка от Директор на .................................... – Вх. .....................................</a:t>
            </a:r>
            <a:endParaRPr lang="bg-BG" sz="800">
              <a:latin typeface="Century Gothic" pitchFamily="34" charset="0"/>
            </a:endParaRPr>
          </a:p>
          <a:p>
            <a:pPr marL="177800" algn="just" hangingPunct="0"/>
            <a:r>
              <a:rPr lang="ru-RU" sz="800">
                <a:latin typeface="Century Gothic" pitchFamily="34" charset="0"/>
              </a:rPr>
              <a:t>за участие във финалните състезания на Ученически игри за уч. ............г.. на отбора по               ...................................................................... - .............................. клас /момичета, момчета, юноши, девойки/  </a:t>
            </a:r>
            <a:r>
              <a:rPr lang="ru-RU" sz="800" b="1">
                <a:latin typeface="Century Gothic" pitchFamily="34" charset="0"/>
              </a:rPr>
              <a:t> </a:t>
            </a:r>
            <a:endParaRPr lang="bg-BG" sz="800">
              <a:latin typeface="Century Gothic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6883400" y="3027363"/>
          <a:ext cx="5222875" cy="914400"/>
        </p:xfrm>
        <a:graphic>
          <a:graphicData uri="http://schemas.openxmlformats.org/drawingml/2006/table">
            <a:tbl>
              <a:tblPr/>
              <a:tblGrid>
                <a:gridCol w="341313"/>
                <a:gridCol w="1508125"/>
                <a:gridCol w="1147762"/>
                <a:gridCol w="1506538"/>
                <a:gridCol w="71913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Пр</a:t>
                      </a: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 №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Вид отчетен документ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№ / дата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30375" algn="l"/>
                        </a:tabLst>
                      </a:pP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Опис на разходите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Стойност      </a:t>
                      </a:r>
                      <a:r>
                        <a:rPr kumimoji="0" lang="bg-BG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лв.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ОБЩО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 </a:t>
                      </a: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95" name="Rectangle 21"/>
          <p:cNvSpPr>
            <a:spLocks noChangeArrowheads="1"/>
          </p:cNvSpPr>
          <p:nvPr/>
        </p:nvSpPr>
        <p:spPr bwMode="auto">
          <a:xfrm>
            <a:off x="6883400" y="4376738"/>
            <a:ext cx="522287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 hangingPunct="0"/>
            <a:r>
              <a:rPr lang="ru-RU" sz="1100" b="1" i="1">
                <a:latin typeface="Century Gothic" pitchFamily="34" charset="0"/>
              </a:rPr>
              <a:t>       Важно:</a:t>
            </a:r>
            <a:endParaRPr lang="bg-BG" sz="1000">
              <a:latin typeface="Century Gothic" pitchFamily="34" charset="0"/>
            </a:endParaRPr>
          </a:p>
          <a:p>
            <a:pPr marL="271463" indent="-271463" algn="just" hangingPunct="0">
              <a:buFont typeface="Arial" charset="0"/>
              <a:buChar char="*"/>
            </a:pPr>
            <a:r>
              <a:rPr lang="bg-BG" sz="1000" b="1" i="1">
                <a:latin typeface="Century Gothic" pitchFamily="34" charset="0"/>
              </a:rPr>
              <a:t>Към формуляра за финансов отчет се прилагат копия  на всички оригинални документи за направените  разходи. Те се заверяват с подпис, печат и текст ”Вярно с оригинала”	</a:t>
            </a:r>
            <a:endParaRPr lang="bg-BG" sz="1000">
              <a:latin typeface="Century Gothic" pitchFamily="34" charset="0"/>
            </a:endParaRPr>
          </a:p>
          <a:p>
            <a:pPr marL="271463" indent="-271463" algn="just" hangingPunct="0">
              <a:buFont typeface="Arial" charset="0"/>
              <a:buChar char="*"/>
            </a:pPr>
            <a:r>
              <a:rPr lang="bg-BG" sz="1000" b="1" i="1">
                <a:latin typeface="Century Gothic" pitchFamily="34" charset="0"/>
              </a:rPr>
              <a:t>Съдържанието на отчетните документи следва да съответства на изискванията от Закона за счетоводството в т.ч. към всяка фактура се прилага касова бележка или платежно нареждане, както и  други изисквани от Закона </a:t>
            </a:r>
            <a:r>
              <a:rPr lang="ru-RU" sz="1000" b="1" i="1">
                <a:latin typeface="Century Gothic" pitchFamily="34" charset="0"/>
              </a:rPr>
              <a:t>- </a:t>
            </a:r>
            <a:r>
              <a:rPr lang="bg-BG" sz="1000" b="1" i="1">
                <a:latin typeface="Century Gothic" pitchFamily="34" charset="0"/>
              </a:rPr>
              <a:t>документ доказващи разхода .</a:t>
            </a:r>
            <a:endParaRPr lang="bg-BG" sz="1000">
              <a:latin typeface="Century Gothic" pitchFamily="34" charset="0"/>
            </a:endParaRPr>
          </a:p>
        </p:txBody>
      </p:sp>
      <p:sp>
        <p:nvSpPr>
          <p:cNvPr id="27796" name="Rectangle 22"/>
          <p:cNvSpPr>
            <a:spLocks noChangeArrowheads="1"/>
          </p:cNvSpPr>
          <p:nvPr/>
        </p:nvSpPr>
        <p:spPr bwMode="auto">
          <a:xfrm rot="10800000" flipV="1">
            <a:off x="7119938" y="5886450"/>
            <a:ext cx="49863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Изготвил:...............................................</a:t>
            </a:r>
            <a:endParaRPr lang="bg-BG" sz="800">
              <a:latin typeface="Century Gothic" pitchFamily="34" charset="0"/>
            </a:endParaRPr>
          </a:p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/ име, фамилия - финансово отговорно лице</a:t>
            </a:r>
            <a:endParaRPr lang="bg-BG" sz="800">
              <a:latin typeface="Century Gothic" pitchFamily="34" charset="0"/>
            </a:endParaRPr>
          </a:p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съгласно заповед №................................./</a:t>
            </a:r>
            <a:endParaRPr lang="bg-BG" sz="800">
              <a:latin typeface="Century Gothic" pitchFamily="34" charset="0"/>
            </a:endParaRPr>
          </a:p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 ..................................................................</a:t>
            </a:r>
            <a:endParaRPr lang="bg-BG" sz="800">
              <a:latin typeface="Century Gothic" pitchFamily="34" charset="0"/>
            </a:endParaRPr>
          </a:p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Име, фамилия</a:t>
            </a:r>
            <a:endParaRPr lang="bg-BG" sz="800">
              <a:latin typeface="Century Gothic" pitchFamily="34" charset="0"/>
            </a:endParaRPr>
          </a:p>
          <a:p>
            <a:pPr marL="1371600" indent="-914400" hangingPunct="0">
              <a:tabLst>
                <a:tab pos="269875" algn="l"/>
              </a:tabLst>
            </a:pPr>
            <a:r>
              <a:rPr lang="ru-RU" sz="800">
                <a:latin typeface="Century Gothic" pitchFamily="34" charset="0"/>
              </a:rPr>
              <a:t>експерт - Спорт и младежки дейности и </a:t>
            </a:r>
            <a:endParaRPr lang="bg-BG" sz="8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1851025" y="209550"/>
            <a:ext cx="9653588" cy="5413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bg-BG" altLang="en-US" b="1" i="1" dirty="0" smtClean="0">
                <a:solidFill>
                  <a:srgbClr val="002060"/>
                </a:solidFill>
              </a:rPr>
              <a:t>Дефицити/пропуски - </a:t>
            </a:r>
            <a:r>
              <a:rPr lang="bg-BG" b="1" i="1" dirty="0">
                <a:solidFill>
                  <a:srgbClr val="002060"/>
                </a:solidFill>
              </a:rPr>
              <a:t>Организационни:</a:t>
            </a:r>
            <a:br>
              <a:rPr lang="bg-BG" b="1" i="1" dirty="0">
                <a:solidFill>
                  <a:srgbClr val="002060"/>
                </a:solidFill>
              </a:rPr>
            </a:b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1752600" y="1109663"/>
            <a:ext cx="10112375" cy="5424487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10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Първи етап на УИ </a:t>
            </a:r>
            <a:r>
              <a:rPr lang="bg-BG" sz="2000" smtClean="0">
                <a:solidFill>
                  <a:srgbClr val="002060"/>
                </a:solidFill>
              </a:rPr>
              <a:t>– информацията за организирани работни срещи и Техническа конференция, стартираща етапа, не се предоставя своевременно на вниманието на всички училища на територията на районната администрация /общински, държавни и частни/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Техническа конференция /ТК/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sz="2000" smtClean="0">
                <a:solidFill>
                  <a:srgbClr val="002060"/>
                </a:solidFill>
              </a:rPr>
              <a:t>– Участниците в ТК /директори на училища и учители по ФВС/</a:t>
            </a:r>
            <a:r>
              <a:rPr lang="en-US" sz="2000" smtClean="0">
                <a:solidFill>
                  <a:srgbClr val="002060"/>
                </a:solidFill>
              </a:rPr>
              <a:t> </a:t>
            </a:r>
            <a:r>
              <a:rPr lang="bg-BG" sz="2000" smtClean="0">
                <a:solidFill>
                  <a:srgbClr val="002060"/>
                </a:solidFill>
              </a:rPr>
              <a:t>- не познават Правилата за организиране и провеждане на Ученически</a:t>
            </a:r>
            <a:r>
              <a:rPr lang="en-US" sz="2000" smtClean="0">
                <a:solidFill>
                  <a:srgbClr val="002060"/>
                </a:solidFill>
              </a:rPr>
              <a:t> </a:t>
            </a:r>
            <a:r>
              <a:rPr lang="bg-BG" sz="2000" smtClean="0">
                <a:solidFill>
                  <a:srgbClr val="002060"/>
                </a:solidFill>
              </a:rPr>
              <a:t>игри</a:t>
            </a:r>
            <a:r>
              <a:rPr lang="en-US" sz="2000" smtClean="0">
                <a:solidFill>
                  <a:srgbClr val="002060"/>
                </a:solidFill>
              </a:rPr>
              <a:t>, </a:t>
            </a:r>
            <a:r>
              <a:rPr lang="bg-BG" sz="2000" smtClean="0">
                <a:solidFill>
                  <a:srgbClr val="002060"/>
                </a:solidFill>
              </a:rPr>
              <a:t>изискванията за документи, срокове и др. 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bg-BG" sz="2000" smtClean="0">
                <a:solidFill>
                  <a:srgbClr val="002060"/>
                </a:solidFill>
              </a:rPr>
              <a:t>– Протокол от проведена ТК, съдържащ информация за изисквания и  документи, срокове</a:t>
            </a:r>
            <a:r>
              <a:rPr lang="en-US" sz="2000" smtClean="0">
                <a:solidFill>
                  <a:srgbClr val="002060"/>
                </a:solidFill>
              </a:rPr>
              <a:t> </a:t>
            </a:r>
            <a:r>
              <a:rPr lang="bg-BG" sz="2000" smtClean="0">
                <a:solidFill>
                  <a:srgbClr val="002060"/>
                </a:solidFill>
              </a:rPr>
              <a:t>и информирано съгласие за взети решения /не се изготвя и подписва от участниците в ТК/</a:t>
            </a:r>
          </a:p>
          <a:p>
            <a:pPr marL="0" indent="0" algn="just"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Документи и отчетни бланки /</a:t>
            </a:r>
            <a:r>
              <a:rPr lang="bg-BG" sz="2000" smtClean="0">
                <a:solidFill>
                  <a:srgbClr val="002060"/>
                </a:solidFill>
              </a:rPr>
              <a:t>некоректно попълнени от експерт/и РА и Главен ръководител, определен за вида спорт/</a:t>
            </a:r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sz="800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r>
              <a:rPr lang="bg-BG" sz="2000" b="1" smtClean="0">
                <a:solidFill>
                  <a:srgbClr val="002060"/>
                </a:solidFill>
              </a:rPr>
              <a:t>Сроковете за представяне на информация, справки, финансова и отчетна документация </a:t>
            </a:r>
          </a:p>
          <a:p>
            <a:pPr marL="0" indent="0" algn="just">
              <a:spcBef>
                <a:spcPct val="0"/>
              </a:spcBef>
              <a:buFont typeface="Century Gothic" pitchFamily="34" charset="0"/>
              <a:buNone/>
            </a:pPr>
            <a:endParaRPr lang="bg-BG" sz="1700" smtClean="0"/>
          </a:p>
          <a:p>
            <a:pPr marL="0" indent="0" algn="ctr">
              <a:spcBef>
                <a:spcPct val="0"/>
              </a:spcBef>
              <a:buFont typeface="Wingdings 3" pitchFamily="18" charset="2"/>
              <a:buNone/>
            </a:pPr>
            <a:endParaRPr lang="bg-BG" b="1" i="1" smtClean="0"/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b="1" i="1" smtClean="0"/>
          </a:p>
          <a:p>
            <a:pPr marL="0" indent="0" algn="ctr">
              <a:spcBef>
                <a:spcPct val="0"/>
              </a:spcBef>
              <a:buFont typeface="Century Gothic" pitchFamily="34" charset="0"/>
              <a:buNone/>
            </a:pPr>
            <a:endParaRPr lang="bg-BG" b="1" i="1" smtClean="0"/>
          </a:p>
          <a:p>
            <a:pPr marL="0" indent="0" algn="ctr">
              <a:buFont typeface="Century Gothic" pitchFamily="34" charset="0"/>
              <a:buNone/>
            </a:pPr>
            <a:endParaRPr lang="bg-BG" b="1" i="1" smtClean="0"/>
          </a:p>
          <a:p>
            <a:pPr marL="0" indent="0" algn="ctr">
              <a:buFont typeface="Century Gothic" pitchFamily="34" charset="0"/>
              <a:buNone/>
            </a:pPr>
            <a:endParaRPr lang="en-US" b="1" i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Загатване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Загатване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агатване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2268</TotalTime>
  <Words>2940</Words>
  <Application>Microsoft Office PowerPoint</Application>
  <PresentationFormat>Custom</PresentationFormat>
  <Paragraphs>511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Century Gothic</vt:lpstr>
      <vt:lpstr>Arial</vt:lpstr>
      <vt:lpstr>Wingdings 3</vt:lpstr>
      <vt:lpstr>Calibri</vt:lpstr>
      <vt:lpstr>Загатване</vt:lpstr>
      <vt:lpstr>Slide 1</vt:lpstr>
      <vt:lpstr>Slide 2</vt:lpstr>
      <vt:lpstr>Ученическите игри /УИ/ се организират със съответни наредби/правила и поднормативни актове на национално ниво от следните институции и организации:</vt:lpstr>
      <vt:lpstr>Документи</vt:lpstr>
      <vt:lpstr>Столична община, дирекция СМД  * Годишен календарен план за спортни и младежки дейности на дирекция „Спорт и младежки дейности“   * Допълнителни указания за организиране, провеждане и финансово отчитане на етапи в Ученическите игри – Първи (вътрешно училищен и районен) и Четвърти (финален) етап на УИ </vt:lpstr>
      <vt:lpstr>финансово - отчетни документи - РА </vt:lpstr>
      <vt:lpstr>Slide 7</vt:lpstr>
      <vt:lpstr>Slide 8</vt:lpstr>
      <vt:lpstr>Дефицити/пропуски - Организационни: </vt:lpstr>
      <vt:lpstr>Препоръки и предложения</vt:lpstr>
      <vt:lpstr>Дефицити/пропуски - Финансово счетоводни: </vt:lpstr>
      <vt:lpstr>Пропуските се дължат на:</vt:lpstr>
      <vt:lpstr>Препоръки и предложения</vt:lpstr>
      <vt:lpstr>Координиране на дейности/процедура</vt:lpstr>
      <vt:lpstr>Координиране на дейности/процедура</vt:lpstr>
      <vt:lpstr>Координиране на дейности/процедура</vt:lpstr>
      <vt:lpstr>Финансиране и отчетност</vt:lpstr>
      <vt:lpstr>Slide 18</vt:lpstr>
      <vt:lpstr>Еднократна парична награда за учители, извели на призови места ученически отбори и индивидуални състезатели в Трети /зонален/ етап – Градско първенство за гр. София и Четвърти /финален/ етап - Републикански първенства от Ученическите игри.</vt:lpstr>
      <vt:lpstr>Екип - дирекция СМД:</vt:lpstr>
      <vt:lpstr>С пожелания за ползотворна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Ученически игри</dc:title>
  <dc:creator>Valia1</dc:creator>
  <cp:lastModifiedBy>so_USER</cp:lastModifiedBy>
  <cp:revision>165</cp:revision>
  <cp:lastPrinted>2020-01-28T14:31:23Z</cp:lastPrinted>
  <dcterms:created xsi:type="dcterms:W3CDTF">2019-01-20T11:06:58Z</dcterms:created>
  <dcterms:modified xsi:type="dcterms:W3CDTF">2020-01-29T11:12:15Z</dcterms:modified>
</cp:coreProperties>
</file>