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6" r:id="rId1"/>
  </p:sldMasterIdLst>
  <p:notesMasterIdLst>
    <p:notesMasterId r:id="rId23"/>
  </p:notesMasterIdLst>
  <p:sldIdLst>
    <p:sldId id="274" r:id="rId2"/>
    <p:sldId id="256" r:id="rId3"/>
    <p:sldId id="266" r:id="rId4"/>
    <p:sldId id="258" r:id="rId5"/>
    <p:sldId id="260" r:id="rId6"/>
    <p:sldId id="269" r:id="rId7"/>
    <p:sldId id="278" r:id="rId8"/>
    <p:sldId id="279" r:id="rId9"/>
    <p:sldId id="261" r:id="rId10"/>
    <p:sldId id="275" r:id="rId11"/>
    <p:sldId id="268" r:id="rId12"/>
    <p:sldId id="262" r:id="rId13"/>
    <p:sldId id="276" r:id="rId14"/>
    <p:sldId id="263" r:id="rId15"/>
    <p:sldId id="264" r:id="rId16"/>
    <p:sldId id="267" r:id="rId17"/>
    <p:sldId id="265" r:id="rId18"/>
    <p:sldId id="283" r:id="rId19"/>
    <p:sldId id="281" r:id="rId20"/>
    <p:sldId id="270" r:id="rId21"/>
    <p:sldId id="271" r:id="rId22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alia1" initials="" lastIdx="1" clrIdx="0"/>
  <p:cmAuthor id="1" name="VLikova" initials="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  <a:srgbClr val="003399"/>
    <a:srgbClr val="006699"/>
    <a:srgbClr val="000099"/>
    <a:srgbClr val="6600CC"/>
    <a:srgbClr val="0000CC"/>
    <a:srgbClr val="0033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-438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17F59A7-8C35-42CB-A786-1F8CE5E313F7}" type="datetimeFigureOut">
              <a:rPr lang="bg-BG"/>
              <a:pPr>
                <a:defRPr/>
              </a:pPr>
              <a:t>29.1.2020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bg-BG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bg-BG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078DA1C-C0C4-4376-B426-454555CAAF16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bg-BG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bg-BG" smtClean="0"/>
          </a:p>
          <a:p>
            <a:pPr>
              <a:spcBef>
                <a:spcPct val="0"/>
              </a:spcBef>
            </a:pPr>
            <a:endParaRPr lang="bg-BG" smtClean="0"/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058FEE8-8583-48A9-8835-51D32B63180B}" type="slidenum">
              <a:rPr lang="bg-BG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bg-BG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bg-BG" smtClean="0"/>
              <a:t>Препоръки: Участие на Експерт/и от дирекция ПИСТ</a:t>
            </a: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CB20144-0082-4BF0-A034-0D72BB213DE0}" type="slidenum">
              <a:rPr lang="bg-BG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bg-B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/>
          </p:cNvSpPr>
          <p:nvPr/>
        </p:nvSpPr>
        <p:spPr bwMode="auto">
          <a:xfrm>
            <a:off x="2592388" y="623888"/>
            <a:ext cx="8912225" cy="1281112"/>
          </a:xfrm>
          <a:prstGeom prst="rect">
            <a:avLst/>
          </a:prstGeom>
        </p:spPr>
        <p:txBody>
          <a:bodyPr/>
          <a:lstStyle/>
          <a:p>
            <a:endParaRPr lang="bg-BG" sz="3600">
              <a:solidFill>
                <a:srgbClr val="953735"/>
              </a:solidFill>
              <a:latin typeface="Century Gothic" pitchFamily="34" charset="0"/>
            </a:endParaRPr>
          </a:p>
        </p:txBody>
      </p:sp>
      <p:sp>
        <p:nvSpPr>
          <p:cNvPr id="63491" name="Rectangle 3"/>
          <p:cNvSpPr>
            <a:spLocks noGrp="1"/>
          </p:cNvSpPr>
          <p:nvPr/>
        </p:nvSpPr>
        <p:spPr bwMode="auto">
          <a:xfrm>
            <a:off x="2589213" y="2133600"/>
            <a:ext cx="8915400" cy="3886200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ts val="1000"/>
              </a:spcBef>
              <a:buClr>
                <a:schemeClr val="accent1"/>
              </a:buClr>
              <a:buFont typeface="Wingdings 3" pitchFamily="18" charset="2"/>
              <a:buChar char=""/>
            </a:pPr>
            <a:endParaRPr lang="bg-BG">
              <a:solidFill>
                <a:srgbClr val="40404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/>
          </p:cNvSpPr>
          <p:nvPr/>
        </p:nvSpPr>
        <p:spPr bwMode="auto">
          <a:xfrm>
            <a:off x="2592388" y="623888"/>
            <a:ext cx="8912225" cy="1281112"/>
          </a:xfrm>
          <a:prstGeom prst="rect">
            <a:avLst/>
          </a:prstGeom>
        </p:spPr>
        <p:txBody>
          <a:bodyPr/>
          <a:lstStyle/>
          <a:p>
            <a:endParaRPr lang="bg-BG" sz="3600">
              <a:solidFill>
                <a:srgbClr val="953735"/>
              </a:solidFill>
              <a:latin typeface="Century Gothic" pitchFamily="34" charset="0"/>
            </a:endParaRPr>
          </a:p>
        </p:txBody>
      </p:sp>
      <p:sp>
        <p:nvSpPr>
          <p:cNvPr id="74755" name="Rectangle 3"/>
          <p:cNvSpPr>
            <a:spLocks noGrp="1"/>
          </p:cNvSpPr>
          <p:nvPr/>
        </p:nvSpPr>
        <p:spPr bwMode="auto">
          <a:xfrm>
            <a:off x="2589213" y="2133600"/>
            <a:ext cx="8915400" cy="3886200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ts val="1000"/>
              </a:spcBef>
              <a:buClr>
                <a:schemeClr val="accent1"/>
              </a:buClr>
              <a:buFont typeface="Wingdings 3" pitchFamily="18" charset="2"/>
              <a:buChar char=""/>
            </a:pPr>
            <a:endParaRPr lang="bg-BG">
              <a:solidFill>
                <a:srgbClr val="40404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/>
          </p:cNvSpPr>
          <p:nvPr/>
        </p:nvSpPr>
        <p:spPr bwMode="auto">
          <a:xfrm>
            <a:off x="2592388" y="623888"/>
            <a:ext cx="8912225" cy="1281112"/>
          </a:xfrm>
          <a:prstGeom prst="rect">
            <a:avLst/>
          </a:prstGeom>
        </p:spPr>
        <p:txBody>
          <a:bodyPr/>
          <a:lstStyle/>
          <a:p>
            <a:endParaRPr lang="bg-BG" sz="3600">
              <a:solidFill>
                <a:srgbClr val="953735"/>
              </a:solidFill>
              <a:latin typeface="Century Gothic" pitchFamily="34" charset="0"/>
            </a:endParaRPr>
          </a:p>
        </p:txBody>
      </p:sp>
      <p:sp>
        <p:nvSpPr>
          <p:cNvPr id="75779" name="Rectangle 3"/>
          <p:cNvSpPr>
            <a:spLocks noGrp="1"/>
          </p:cNvSpPr>
          <p:nvPr/>
        </p:nvSpPr>
        <p:spPr bwMode="auto">
          <a:xfrm>
            <a:off x="2589213" y="2133600"/>
            <a:ext cx="8915400" cy="3886200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ts val="1000"/>
              </a:spcBef>
              <a:buClr>
                <a:schemeClr val="accent1"/>
              </a:buClr>
              <a:buFont typeface="Wingdings 3" pitchFamily="18" charset="2"/>
              <a:buChar char=""/>
            </a:pPr>
            <a:endParaRPr lang="bg-BG">
              <a:solidFill>
                <a:srgbClr val="40404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/>
          </p:cNvSpPr>
          <p:nvPr/>
        </p:nvSpPr>
        <p:spPr bwMode="auto">
          <a:xfrm>
            <a:off x="2592388" y="623888"/>
            <a:ext cx="8912225" cy="1281112"/>
          </a:xfrm>
          <a:prstGeom prst="rect">
            <a:avLst/>
          </a:prstGeom>
        </p:spPr>
        <p:txBody>
          <a:bodyPr/>
          <a:lstStyle/>
          <a:p>
            <a:endParaRPr lang="bg-BG" sz="3600">
              <a:solidFill>
                <a:srgbClr val="953735"/>
              </a:solidFill>
              <a:latin typeface="Century Gothic" pitchFamily="34" charset="0"/>
            </a:endParaRPr>
          </a:p>
        </p:txBody>
      </p:sp>
      <p:sp>
        <p:nvSpPr>
          <p:cNvPr id="68611" name="Rectangle 3"/>
          <p:cNvSpPr>
            <a:spLocks noGrp="1"/>
          </p:cNvSpPr>
          <p:nvPr/>
        </p:nvSpPr>
        <p:spPr bwMode="auto">
          <a:xfrm>
            <a:off x="2589213" y="2133600"/>
            <a:ext cx="8915400" cy="3886200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ts val="1000"/>
              </a:spcBef>
              <a:buClr>
                <a:schemeClr val="accent1"/>
              </a:buClr>
              <a:buFont typeface="Wingdings 3" pitchFamily="18" charset="2"/>
              <a:buChar char=""/>
            </a:pPr>
            <a:endParaRPr lang="bg-BG">
              <a:solidFill>
                <a:srgbClr val="40404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/>
          </p:cNvSpPr>
          <p:nvPr/>
        </p:nvSpPr>
        <p:spPr bwMode="auto">
          <a:xfrm>
            <a:off x="2592388" y="623888"/>
            <a:ext cx="8912225" cy="1281112"/>
          </a:xfrm>
          <a:prstGeom prst="rect">
            <a:avLst/>
          </a:prstGeom>
        </p:spPr>
        <p:txBody>
          <a:bodyPr/>
          <a:lstStyle/>
          <a:p>
            <a:endParaRPr lang="bg-BG" sz="3600">
              <a:solidFill>
                <a:srgbClr val="953735"/>
              </a:solidFill>
              <a:latin typeface="Century Gothic" pitchFamily="34" charset="0"/>
            </a:endParaRPr>
          </a:p>
        </p:txBody>
      </p:sp>
      <p:sp>
        <p:nvSpPr>
          <p:cNvPr id="64515" name="Rectangle 3"/>
          <p:cNvSpPr>
            <a:spLocks noGrp="1"/>
          </p:cNvSpPr>
          <p:nvPr/>
        </p:nvSpPr>
        <p:spPr bwMode="auto">
          <a:xfrm>
            <a:off x="2589213" y="2133600"/>
            <a:ext cx="8915400" cy="3886200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ts val="1000"/>
              </a:spcBef>
              <a:buClr>
                <a:schemeClr val="accent1"/>
              </a:buClr>
              <a:buFont typeface="Wingdings 3" pitchFamily="18" charset="2"/>
              <a:buChar char=""/>
            </a:pPr>
            <a:endParaRPr lang="bg-BG">
              <a:solidFill>
                <a:srgbClr val="40404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/>
          </p:cNvSpPr>
          <p:nvPr/>
        </p:nvSpPr>
        <p:spPr bwMode="auto">
          <a:xfrm>
            <a:off x="2592388" y="623888"/>
            <a:ext cx="8912225" cy="1281112"/>
          </a:xfrm>
          <a:prstGeom prst="rect">
            <a:avLst/>
          </a:prstGeom>
        </p:spPr>
        <p:txBody>
          <a:bodyPr/>
          <a:lstStyle/>
          <a:p>
            <a:endParaRPr lang="bg-BG" sz="3600">
              <a:solidFill>
                <a:srgbClr val="953735"/>
              </a:solidFill>
              <a:latin typeface="Century Gothic" pitchFamily="34" charset="0"/>
            </a:endParaRPr>
          </a:p>
        </p:txBody>
      </p:sp>
      <p:sp>
        <p:nvSpPr>
          <p:cNvPr id="62467" name="Rectangle 3"/>
          <p:cNvSpPr>
            <a:spLocks noGrp="1"/>
          </p:cNvSpPr>
          <p:nvPr/>
        </p:nvSpPr>
        <p:spPr bwMode="auto">
          <a:xfrm>
            <a:off x="2589213" y="2133600"/>
            <a:ext cx="8915400" cy="3886200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ts val="1000"/>
              </a:spcBef>
              <a:buClr>
                <a:schemeClr val="accent1"/>
              </a:buClr>
              <a:buFont typeface="Wingdings 3" pitchFamily="18" charset="2"/>
              <a:buChar char=""/>
            </a:pPr>
            <a:endParaRPr lang="bg-BG">
              <a:solidFill>
                <a:srgbClr val="40404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/>
          </p:cNvSpPr>
          <p:nvPr/>
        </p:nvSpPr>
        <p:spPr bwMode="auto">
          <a:xfrm>
            <a:off x="2592388" y="623888"/>
            <a:ext cx="8912225" cy="1281112"/>
          </a:xfrm>
          <a:prstGeom prst="rect">
            <a:avLst/>
          </a:prstGeom>
        </p:spPr>
        <p:txBody>
          <a:bodyPr/>
          <a:lstStyle/>
          <a:p>
            <a:endParaRPr lang="bg-BG" sz="3600">
              <a:solidFill>
                <a:srgbClr val="953735"/>
              </a:solidFill>
              <a:latin typeface="Century Gothic" pitchFamily="34" charset="0"/>
            </a:endParaRPr>
          </a:p>
        </p:txBody>
      </p:sp>
      <p:sp>
        <p:nvSpPr>
          <p:cNvPr id="61443" name="Rectangle 3"/>
          <p:cNvSpPr>
            <a:spLocks noGrp="1"/>
          </p:cNvSpPr>
          <p:nvPr/>
        </p:nvSpPr>
        <p:spPr bwMode="auto">
          <a:xfrm>
            <a:off x="2589213" y="2133600"/>
            <a:ext cx="8915400" cy="3886200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ts val="1000"/>
              </a:spcBef>
              <a:buClr>
                <a:schemeClr val="accent1"/>
              </a:buClr>
              <a:buFont typeface="Wingdings 3" pitchFamily="18" charset="2"/>
              <a:buChar char=""/>
            </a:pPr>
            <a:endParaRPr lang="bg-BG">
              <a:solidFill>
                <a:srgbClr val="40404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/>
          </p:cNvSpPr>
          <p:nvPr/>
        </p:nvSpPr>
        <p:spPr bwMode="auto">
          <a:xfrm>
            <a:off x="2592388" y="623888"/>
            <a:ext cx="8912225" cy="1281112"/>
          </a:xfrm>
          <a:prstGeom prst="rect">
            <a:avLst/>
          </a:prstGeom>
        </p:spPr>
        <p:txBody>
          <a:bodyPr/>
          <a:lstStyle/>
          <a:p>
            <a:endParaRPr lang="bg-BG" sz="3600">
              <a:solidFill>
                <a:srgbClr val="953735"/>
              </a:solidFill>
              <a:latin typeface="Century Gothic" pitchFamily="34" charset="0"/>
            </a:endParaRPr>
          </a:p>
        </p:txBody>
      </p:sp>
      <p:sp>
        <p:nvSpPr>
          <p:cNvPr id="59395" name="Rectangle 3"/>
          <p:cNvSpPr>
            <a:spLocks noGrp="1"/>
          </p:cNvSpPr>
          <p:nvPr/>
        </p:nvSpPr>
        <p:spPr bwMode="auto">
          <a:xfrm>
            <a:off x="2589213" y="2133600"/>
            <a:ext cx="8915400" cy="3886200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ts val="1000"/>
              </a:spcBef>
              <a:buClr>
                <a:schemeClr val="accent1"/>
              </a:buClr>
              <a:buFont typeface="Wingdings 3" pitchFamily="18" charset="2"/>
              <a:buChar char=""/>
            </a:pPr>
            <a:endParaRPr lang="bg-BG">
              <a:solidFill>
                <a:srgbClr val="40404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/>
          </p:cNvSpPr>
          <p:nvPr/>
        </p:nvSpPr>
        <p:spPr bwMode="auto">
          <a:xfrm>
            <a:off x="2592388" y="623888"/>
            <a:ext cx="8912225" cy="1281112"/>
          </a:xfrm>
          <a:prstGeom prst="rect">
            <a:avLst/>
          </a:prstGeom>
        </p:spPr>
        <p:txBody>
          <a:bodyPr/>
          <a:lstStyle/>
          <a:p>
            <a:endParaRPr lang="bg-BG" sz="3600">
              <a:solidFill>
                <a:srgbClr val="953735"/>
              </a:solidFill>
              <a:latin typeface="Century Gothic" pitchFamily="34" charset="0"/>
            </a:endParaRPr>
          </a:p>
        </p:txBody>
      </p:sp>
      <p:sp>
        <p:nvSpPr>
          <p:cNvPr id="65539" name="Rectangle 3"/>
          <p:cNvSpPr>
            <a:spLocks noGrp="1"/>
          </p:cNvSpPr>
          <p:nvPr/>
        </p:nvSpPr>
        <p:spPr bwMode="auto">
          <a:xfrm>
            <a:off x="2589213" y="2133600"/>
            <a:ext cx="8915400" cy="3886200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ts val="1000"/>
              </a:spcBef>
              <a:buClr>
                <a:schemeClr val="accent1"/>
              </a:buClr>
              <a:buFont typeface="Wingdings 3" pitchFamily="18" charset="2"/>
              <a:buChar char=""/>
            </a:pPr>
            <a:endParaRPr lang="bg-BG">
              <a:solidFill>
                <a:srgbClr val="40404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/>
          </p:cNvSpPr>
          <p:nvPr/>
        </p:nvSpPr>
        <p:spPr bwMode="auto">
          <a:xfrm>
            <a:off x="2592388" y="623888"/>
            <a:ext cx="8912225" cy="1281112"/>
          </a:xfrm>
          <a:prstGeom prst="rect">
            <a:avLst/>
          </a:prstGeom>
        </p:spPr>
        <p:txBody>
          <a:bodyPr/>
          <a:lstStyle/>
          <a:p>
            <a:endParaRPr lang="bg-BG" sz="3600">
              <a:solidFill>
                <a:srgbClr val="953735"/>
              </a:solidFill>
              <a:latin typeface="Century Gothic" pitchFamily="34" charset="0"/>
            </a:endParaRPr>
          </a:p>
        </p:txBody>
      </p:sp>
      <p:sp>
        <p:nvSpPr>
          <p:cNvPr id="66563" name="Rectangle 3"/>
          <p:cNvSpPr>
            <a:spLocks noGrp="1"/>
          </p:cNvSpPr>
          <p:nvPr/>
        </p:nvSpPr>
        <p:spPr bwMode="auto">
          <a:xfrm>
            <a:off x="2589213" y="2133600"/>
            <a:ext cx="8915400" cy="3886200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ts val="1000"/>
              </a:spcBef>
              <a:buClr>
                <a:schemeClr val="accent1"/>
              </a:buClr>
              <a:buFont typeface="Wingdings 3" pitchFamily="18" charset="2"/>
              <a:buChar char=""/>
            </a:pPr>
            <a:endParaRPr lang="bg-BG">
              <a:solidFill>
                <a:srgbClr val="40404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/>
          </p:cNvSpPr>
          <p:nvPr/>
        </p:nvSpPr>
        <p:spPr bwMode="auto">
          <a:xfrm>
            <a:off x="2592388" y="623888"/>
            <a:ext cx="8912225" cy="1281112"/>
          </a:xfrm>
          <a:prstGeom prst="rect">
            <a:avLst/>
          </a:prstGeom>
        </p:spPr>
        <p:txBody>
          <a:bodyPr/>
          <a:lstStyle/>
          <a:p>
            <a:endParaRPr lang="bg-BG" sz="3600">
              <a:solidFill>
                <a:srgbClr val="953735"/>
              </a:solidFill>
              <a:latin typeface="Century Gothic" pitchFamily="34" charset="0"/>
            </a:endParaRPr>
          </a:p>
        </p:txBody>
      </p:sp>
      <p:sp>
        <p:nvSpPr>
          <p:cNvPr id="67587" name="Rectangle 3"/>
          <p:cNvSpPr>
            <a:spLocks noGrp="1"/>
          </p:cNvSpPr>
          <p:nvPr/>
        </p:nvSpPr>
        <p:spPr bwMode="auto">
          <a:xfrm>
            <a:off x="2589213" y="2133600"/>
            <a:ext cx="8915400" cy="3886200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ts val="1000"/>
              </a:spcBef>
              <a:buClr>
                <a:schemeClr val="accent1"/>
              </a:buClr>
              <a:buFont typeface="Wingdings 3" pitchFamily="18" charset="2"/>
              <a:buChar char=""/>
            </a:pPr>
            <a:endParaRPr lang="bg-BG">
              <a:solidFill>
                <a:srgbClr val="40404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/>
          </p:cNvSpPr>
          <p:nvPr/>
        </p:nvSpPr>
        <p:spPr bwMode="auto">
          <a:xfrm>
            <a:off x="2592388" y="623888"/>
            <a:ext cx="8912225" cy="1281112"/>
          </a:xfrm>
          <a:prstGeom prst="rect">
            <a:avLst/>
          </a:prstGeom>
        </p:spPr>
        <p:txBody>
          <a:bodyPr/>
          <a:lstStyle/>
          <a:p>
            <a:endParaRPr lang="bg-BG" sz="3600">
              <a:solidFill>
                <a:srgbClr val="953735"/>
              </a:solidFill>
              <a:latin typeface="Century Gothic" pitchFamily="34" charset="0"/>
            </a:endParaRPr>
          </a:p>
        </p:txBody>
      </p:sp>
      <p:sp>
        <p:nvSpPr>
          <p:cNvPr id="69635" name="Rectangle 3"/>
          <p:cNvSpPr>
            <a:spLocks noGrp="1"/>
          </p:cNvSpPr>
          <p:nvPr/>
        </p:nvSpPr>
        <p:spPr bwMode="auto">
          <a:xfrm>
            <a:off x="2589213" y="2133600"/>
            <a:ext cx="8915400" cy="3886200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ts val="1000"/>
              </a:spcBef>
              <a:buClr>
                <a:schemeClr val="accent1"/>
              </a:buClr>
              <a:buFont typeface="Wingdings 3" pitchFamily="18" charset="2"/>
              <a:buChar char=""/>
            </a:pPr>
            <a:endParaRPr lang="bg-BG">
              <a:solidFill>
                <a:srgbClr val="40404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/>
          </p:cNvSpPr>
          <p:nvPr/>
        </p:nvSpPr>
        <p:spPr bwMode="auto">
          <a:xfrm>
            <a:off x="2592388" y="623888"/>
            <a:ext cx="8912225" cy="1281112"/>
          </a:xfrm>
          <a:prstGeom prst="rect">
            <a:avLst/>
          </a:prstGeom>
        </p:spPr>
        <p:txBody>
          <a:bodyPr/>
          <a:lstStyle/>
          <a:p>
            <a:endParaRPr lang="bg-BG" sz="3600">
              <a:solidFill>
                <a:srgbClr val="953735"/>
              </a:solidFill>
              <a:latin typeface="Century Gothic" pitchFamily="34" charset="0"/>
            </a:endParaRPr>
          </a:p>
        </p:txBody>
      </p:sp>
      <p:sp>
        <p:nvSpPr>
          <p:cNvPr id="70659" name="Rectangle 3"/>
          <p:cNvSpPr>
            <a:spLocks noGrp="1"/>
          </p:cNvSpPr>
          <p:nvPr/>
        </p:nvSpPr>
        <p:spPr bwMode="auto">
          <a:xfrm>
            <a:off x="2589213" y="2133600"/>
            <a:ext cx="8915400" cy="3886200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ts val="1000"/>
              </a:spcBef>
              <a:buClr>
                <a:schemeClr val="accent1"/>
              </a:buClr>
              <a:buFont typeface="Wingdings 3" pitchFamily="18" charset="2"/>
              <a:buChar char=""/>
            </a:pPr>
            <a:endParaRPr lang="bg-BG">
              <a:solidFill>
                <a:srgbClr val="40404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/>
          </p:cNvSpPr>
          <p:nvPr/>
        </p:nvSpPr>
        <p:spPr bwMode="auto">
          <a:xfrm>
            <a:off x="2592388" y="623888"/>
            <a:ext cx="8912225" cy="1281112"/>
          </a:xfrm>
          <a:prstGeom prst="rect">
            <a:avLst/>
          </a:prstGeom>
        </p:spPr>
        <p:txBody>
          <a:bodyPr/>
          <a:lstStyle/>
          <a:p>
            <a:endParaRPr lang="bg-BG" sz="3600">
              <a:solidFill>
                <a:srgbClr val="953735"/>
              </a:solidFill>
              <a:latin typeface="Century Gothic" pitchFamily="34" charset="0"/>
            </a:endParaRPr>
          </a:p>
        </p:txBody>
      </p:sp>
      <p:sp>
        <p:nvSpPr>
          <p:cNvPr id="71683" name="Rectangle 3"/>
          <p:cNvSpPr>
            <a:spLocks noGrp="1"/>
          </p:cNvSpPr>
          <p:nvPr/>
        </p:nvSpPr>
        <p:spPr bwMode="auto">
          <a:xfrm>
            <a:off x="2589213" y="2133600"/>
            <a:ext cx="8915400" cy="3886200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ts val="1000"/>
              </a:spcBef>
              <a:buClr>
                <a:schemeClr val="accent1"/>
              </a:buClr>
              <a:buFont typeface="Wingdings 3" pitchFamily="18" charset="2"/>
              <a:buChar char=""/>
            </a:pPr>
            <a:endParaRPr lang="bg-BG">
              <a:solidFill>
                <a:srgbClr val="40404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/>
          </p:cNvSpPr>
          <p:nvPr/>
        </p:nvSpPr>
        <p:spPr bwMode="auto">
          <a:xfrm>
            <a:off x="2592388" y="623888"/>
            <a:ext cx="8912225" cy="1281112"/>
          </a:xfrm>
          <a:prstGeom prst="rect">
            <a:avLst/>
          </a:prstGeom>
        </p:spPr>
        <p:txBody>
          <a:bodyPr/>
          <a:lstStyle/>
          <a:p>
            <a:endParaRPr lang="bg-BG" sz="3600">
              <a:solidFill>
                <a:srgbClr val="953735"/>
              </a:solidFill>
              <a:latin typeface="Century Gothic" pitchFamily="34" charset="0"/>
            </a:endParaRPr>
          </a:p>
        </p:txBody>
      </p:sp>
      <p:sp>
        <p:nvSpPr>
          <p:cNvPr id="72707" name="Rectangle 3"/>
          <p:cNvSpPr>
            <a:spLocks noGrp="1"/>
          </p:cNvSpPr>
          <p:nvPr/>
        </p:nvSpPr>
        <p:spPr bwMode="auto">
          <a:xfrm>
            <a:off x="2589213" y="2133600"/>
            <a:ext cx="8915400" cy="3886200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ts val="1000"/>
              </a:spcBef>
              <a:buClr>
                <a:schemeClr val="accent1"/>
              </a:buClr>
              <a:buFont typeface="Wingdings 3" pitchFamily="18" charset="2"/>
              <a:buChar char=""/>
            </a:pPr>
            <a:endParaRPr lang="bg-BG">
              <a:solidFill>
                <a:srgbClr val="40404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/>
          </p:cNvSpPr>
          <p:nvPr/>
        </p:nvSpPr>
        <p:spPr bwMode="auto">
          <a:xfrm>
            <a:off x="2592388" y="623888"/>
            <a:ext cx="8912225" cy="1281112"/>
          </a:xfrm>
          <a:prstGeom prst="rect">
            <a:avLst/>
          </a:prstGeom>
        </p:spPr>
        <p:txBody>
          <a:bodyPr/>
          <a:lstStyle/>
          <a:p>
            <a:endParaRPr lang="bg-BG" sz="3600">
              <a:solidFill>
                <a:srgbClr val="953735"/>
              </a:solidFill>
              <a:latin typeface="Century Gothic" pitchFamily="34" charset="0"/>
            </a:endParaRPr>
          </a:p>
        </p:txBody>
      </p:sp>
      <p:sp>
        <p:nvSpPr>
          <p:cNvPr id="73731" name="Rectangle 3"/>
          <p:cNvSpPr>
            <a:spLocks noGrp="1"/>
          </p:cNvSpPr>
          <p:nvPr/>
        </p:nvSpPr>
        <p:spPr bwMode="auto">
          <a:xfrm>
            <a:off x="2589213" y="2133600"/>
            <a:ext cx="8915400" cy="3886200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ts val="1000"/>
              </a:spcBef>
              <a:buClr>
                <a:schemeClr val="accent1"/>
              </a:buClr>
              <a:buFont typeface="Wingdings 3" pitchFamily="18" charset="2"/>
              <a:buChar char=""/>
            </a:pPr>
            <a:endParaRPr lang="bg-BG">
              <a:solidFill>
                <a:srgbClr val="40404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2"/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>
                <a:gd name="T0" fmla="*/ 0 w 22"/>
                <a:gd name="T1" fmla="*/ 0 h 136"/>
                <a:gd name="T2" fmla="*/ 22 w 22"/>
                <a:gd name="T3" fmla="*/ 136 h 136"/>
              </a:gdLst>
              <a:ahLst/>
              <a:cxnLst>
                <a:cxn ang="0">
                  <a:pos x="22" y="136"/>
                </a:cxn>
                <a:cxn ang="0">
                  <a:pos x="17" y="80"/>
                </a:cxn>
                <a:cxn ang="0">
                  <a:pos x="0" y="0"/>
                </a:cxn>
                <a:cxn ang="0">
                  <a:pos x="0" y="35"/>
                </a:cxn>
                <a:cxn ang="0">
                  <a:pos x="20" y="124"/>
                </a:cxn>
                <a:cxn ang="0">
                  <a:pos x="22" y="136"/>
                </a:cxn>
              </a:cxnLst>
              <a:rect l="T0" t="T1" r="T2" b="T3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>
                <a:gd name="T0" fmla="*/ 0 w 140"/>
                <a:gd name="T1" fmla="*/ 0 h 504"/>
                <a:gd name="T2" fmla="*/ 140 w 140"/>
                <a:gd name="T3" fmla="*/ 504 h 504"/>
              </a:gdLst>
              <a:ahLst/>
              <a:cxnLst>
                <a:cxn ang="0">
                  <a:pos x="86" y="350"/>
                </a:cxn>
                <a:cxn ang="0">
                  <a:pos x="139" y="504"/>
                </a:cxn>
                <a:cxn ang="0">
                  <a:pos x="140" y="478"/>
                </a:cxn>
                <a:cxn ang="0">
                  <a:pos x="95" y="347"/>
                </a:cxn>
                <a:cxn ang="0">
                  <a:pos x="0" y="0"/>
                </a:cxn>
                <a:cxn ang="0">
                  <a:pos x="6" y="61"/>
                </a:cxn>
                <a:cxn ang="0">
                  <a:pos x="86" y="350"/>
                </a:cxn>
              </a:cxnLst>
              <a:rect l="T0" t="T1" r="T2" b="T3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>
                <a:gd name="T0" fmla="*/ 0 w 132"/>
                <a:gd name="T1" fmla="*/ 0 h 308"/>
                <a:gd name="T2" fmla="*/ 132 w 132"/>
                <a:gd name="T3" fmla="*/ 308 h 308"/>
              </a:gdLst>
              <a:ahLst/>
              <a:cxnLst>
                <a:cxn ang="0">
                  <a:pos x="8" y="22"/>
                </a:cxn>
                <a:cxn ang="0">
                  <a:pos x="0" y="0"/>
                </a:cxn>
                <a:cxn ang="0">
                  <a:pos x="0" y="29"/>
                </a:cxn>
                <a:cxn ang="0">
                  <a:pos x="68" y="194"/>
                </a:cxn>
                <a:cxn ang="0">
                  <a:pos x="123" y="308"/>
                </a:cxn>
                <a:cxn ang="0">
                  <a:pos x="132" y="308"/>
                </a:cxn>
                <a:cxn ang="0">
                  <a:pos x="77" y="190"/>
                </a:cxn>
                <a:cxn ang="0">
                  <a:pos x="8" y="22"/>
                </a:cxn>
              </a:cxnLst>
              <a:rect l="T0" t="T1" r="T2" b="T3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>
                <a:gd name="T0" fmla="*/ 0 w 37"/>
                <a:gd name="T1" fmla="*/ 0 h 79"/>
                <a:gd name="T2" fmla="*/ 37 w 37"/>
                <a:gd name="T3" fmla="*/ 79 h 79"/>
              </a:gdLst>
              <a:ahLst/>
              <a:cxnLst>
                <a:cxn ang="0">
                  <a:pos x="28" y="79"/>
                </a:cxn>
                <a:cxn ang="0">
                  <a:pos x="37" y="79"/>
                </a:cxn>
                <a:cxn ang="0">
                  <a:pos x="0" y="0"/>
                </a:cxn>
                <a:cxn ang="0">
                  <a:pos x="28" y="79"/>
                </a:cxn>
              </a:cxnLst>
              <a:rect l="T0" t="T1" r="T2" b="T3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>
                <a:gd name="T0" fmla="*/ 0 w 178"/>
                <a:gd name="T1" fmla="*/ 0 h 722"/>
                <a:gd name="T2" fmla="*/ 178 w 178"/>
                <a:gd name="T3" fmla="*/ 722 h 722"/>
              </a:gdLst>
              <a:ahLst/>
              <a:cxnLst>
                <a:cxn ang="0">
                  <a:pos x="162" y="660"/>
                </a:cxn>
                <a:cxn ang="0">
                  <a:pos x="116" y="534"/>
                </a:cxn>
                <a:cxn ang="0">
                  <a:pos x="40" y="236"/>
                </a:cxn>
                <a:cxn ang="0">
                  <a:pos x="12" y="51"/>
                </a:cxn>
                <a:cxn ang="0">
                  <a:pos x="0" y="0"/>
                </a:cxn>
                <a:cxn ang="0">
                  <a:pos x="33" y="237"/>
                </a:cxn>
                <a:cxn ang="0">
                  <a:pos x="107" y="537"/>
                </a:cxn>
                <a:cxn ang="0">
                  <a:pos x="160" y="681"/>
                </a:cxn>
                <a:cxn ang="0">
                  <a:pos x="178" y="722"/>
                </a:cxn>
                <a:cxn ang="0">
                  <a:pos x="174" y="708"/>
                </a:cxn>
                <a:cxn ang="0">
                  <a:pos x="162" y="660"/>
                </a:cxn>
              </a:cxnLst>
              <a:rect l="T0" t="T1" r="T2" b="T3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>
                <a:gd name="T0" fmla="*/ 0 w 23"/>
                <a:gd name="T1" fmla="*/ 0 h 635"/>
                <a:gd name="T2" fmla="*/ 23 w 23"/>
                <a:gd name="T3" fmla="*/ 635 h 635"/>
              </a:gdLst>
              <a:ahLst/>
              <a:cxnLst>
                <a:cxn ang="0">
                  <a:pos x="11" y="577"/>
                </a:cxn>
                <a:cxn ang="0">
                  <a:pos x="12" y="589"/>
                </a:cxn>
                <a:cxn ang="0">
                  <a:pos x="22" y="632"/>
                </a:cxn>
                <a:cxn ang="0">
                  <a:pos x="23" y="635"/>
                </a:cxn>
                <a:cxn ang="0">
                  <a:pos x="17" y="576"/>
                </a:cxn>
                <a:cxn ang="0">
                  <a:pos x="5" y="269"/>
                </a:cxn>
                <a:cxn ang="0">
                  <a:pos x="15" y="0"/>
                </a:cxn>
                <a:cxn ang="0">
                  <a:pos x="12" y="0"/>
                </a:cxn>
                <a:cxn ang="0">
                  <a:pos x="1" y="269"/>
                </a:cxn>
                <a:cxn ang="0">
                  <a:pos x="11" y="577"/>
                </a:cxn>
              </a:cxnLst>
              <a:rect l="T0" t="T1" r="T2" b="T3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0" y="0"/>
                </a:cxn>
                <a:cxn ang="0">
                  <a:pos x="5" y="56"/>
                </a:cxn>
                <a:cxn ang="0">
                  <a:pos x="17" y="107"/>
                </a:cxn>
                <a:cxn ang="0">
                  <a:pos x="11" y="46"/>
                </a:cxn>
                <a:cxn ang="0">
                  <a:pos x="10" y="43"/>
                </a:cxn>
                <a:cxn ang="0">
                  <a:pos x="0" y="0"/>
                </a:cxn>
              </a:cxnLst>
              <a:rect l="T0" t="T1" r="T2" b="T3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>
                <a:gd name="T0" fmla="*/ 0 w 41"/>
                <a:gd name="T1" fmla="*/ 0 h 222"/>
                <a:gd name="T2" fmla="*/ 41 w 41"/>
                <a:gd name="T3" fmla="*/ 222 h 222"/>
              </a:gdLst>
              <a:ahLst/>
              <a:cxnLst>
                <a:cxn ang="0">
                  <a:pos x="0" y="0"/>
                </a:cxn>
                <a:cxn ang="0">
                  <a:pos x="5" y="93"/>
                </a:cxn>
                <a:cxn ang="0">
                  <a:pos x="17" y="166"/>
                </a:cxn>
                <a:cxn ang="0">
                  <a:pos x="24" y="184"/>
                </a:cxn>
                <a:cxn ang="0">
                  <a:pos x="41" y="222"/>
                </a:cxn>
                <a:cxn ang="0">
                  <a:pos x="38" y="212"/>
                </a:cxn>
                <a:cxn ang="0">
                  <a:pos x="13" y="92"/>
                </a:cxn>
                <a:cxn ang="0">
                  <a:pos x="8" y="22"/>
                </a:cxn>
                <a:cxn ang="0">
                  <a:pos x="7" y="18"/>
                </a:cxn>
                <a:cxn ang="0">
                  <a:pos x="0" y="0"/>
                </a:cxn>
              </a:cxnLst>
              <a:rect l="T0" t="T1" r="T2" b="T3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>
                <a:gd name="T0" fmla="*/ 0 w 450"/>
                <a:gd name="T1" fmla="*/ 0 h 878"/>
                <a:gd name="T2" fmla="*/ 450 w 450"/>
                <a:gd name="T3" fmla="*/ 878 h 878"/>
              </a:gdLst>
              <a:ahLst/>
              <a:cxnLst>
                <a:cxn ang="0">
                  <a:pos x="7" y="854"/>
                </a:cxn>
                <a:cxn ang="0">
                  <a:pos x="50" y="613"/>
                </a:cxn>
                <a:cxn ang="0">
                  <a:pos x="149" y="388"/>
                </a:cxn>
                <a:cxn ang="0">
                  <a:pos x="285" y="183"/>
                </a:cxn>
                <a:cxn ang="0">
                  <a:pos x="364" y="89"/>
                </a:cxn>
                <a:cxn ang="0">
                  <a:pos x="406" y="44"/>
                </a:cxn>
                <a:cxn ang="0">
                  <a:pos x="450" y="1"/>
                </a:cxn>
                <a:cxn ang="0">
                  <a:pos x="450" y="0"/>
                </a:cxn>
                <a:cxn ang="0">
                  <a:pos x="405" y="43"/>
                </a:cxn>
                <a:cxn ang="0">
                  <a:pos x="363" y="88"/>
                </a:cxn>
                <a:cxn ang="0">
                  <a:pos x="283" y="181"/>
                </a:cxn>
                <a:cxn ang="0">
                  <a:pos x="145" y="386"/>
                </a:cxn>
                <a:cxn ang="0">
                  <a:pos x="45" y="611"/>
                </a:cxn>
                <a:cxn ang="0">
                  <a:pos x="0" y="854"/>
                </a:cxn>
                <a:cxn ang="0">
                  <a:pos x="0" y="859"/>
                </a:cxn>
                <a:cxn ang="0">
                  <a:pos x="7" y="878"/>
                </a:cxn>
                <a:cxn ang="0">
                  <a:pos x="7" y="854"/>
                </a:cxn>
              </a:cxnLst>
              <a:rect l="T0" t="T1" r="T2" b="T3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>
                <a:gd name="T0" fmla="*/ 0 w 35"/>
                <a:gd name="T1" fmla="*/ 0 h 73"/>
                <a:gd name="T2" fmla="*/ 35 w 35"/>
                <a:gd name="T3" fmla="*/ 73 h 73"/>
              </a:gdLst>
              <a:ahLst/>
              <a:cxnLst>
                <a:cxn ang="0">
                  <a:pos x="0" y="0"/>
                </a:cxn>
                <a:cxn ang="0">
                  <a:pos x="26" y="73"/>
                </a:cxn>
                <a:cxn ang="0">
                  <a:pos x="35" y="73"/>
                </a:cxn>
                <a:cxn ang="0">
                  <a:pos x="0" y="0"/>
                </a:cxn>
              </a:cxnLst>
              <a:rect l="T0" t="T1" r="T2" b="T3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7" y="44"/>
                </a:cxn>
                <a:cxn ang="0">
                  <a:pos x="8" y="48"/>
                </a:cxn>
                <a:cxn ang="0">
                  <a:pos x="8" y="19"/>
                </a:cxn>
                <a:cxn ang="0">
                  <a:pos x="1" y="0"/>
                </a:cxn>
                <a:cxn ang="0">
                  <a:pos x="0" y="26"/>
                </a:cxn>
                <a:cxn ang="0">
                  <a:pos x="7" y="44"/>
                </a:cxn>
              </a:cxnLst>
              <a:rect l="T0" t="T1" r="T2" b="T3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>
                <a:gd name="T0" fmla="*/ 0 w 52"/>
                <a:gd name="T1" fmla="*/ 0 h 135"/>
                <a:gd name="T2" fmla="*/ 52 w 52"/>
                <a:gd name="T3" fmla="*/ 135 h 135"/>
              </a:gdLst>
              <a:ahLst/>
              <a:cxnLst>
                <a:cxn ang="0">
                  <a:pos x="7" y="18"/>
                </a:cxn>
                <a:cxn ang="0">
                  <a:pos x="0" y="0"/>
                </a:cxn>
                <a:cxn ang="0">
                  <a:pos x="12" y="48"/>
                </a:cxn>
                <a:cxn ang="0">
                  <a:pos x="16" y="62"/>
                </a:cxn>
                <a:cxn ang="0">
                  <a:pos x="51" y="135"/>
                </a:cxn>
                <a:cxn ang="0">
                  <a:pos x="52" y="135"/>
                </a:cxn>
                <a:cxn ang="0">
                  <a:pos x="24" y="56"/>
                </a:cxn>
                <a:cxn ang="0">
                  <a:pos x="7" y="18"/>
                </a:cxn>
              </a:cxnLst>
              <a:rect l="T0" t="T1" r="T2" b="T3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bg-BG"/>
            </a:p>
          </p:txBody>
        </p:sp>
      </p:grpSp>
      <p:grpSp>
        <p:nvGrpSpPr>
          <p:cNvPr id="1027" name="Group 9"/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5610"/>
            <a:chExt cx="1952625" cy="5678141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>
                <a:gd name="T0" fmla="*/ 0 w 103"/>
                <a:gd name="T1" fmla="*/ 0 h 920"/>
                <a:gd name="T2" fmla="*/ 103 w 103"/>
                <a:gd name="T3" fmla="*/ 920 h 920"/>
              </a:gdLst>
              <a:ahLst/>
              <a:cxnLst>
                <a:cxn ang="0">
                  <a:pos x="7" y="210"/>
                </a:cxn>
                <a:cxn ang="0">
                  <a:pos x="26" y="445"/>
                </a:cxn>
                <a:cxn ang="0">
                  <a:pos x="57" y="679"/>
                </a:cxn>
                <a:cxn ang="0">
                  <a:pos x="101" y="911"/>
                </a:cxn>
                <a:cxn ang="0">
                  <a:pos x="103" y="920"/>
                </a:cxn>
                <a:cxn ang="0">
                  <a:pos x="99" y="874"/>
                </a:cxn>
                <a:cxn ang="0">
                  <a:pos x="99" y="866"/>
                </a:cxn>
                <a:cxn ang="0">
                  <a:pos x="63" y="678"/>
                </a:cxn>
                <a:cxn ang="0">
                  <a:pos x="30" y="444"/>
                </a:cxn>
                <a:cxn ang="0">
                  <a:pos x="9" y="209"/>
                </a:cxn>
                <a:cxn ang="0">
                  <a:pos x="3" y="92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92"/>
                </a:cxn>
                <a:cxn ang="0">
                  <a:pos x="7" y="210"/>
                </a:cxn>
              </a:cxnLst>
              <a:rect l="T0" t="T1" r="T2" b="T3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>
                <a:gd name="T0" fmla="*/ 0 w 88"/>
                <a:gd name="T1" fmla="*/ 0 h 330"/>
                <a:gd name="T2" fmla="*/ 88 w 88"/>
                <a:gd name="T3" fmla="*/ 330 h 330"/>
              </a:gdLst>
              <a:ahLst/>
              <a:cxnLst>
                <a:cxn ang="0">
                  <a:pos x="53" y="229"/>
                </a:cxn>
                <a:cxn ang="0">
                  <a:pos x="88" y="330"/>
                </a:cxn>
                <a:cxn ang="0">
                  <a:pos x="88" y="308"/>
                </a:cxn>
                <a:cxn ang="0">
                  <a:pos x="88" y="304"/>
                </a:cxn>
                <a:cxn ang="0">
                  <a:pos x="62" y="226"/>
                </a:cxn>
                <a:cxn ang="0">
                  <a:pos x="0" y="0"/>
                </a:cxn>
                <a:cxn ang="0">
                  <a:pos x="7" y="63"/>
                </a:cxn>
                <a:cxn ang="0">
                  <a:pos x="53" y="229"/>
                </a:cxn>
              </a:cxnLst>
              <a:rect l="T0" t="T1" r="T2" b="T3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>
                <a:gd name="T0" fmla="*/ 0 w 90"/>
                <a:gd name="T1" fmla="*/ 0 h 207"/>
                <a:gd name="T2" fmla="*/ 90 w 90"/>
                <a:gd name="T3" fmla="*/ 207 h 207"/>
              </a:gdLst>
              <a:ahLst/>
              <a:cxnLst>
                <a:cxn ang="0">
                  <a:pos x="6" y="15"/>
                </a:cxn>
                <a:cxn ang="0">
                  <a:pos x="0" y="0"/>
                </a:cxn>
                <a:cxn ang="0">
                  <a:pos x="1" y="29"/>
                </a:cxn>
                <a:cxn ang="0">
                  <a:pos x="42" y="127"/>
                </a:cxn>
                <a:cxn ang="0">
                  <a:pos x="80" y="207"/>
                </a:cxn>
                <a:cxn ang="0">
                  <a:pos x="90" y="207"/>
                </a:cxn>
                <a:cxn ang="0">
                  <a:pos x="50" y="123"/>
                </a:cxn>
                <a:cxn ang="0">
                  <a:pos x="6" y="15"/>
                </a:cxn>
              </a:cxnLst>
              <a:rect l="T0" t="T1" r="T2" b="T3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>
                <a:gd name="T0" fmla="*/ 0 w 115"/>
                <a:gd name="T1" fmla="*/ 0 h 467"/>
                <a:gd name="T2" fmla="*/ 115 w 115"/>
                <a:gd name="T3" fmla="*/ 467 h 467"/>
              </a:gdLst>
              <a:ahLst/>
              <a:cxnLst>
                <a:cxn ang="0">
                  <a:pos x="101" y="409"/>
                </a:cxn>
                <a:cxn ang="0">
                  <a:pos x="78" y="344"/>
                </a:cxn>
                <a:cxn ang="0">
                  <a:pos x="29" y="151"/>
                </a:cxn>
                <a:cxn ang="0">
                  <a:pos x="13" y="53"/>
                </a:cxn>
                <a:cxn ang="0">
                  <a:pos x="0" y="0"/>
                </a:cxn>
                <a:cxn ang="0">
                  <a:pos x="21" y="152"/>
                </a:cxn>
                <a:cxn ang="0">
                  <a:pos x="69" y="347"/>
                </a:cxn>
                <a:cxn ang="0">
                  <a:pos x="103" y="441"/>
                </a:cxn>
                <a:cxn ang="0">
                  <a:pos x="115" y="467"/>
                </a:cxn>
                <a:cxn ang="0">
                  <a:pos x="112" y="458"/>
                </a:cxn>
                <a:cxn ang="0">
                  <a:pos x="101" y="409"/>
                </a:cxn>
              </a:cxnLst>
              <a:rect l="T0" t="T1" r="T2" b="T3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>
                <a:gd name="T0" fmla="*/ 0 w 36"/>
                <a:gd name="T1" fmla="*/ 0 h 633"/>
                <a:gd name="T2" fmla="*/ 36 w 36"/>
                <a:gd name="T3" fmla="*/ 633 h 633"/>
              </a:gdLst>
              <a:ahLst/>
              <a:cxnLst>
                <a:cxn ang="0">
                  <a:pos x="17" y="633"/>
                </a:cxn>
                <a:cxn ang="0">
                  <a:pos x="13" y="597"/>
                </a:cxn>
                <a:cxn ang="0">
                  <a:pos x="5" y="398"/>
                </a:cxn>
                <a:cxn ang="0">
                  <a:pos x="13" y="198"/>
                </a:cxn>
                <a:cxn ang="0">
                  <a:pos x="22" y="99"/>
                </a:cxn>
                <a:cxn ang="0">
                  <a:pos x="36" y="0"/>
                </a:cxn>
                <a:cxn ang="0">
                  <a:pos x="35" y="0"/>
                </a:cxn>
                <a:cxn ang="0">
                  <a:pos x="20" y="99"/>
                </a:cxn>
                <a:cxn ang="0">
                  <a:pos x="10" y="198"/>
                </a:cxn>
                <a:cxn ang="0">
                  <a:pos x="1" y="398"/>
                </a:cxn>
                <a:cxn ang="0">
                  <a:pos x="7" y="589"/>
                </a:cxn>
                <a:cxn ang="0">
                  <a:pos x="16" y="632"/>
                </a:cxn>
                <a:cxn ang="0">
                  <a:pos x="17" y="633"/>
                </a:cxn>
              </a:cxnLst>
              <a:rect l="T0" t="T1" r="T2" b="T3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>
                <a:gd name="T0" fmla="*/ 0 w 28"/>
                <a:gd name="T1" fmla="*/ 0 h 59"/>
                <a:gd name="T2" fmla="*/ 28 w 28"/>
                <a:gd name="T3" fmla="*/ 59 h 59"/>
              </a:gdLst>
              <a:ahLst/>
              <a:cxnLst>
                <a:cxn ang="0">
                  <a:pos x="22" y="59"/>
                </a:cxn>
                <a:cxn ang="0">
                  <a:pos x="28" y="59"/>
                </a:cxn>
                <a:cxn ang="0">
                  <a:pos x="0" y="0"/>
                </a:cxn>
                <a:cxn ang="0">
                  <a:pos x="22" y="59"/>
                </a:cxn>
              </a:cxnLst>
              <a:rect l="T0" t="T1" r="T2" b="T3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4" y="54"/>
                </a:cxn>
                <a:cxn ang="0">
                  <a:pos x="17" y="107"/>
                </a:cxn>
                <a:cxn ang="0">
                  <a:pos x="10" y="44"/>
                </a:cxn>
                <a:cxn ang="0">
                  <a:pos x="9" y="43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" y="54"/>
                </a:cxn>
              </a:cxnLst>
              <a:rect l="T0" t="T1" r="T2" b="T3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>
                <a:gd name="T0" fmla="*/ 0 w 294"/>
                <a:gd name="T1" fmla="*/ 0 h 568"/>
                <a:gd name="T2" fmla="*/ 294 w 294"/>
                <a:gd name="T3" fmla="*/ 568 h 568"/>
              </a:gdLst>
              <a:ahLst/>
              <a:cxnLst>
                <a:cxn ang="0">
                  <a:pos x="8" y="553"/>
                </a:cxn>
                <a:cxn ang="0">
                  <a:pos x="35" y="397"/>
                </a:cxn>
                <a:cxn ang="0">
                  <a:pos x="99" y="252"/>
                </a:cxn>
                <a:cxn ang="0">
                  <a:pos x="187" y="119"/>
                </a:cxn>
                <a:cxn ang="0">
                  <a:pos x="238" y="58"/>
                </a:cxn>
                <a:cxn ang="0">
                  <a:pos x="265" y="28"/>
                </a:cxn>
                <a:cxn ang="0">
                  <a:pos x="294" y="0"/>
                </a:cxn>
                <a:cxn ang="0">
                  <a:pos x="293" y="0"/>
                </a:cxn>
                <a:cxn ang="0">
                  <a:pos x="264" y="27"/>
                </a:cxn>
                <a:cxn ang="0">
                  <a:pos x="237" y="56"/>
                </a:cxn>
                <a:cxn ang="0">
                  <a:pos x="185" y="117"/>
                </a:cxn>
                <a:cxn ang="0">
                  <a:pos x="95" y="249"/>
                </a:cxn>
                <a:cxn ang="0">
                  <a:pos x="30" y="396"/>
                </a:cxn>
                <a:cxn ang="0">
                  <a:pos x="0" y="549"/>
                </a:cxn>
                <a:cxn ang="0">
                  <a:pos x="7" y="568"/>
                </a:cxn>
                <a:cxn ang="0">
                  <a:pos x="8" y="553"/>
                </a:cxn>
              </a:cxnLst>
              <a:rect l="T0" t="T1" r="T2" b="T3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>
                <a:gd name="T0" fmla="*/ 0 w 25"/>
                <a:gd name="T1" fmla="*/ 0 h 53"/>
                <a:gd name="T2" fmla="*/ 25 w 25"/>
                <a:gd name="T3" fmla="*/ 53 h 53"/>
              </a:gdLst>
              <a:ahLst/>
              <a:cxnLst>
                <a:cxn ang="0">
                  <a:pos x="0" y="0"/>
                </a:cxn>
                <a:cxn ang="0">
                  <a:pos x="19" y="53"/>
                </a:cxn>
                <a:cxn ang="0">
                  <a:pos x="25" y="53"/>
                </a:cxn>
                <a:cxn ang="0">
                  <a:pos x="0" y="0"/>
                </a:cxn>
              </a:cxnLst>
              <a:rect l="T0" t="T1" r="T2" b="T3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>
                <a:gd name="T0" fmla="*/ 0 w 29"/>
                <a:gd name="T1" fmla="*/ 0 h 141"/>
                <a:gd name="T2" fmla="*/ 29 w 29"/>
                <a:gd name="T3" fmla="*/ 141 h 141"/>
              </a:gdLst>
              <a:ahLst/>
              <a:cxnLst>
                <a:cxn ang="0">
                  <a:pos x="0" y="0"/>
                </a:cxn>
                <a:cxn ang="0">
                  <a:pos x="7" y="89"/>
                </a:cxn>
                <a:cxn ang="0">
                  <a:pos x="18" y="117"/>
                </a:cxn>
                <a:cxn ang="0">
                  <a:pos x="29" y="141"/>
                </a:cxn>
                <a:cxn ang="0">
                  <a:pos x="27" y="135"/>
                </a:cxn>
                <a:cxn ang="0">
                  <a:pos x="8" y="22"/>
                </a:cxn>
                <a:cxn ang="0">
                  <a:pos x="4" y="11"/>
                </a:cxn>
                <a:cxn ang="0">
                  <a:pos x="0" y="0"/>
                </a:cxn>
              </a:cxnLst>
              <a:rect l="T0" t="T1" r="T2" b="T3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0" y="26"/>
                </a:cxn>
                <a:cxn ang="0">
                  <a:pos x="4" y="37"/>
                </a:cxn>
                <a:cxn ang="0">
                  <a:pos x="8" y="48"/>
                </a:cxn>
                <a:cxn ang="0">
                  <a:pos x="7" y="19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0" y="26"/>
                </a:cxn>
              </a:cxnLst>
              <a:rect l="T0" t="T1" r="T2" b="T3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>
                <a:gd name="T0" fmla="*/ 0 w 44"/>
                <a:gd name="T1" fmla="*/ 0 h 111"/>
                <a:gd name="T2" fmla="*/ 44 w 44"/>
                <a:gd name="T3" fmla="*/ 111 h 111"/>
              </a:gdLst>
              <a:ahLst/>
              <a:cxnLst>
                <a:cxn ang="0">
                  <a:pos x="11" y="28"/>
                </a:cxn>
                <a:cxn ang="0">
                  <a:pos x="0" y="0"/>
                </a:cxn>
                <a:cxn ang="0">
                  <a:pos x="11" y="49"/>
                </a:cxn>
                <a:cxn ang="0">
                  <a:pos x="14" y="58"/>
                </a:cxn>
                <a:cxn ang="0">
                  <a:pos x="39" y="111"/>
                </a:cxn>
                <a:cxn ang="0">
                  <a:pos x="44" y="111"/>
                </a:cxn>
                <a:cxn ang="0">
                  <a:pos x="22" y="52"/>
                </a:cxn>
                <a:cxn ang="0">
                  <a:pos x="11" y="28"/>
                </a:cxn>
              </a:cxnLst>
              <a:rect l="T0" t="T1" r="T2" b="T3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bg-BG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2592388" y="623888"/>
            <a:ext cx="8912225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g-BG" smtClean="0"/>
              <a:t>Редакт. стил загл. образец</a:t>
            </a:r>
            <a:endParaRPr lang="en-US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589213" y="2133600"/>
            <a:ext cx="89154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3" y="6130925"/>
            <a:ext cx="1146175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125C08B-9A18-4E2B-B42B-FF6D3E1E784B}" type="datetimeFigureOut">
              <a:rPr lang="en-US"/>
              <a:pPr>
                <a:defRPr/>
              </a:pPr>
              <a:t>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3" y="6135688"/>
            <a:ext cx="762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000" smtClean="0">
                <a:solidFill>
                  <a:srgbClr val="FEFFFF"/>
                </a:solidFill>
                <a:latin typeface="+mn-lt"/>
              </a:defRPr>
            </a:lvl1pPr>
          </a:lstStyle>
          <a:p>
            <a:pPr>
              <a:defRPr/>
            </a:pPr>
            <a:fld id="{5334D77C-5E87-42A2-809A-069F3C4C2E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2" r:id="rId2"/>
    <p:sldLayoutId id="2147483833" r:id="rId3"/>
    <p:sldLayoutId id="2147483834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  <p:sldLayoutId id="2147483835" r:id="rId12"/>
    <p:sldLayoutId id="2147483831" r:id="rId13"/>
    <p:sldLayoutId id="2147483829" r:id="rId14"/>
    <p:sldLayoutId id="2147483828" r:id="rId15"/>
    <p:sldLayoutId id="2147483827" r:id="rId16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rgbClr val="953735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rgbClr val="953735"/>
          </a:solidFill>
          <a:latin typeface="Century Gothic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rgbClr val="953735"/>
          </a:solidFill>
          <a:latin typeface="Century Gothic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rgbClr val="953735"/>
          </a:solidFill>
          <a:latin typeface="Century Gothic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rgbClr val="953735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vlikova@sofia.bg" TargetMode="External"/><Relationship Id="rId7" Type="http://schemas.openxmlformats.org/officeDocument/2006/relationships/hyperlink" Target="mailto:dtemelkova@sofia.bg" TargetMode="External"/><Relationship Id="rId2" Type="http://schemas.openxmlformats.org/officeDocument/2006/relationships/hyperlink" Target="mailto:valia_likova@abv.bg" TargetMode="External"/><Relationship Id="rId1" Type="http://schemas.openxmlformats.org/officeDocument/2006/relationships/slideLayout" Target="../slideLayouts/slideLayout15.xml"/><Relationship Id="rId6" Type="http://schemas.openxmlformats.org/officeDocument/2006/relationships/hyperlink" Target="mailto:lyubomira_radoeva@abv.bg" TargetMode="External"/><Relationship Id="rId5" Type="http://schemas.openxmlformats.org/officeDocument/2006/relationships/hyperlink" Target="mailto:tedinka_1980@abv.bg" TargetMode="External"/><Relationship Id="rId4" Type="http://schemas.openxmlformats.org/officeDocument/2006/relationships/hyperlink" Target="mailto:tfileva@sofia.bg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589213" y="839586"/>
            <a:ext cx="8915399" cy="3937796"/>
          </a:xfrm>
          <a:prstGeom prst="rect">
            <a:avLst/>
          </a:prstGeom>
        </p:spPr>
        <p:txBody>
          <a:bodyPr anchor="ctr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bg-BG" sz="5400" b="1" i="1" dirty="0" smtClean="0">
                <a:solidFill>
                  <a:srgbClr val="000099"/>
                </a:solidFill>
              </a:rPr>
              <a:t/>
            </a:r>
            <a:br>
              <a:rPr lang="bg-BG" sz="5400" b="1" i="1" dirty="0" smtClean="0">
                <a:solidFill>
                  <a:srgbClr val="000099"/>
                </a:solidFill>
              </a:rPr>
            </a:br>
            <a:r>
              <a:rPr lang="bg-BG" sz="5400" b="1" i="1" dirty="0" smtClean="0">
                <a:solidFill>
                  <a:srgbClr val="000099"/>
                </a:solidFill>
              </a:rPr>
              <a:t/>
            </a:r>
            <a:br>
              <a:rPr lang="bg-BG" sz="5400" b="1" i="1" dirty="0" smtClean="0">
                <a:solidFill>
                  <a:srgbClr val="000099"/>
                </a:solidFill>
              </a:rPr>
            </a:br>
            <a:r>
              <a:rPr lang="bg-BG" sz="8900" b="1" i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002060"/>
                </a:solidFill>
                <a:cs typeface="Arial" panose="020B0604020202020204" pitchFamily="34" charset="0"/>
              </a:rPr>
              <a:t>Ученически</a:t>
            </a:r>
            <a:r>
              <a:rPr lang="bg-BG" sz="8900" b="1" i="1" dirty="0" smtClean="0">
                <a:solidFill>
                  <a:srgbClr val="6600CC"/>
                </a:solidFill>
              </a:rPr>
              <a:t> </a:t>
            </a:r>
            <a:r>
              <a:rPr lang="bg-BG" sz="8900" b="1" i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002060"/>
                </a:solidFill>
                <a:cs typeface="Arial" panose="020B0604020202020204" pitchFamily="34" charset="0"/>
              </a:rPr>
              <a:t>игри</a:t>
            </a:r>
            <a:r>
              <a:rPr lang="bg-BG" sz="8000" b="1" i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bg-BG" sz="8000" b="1" i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002060"/>
                </a:solidFill>
                <a:cs typeface="Arial" panose="020B0604020202020204" pitchFamily="34" charset="0"/>
              </a:rPr>
            </a:br>
            <a:r>
              <a:rPr lang="bg-BG" sz="8000" b="1" i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bg-BG" sz="8000" b="1" i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002060"/>
                </a:solidFill>
                <a:cs typeface="Arial" panose="020B0604020202020204" pitchFamily="34" charset="0"/>
              </a:rPr>
            </a:br>
            <a:r>
              <a:rPr lang="bg-BG" sz="5400" b="1" i="1" dirty="0">
                <a:solidFill>
                  <a:srgbClr val="6600CC"/>
                </a:solidFill>
              </a:rPr>
              <a:t/>
            </a:r>
            <a:br>
              <a:rPr lang="bg-BG" sz="5400" b="1" i="1" dirty="0">
                <a:solidFill>
                  <a:srgbClr val="6600CC"/>
                </a:solidFill>
              </a:rPr>
            </a:br>
            <a:endParaRPr lang="bg-BG" sz="5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458" name="Subtitle 2"/>
          <p:cNvSpPr>
            <a:spLocks noGrp="1"/>
          </p:cNvSpPr>
          <p:nvPr>
            <p:ph type="subTitle" idx="4294967295"/>
          </p:nvPr>
        </p:nvSpPr>
        <p:spPr bwMode="auto">
          <a:xfrm>
            <a:off x="2589213" y="5211763"/>
            <a:ext cx="8915400" cy="9890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just">
              <a:spcBef>
                <a:spcPct val="0"/>
              </a:spcBef>
              <a:buFont typeface="Wingdings 3" pitchFamily="18" charset="2"/>
              <a:buNone/>
            </a:pPr>
            <a:r>
              <a:rPr lang="bg-BG" altLang="en-US" i="1" smtClean="0">
                <a:solidFill>
                  <a:srgbClr val="000099"/>
                </a:solidFill>
              </a:rPr>
              <a:t>								</a:t>
            </a:r>
            <a:r>
              <a:rPr lang="bg-BG" altLang="en-US" sz="2000" i="1" smtClean="0">
                <a:solidFill>
                  <a:srgbClr val="000099"/>
                </a:solidFill>
              </a:rPr>
              <a:t>Организационна среща с експерти </a:t>
            </a:r>
          </a:p>
          <a:p>
            <a:pPr marL="0" indent="0" algn="just">
              <a:spcBef>
                <a:spcPct val="0"/>
              </a:spcBef>
              <a:buFont typeface="Wingdings 3" pitchFamily="18" charset="2"/>
              <a:buNone/>
            </a:pPr>
            <a:r>
              <a:rPr lang="bg-BG" altLang="en-US" sz="2000" i="1" smtClean="0">
                <a:solidFill>
                  <a:srgbClr val="000099"/>
                </a:solidFill>
              </a:rPr>
              <a:t>								от районни администрации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2320925" y="274638"/>
            <a:ext cx="9183688" cy="11493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bg-BG" sz="4800" b="1" i="1" smtClean="0">
                <a:solidFill>
                  <a:srgbClr val="002060"/>
                </a:solidFill>
              </a:rPr>
              <a:t>Препоръки и предложения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074863" y="1423988"/>
            <a:ext cx="9628187" cy="515143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buFont typeface="Century Gothic" pitchFamily="34" charset="0"/>
              <a:buNone/>
            </a:pPr>
            <a:r>
              <a:rPr lang="bg-BG" sz="2200" b="1" smtClean="0">
                <a:solidFill>
                  <a:srgbClr val="002060"/>
                </a:solidFill>
              </a:rPr>
              <a:t>РА</a:t>
            </a:r>
            <a:r>
              <a:rPr lang="bg-BG" sz="2200" smtClean="0">
                <a:solidFill>
                  <a:srgbClr val="002060"/>
                </a:solidFill>
              </a:rPr>
              <a:t> - Предоставяне на информация в д-я СМД за организирани в районната администрация работни срещи с директори на училища, с цел включване и участие на експерт, представител на дирекция СМД</a:t>
            </a:r>
          </a:p>
          <a:p>
            <a:pPr marL="0" indent="0" algn="just">
              <a:lnSpc>
                <a:spcPct val="90000"/>
              </a:lnSpc>
              <a:buFont typeface="Century Gothic" pitchFamily="34" charset="0"/>
              <a:buNone/>
            </a:pPr>
            <a:r>
              <a:rPr lang="bg-BG" sz="2200" b="1" smtClean="0">
                <a:solidFill>
                  <a:srgbClr val="002060"/>
                </a:solidFill>
              </a:rPr>
              <a:t>СО</a:t>
            </a:r>
            <a:r>
              <a:rPr lang="bg-BG" sz="2200" smtClean="0">
                <a:solidFill>
                  <a:srgbClr val="002060"/>
                </a:solidFill>
              </a:rPr>
              <a:t> - Предоставяне на информация за организацията на УИ, допълнителни указания и възможности за съдействие при организация и провеждане на Първи /районен/ етап – експерти, дирекция СМД</a:t>
            </a:r>
          </a:p>
          <a:p>
            <a:pPr marL="0" indent="0" algn="just">
              <a:lnSpc>
                <a:spcPct val="90000"/>
              </a:lnSpc>
              <a:buFont typeface="Century Gothic" pitchFamily="34" charset="0"/>
              <a:buNone/>
            </a:pPr>
            <a:r>
              <a:rPr lang="bg-BG" sz="2200" b="1" smtClean="0">
                <a:solidFill>
                  <a:srgbClr val="002060"/>
                </a:solidFill>
              </a:rPr>
              <a:t>СО</a:t>
            </a:r>
            <a:r>
              <a:rPr lang="bg-BG" sz="2200" smtClean="0">
                <a:solidFill>
                  <a:srgbClr val="002060"/>
                </a:solidFill>
              </a:rPr>
              <a:t> - Предоставяне на информация за контакт със съдийски колегии по видове спорт</a:t>
            </a:r>
          </a:p>
          <a:p>
            <a:pPr marL="0" indent="0" algn="just">
              <a:lnSpc>
                <a:spcPct val="90000"/>
              </a:lnSpc>
              <a:buFont typeface="Century Gothic" pitchFamily="34" charset="0"/>
              <a:buNone/>
            </a:pPr>
            <a:r>
              <a:rPr lang="bg-BG" sz="2200" b="1" smtClean="0">
                <a:solidFill>
                  <a:srgbClr val="002060"/>
                </a:solidFill>
              </a:rPr>
              <a:t>СО</a:t>
            </a:r>
            <a:r>
              <a:rPr lang="bg-BG" sz="2200" smtClean="0">
                <a:solidFill>
                  <a:srgbClr val="002060"/>
                </a:solidFill>
              </a:rPr>
              <a:t> - Съдействие при осигуряване на спортна база за провеждане на състезанията по вид спорт</a:t>
            </a:r>
          </a:p>
          <a:p>
            <a:pPr marL="0" indent="0" algn="just">
              <a:lnSpc>
                <a:spcPct val="90000"/>
              </a:lnSpc>
              <a:buFont typeface="Century Gothic" pitchFamily="34" charset="0"/>
              <a:buNone/>
            </a:pPr>
            <a:r>
              <a:rPr lang="bg-BG" sz="2200" b="1" smtClean="0">
                <a:solidFill>
                  <a:srgbClr val="002060"/>
                </a:solidFill>
              </a:rPr>
              <a:t>СО</a:t>
            </a:r>
            <a:r>
              <a:rPr lang="bg-BG" sz="2200" smtClean="0">
                <a:solidFill>
                  <a:srgbClr val="002060"/>
                </a:solidFill>
              </a:rPr>
              <a:t> - Съдействие при изготвяне и обобщаване на отчетна документация </a:t>
            </a:r>
          </a:p>
          <a:p>
            <a:pPr marL="0" indent="0" algn="just">
              <a:lnSpc>
                <a:spcPct val="90000"/>
              </a:lnSpc>
              <a:buFont typeface="Century Gothic" pitchFamily="34" charset="0"/>
              <a:buNone/>
            </a:pPr>
            <a:endParaRPr lang="bg-BG" sz="2000" smtClean="0">
              <a:solidFill>
                <a:srgbClr val="333399"/>
              </a:solidFill>
            </a:endParaRPr>
          </a:p>
          <a:p>
            <a:pPr marL="0" indent="0" algn="just">
              <a:lnSpc>
                <a:spcPct val="90000"/>
              </a:lnSpc>
              <a:buFont typeface="Century Gothic" pitchFamily="34" charset="0"/>
              <a:buNone/>
            </a:pPr>
            <a:endParaRPr lang="bg-BG" sz="2000" smtClean="0">
              <a:solidFill>
                <a:srgbClr val="333399"/>
              </a:solidFill>
            </a:endParaRPr>
          </a:p>
          <a:p>
            <a:pPr marL="0" indent="0" algn="just">
              <a:lnSpc>
                <a:spcPct val="90000"/>
              </a:lnSpc>
              <a:buFont typeface="Century Gothic" pitchFamily="34" charset="0"/>
              <a:buNone/>
            </a:pPr>
            <a:endParaRPr lang="bg-BG" sz="2000" smtClean="0">
              <a:solidFill>
                <a:srgbClr val="333399"/>
              </a:solidFill>
            </a:endParaRPr>
          </a:p>
          <a:p>
            <a:pPr marL="0" indent="0" algn="ctr">
              <a:lnSpc>
                <a:spcPct val="90000"/>
              </a:lnSpc>
              <a:buFont typeface="Century Gothic" pitchFamily="34" charset="0"/>
              <a:buNone/>
            </a:pPr>
            <a:endParaRPr lang="bg-BG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182813" y="182563"/>
            <a:ext cx="9704387" cy="73183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altLang="en-US" sz="3300" b="1" i="1" dirty="0">
                <a:solidFill>
                  <a:srgbClr val="002060"/>
                </a:solidFill>
              </a:rPr>
              <a:t>Дефицити/пропуски </a:t>
            </a:r>
            <a:r>
              <a:rPr lang="bg-BG" altLang="en-US" sz="3300" b="1" i="1" dirty="0" smtClean="0">
                <a:solidFill>
                  <a:srgbClr val="002060"/>
                </a:solidFill>
              </a:rPr>
              <a:t>- </a:t>
            </a:r>
            <a:r>
              <a:rPr lang="bg-BG" sz="3300" b="1" i="1" dirty="0" smtClean="0">
                <a:solidFill>
                  <a:srgbClr val="002060"/>
                </a:solidFill>
              </a:rPr>
              <a:t>Финансово </a:t>
            </a:r>
            <a:r>
              <a:rPr lang="bg-BG" sz="3300" b="1" i="1" dirty="0">
                <a:solidFill>
                  <a:srgbClr val="002060"/>
                </a:solidFill>
              </a:rPr>
              <a:t>счетоводни</a:t>
            </a:r>
            <a:r>
              <a:rPr lang="en-US" sz="3300" b="1" i="1" dirty="0">
                <a:solidFill>
                  <a:srgbClr val="002060"/>
                </a:solidFill>
              </a:rPr>
              <a:t>:</a:t>
            </a:r>
            <a:r>
              <a:rPr lang="bg-BG" b="1" i="1" dirty="0">
                <a:solidFill>
                  <a:srgbClr val="002060"/>
                </a:solidFill>
              </a:rPr>
              <a:t/>
            </a:r>
            <a:br>
              <a:rPr lang="bg-BG" b="1" i="1" dirty="0">
                <a:solidFill>
                  <a:srgbClr val="002060"/>
                </a:solidFill>
              </a:rPr>
            </a:br>
            <a:endParaRPr lang="bg-B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711325" y="865188"/>
            <a:ext cx="10079038" cy="568166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spcBef>
                <a:spcPct val="0"/>
              </a:spcBef>
              <a:buFont typeface="Century Gothic" pitchFamily="34" charset="0"/>
              <a:buNone/>
            </a:pPr>
            <a:r>
              <a:rPr lang="bg-BG" sz="2000" b="1" smtClean="0">
                <a:solidFill>
                  <a:srgbClr val="002060"/>
                </a:solidFill>
              </a:rPr>
              <a:t>При съгласуване </a:t>
            </a:r>
            <a:r>
              <a:rPr lang="bg-BG" sz="2000" smtClean="0">
                <a:solidFill>
                  <a:srgbClr val="002060"/>
                </a:solidFill>
              </a:rPr>
              <a:t>на Финансовата справка за направените разходи при организиране и провеждане на Ученически игри от длъжностно лице (финансово - счетоводен отдел)</a:t>
            </a:r>
            <a:endParaRPr lang="bg-BG" sz="800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9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bg-BG" smtClean="0">
                <a:solidFill>
                  <a:srgbClr val="002060"/>
                </a:solidFill>
              </a:rPr>
              <a:t>      -  </a:t>
            </a:r>
            <a:r>
              <a:rPr lang="bg-BG" sz="2000" smtClean="0">
                <a:solidFill>
                  <a:srgbClr val="002060"/>
                </a:solidFill>
              </a:rPr>
              <a:t>некоректно подадена информация за средствата, необходими за финансиране на отделните видове спорт /дължими суми към длъжностни лица и награден фонд/</a:t>
            </a:r>
          </a:p>
          <a:p>
            <a:pPr marL="0" indent="0" algn="just">
              <a:lnSpc>
                <a:spcPct val="90000"/>
              </a:lnSpc>
              <a:spcBef>
                <a:spcPct val="0"/>
              </a:spcBef>
              <a:buFont typeface="Wingdings 3" pitchFamily="18" charset="2"/>
              <a:buNone/>
            </a:pPr>
            <a:endParaRPr lang="bg-BG" sz="800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9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bg-BG" smtClean="0">
                <a:solidFill>
                  <a:srgbClr val="002060"/>
                </a:solidFill>
              </a:rPr>
              <a:t>      - </a:t>
            </a:r>
            <a:r>
              <a:rPr lang="en-US" smtClean="0">
                <a:solidFill>
                  <a:srgbClr val="002060"/>
                </a:solidFill>
              </a:rPr>
              <a:t>  </a:t>
            </a:r>
            <a:r>
              <a:rPr lang="bg-BG" sz="2000" smtClean="0">
                <a:solidFill>
                  <a:srgbClr val="002060"/>
                </a:solidFill>
              </a:rPr>
              <a:t>некоректно начислени осигурителни вноски за сметка на работодател</a:t>
            </a:r>
          </a:p>
          <a:p>
            <a:pPr marL="0" indent="0" algn="just">
              <a:lnSpc>
                <a:spcPct val="90000"/>
              </a:lnSpc>
              <a:spcBef>
                <a:spcPct val="0"/>
              </a:spcBef>
              <a:buFont typeface="Wingdings 3" pitchFamily="18" charset="2"/>
              <a:buNone/>
            </a:pPr>
            <a:endParaRPr lang="bg-BG" sz="800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9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bg-BG" smtClean="0">
                <a:solidFill>
                  <a:srgbClr val="002060"/>
                </a:solidFill>
              </a:rPr>
              <a:t>      -</a:t>
            </a:r>
            <a:r>
              <a:rPr lang="en-US" smtClean="0">
                <a:solidFill>
                  <a:srgbClr val="002060"/>
                </a:solidFill>
              </a:rPr>
              <a:t> </a:t>
            </a:r>
            <a:r>
              <a:rPr lang="bg-BG" smtClean="0">
                <a:solidFill>
                  <a:srgbClr val="002060"/>
                </a:solidFill>
              </a:rPr>
              <a:t>  </a:t>
            </a:r>
            <a:r>
              <a:rPr lang="bg-BG" sz="2000" smtClean="0">
                <a:solidFill>
                  <a:srgbClr val="002060"/>
                </a:solidFill>
              </a:rPr>
              <a:t>некоректно подадена към СО информация за средства, необходими за финансиране на  Първи /районен/етап на УИ</a:t>
            </a:r>
          </a:p>
          <a:p>
            <a:pPr marL="0" indent="0" algn="just">
              <a:lnSpc>
                <a:spcPct val="90000"/>
              </a:lnSpc>
              <a:spcBef>
                <a:spcPct val="0"/>
              </a:spcBef>
              <a:buFont typeface="Wingdings 3" pitchFamily="18" charset="2"/>
              <a:buNone/>
            </a:pPr>
            <a:endParaRPr lang="bg-BG" sz="800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90000"/>
              </a:lnSpc>
              <a:spcBef>
                <a:spcPct val="0"/>
              </a:spcBef>
              <a:buFont typeface="Century Gothic" pitchFamily="34" charset="0"/>
              <a:buNone/>
            </a:pPr>
            <a:r>
              <a:rPr lang="bg-BG" sz="2000" b="1" smtClean="0">
                <a:solidFill>
                  <a:srgbClr val="002060"/>
                </a:solidFill>
              </a:rPr>
              <a:t>Представяне на финансов отчет </a:t>
            </a:r>
            <a:r>
              <a:rPr lang="bg-BG" sz="2000" smtClean="0">
                <a:solidFill>
                  <a:srgbClr val="002060"/>
                </a:solidFill>
              </a:rPr>
              <a:t>за разходване на целеви средства за организиране и провеждане на Първи /районен/ етап на Ученически игри и средства за командироване на участници в Четвърти етап, отпуснати със заповед на кмет на Столична община /след регламентиран едномесечен срок/</a:t>
            </a:r>
          </a:p>
          <a:p>
            <a:pPr marL="0" indent="0" algn="just">
              <a:lnSpc>
                <a:spcPct val="90000"/>
              </a:lnSpc>
              <a:spcBef>
                <a:spcPct val="0"/>
              </a:spcBef>
              <a:buFont typeface="Century Gothic" pitchFamily="34" charset="0"/>
              <a:buNone/>
            </a:pPr>
            <a:endParaRPr lang="bg-BG" sz="800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90000"/>
              </a:lnSpc>
              <a:spcBef>
                <a:spcPct val="0"/>
              </a:spcBef>
              <a:buFont typeface="Century Gothic" pitchFamily="34" charset="0"/>
              <a:buNone/>
            </a:pPr>
            <a:r>
              <a:rPr lang="bg-BG" sz="2000" b="1" smtClean="0">
                <a:solidFill>
                  <a:srgbClr val="002060"/>
                </a:solidFill>
              </a:rPr>
              <a:t>Представяне на</a:t>
            </a:r>
            <a:r>
              <a:rPr lang="bg-BG" sz="2000" smtClean="0">
                <a:solidFill>
                  <a:srgbClr val="002060"/>
                </a:solidFill>
              </a:rPr>
              <a:t> </a:t>
            </a:r>
            <a:r>
              <a:rPr lang="bg-BG" sz="2000" b="1" smtClean="0">
                <a:solidFill>
                  <a:srgbClr val="002060"/>
                </a:solidFill>
              </a:rPr>
              <a:t>непълна информация за </a:t>
            </a:r>
            <a:r>
              <a:rPr lang="bg-BG" sz="2000" smtClean="0">
                <a:solidFill>
                  <a:srgbClr val="002060"/>
                </a:solidFill>
              </a:rPr>
              <a:t>сключени граждански договори с длъжностни лица – /липсва дата на сключване на договора и  длъжност/служебен ангажимент на ангажираното лице за съответния вид спорт/. </a:t>
            </a:r>
          </a:p>
          <a:p>
            <a:pPr marL="0" indent="0" algn="ctr">
              <a:lnSpc>
                <a:spcPct val="90000"/>
              </a:lnSpc>
              <a:buFont typeface="Wingdings 3" pitchFamily="18" charset="2"/>
              <a:buNone/>
            </a:pPr>
            <a:endParaRPr lang="bg-BG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Заглавие 1"/>
          <p:cNvSpPr>
            <a:spLocks noGrp="1"/>
          </p:cNvSpPr>
          <p:nvPr>
            <p:ph type="title" idx="4294967295"/>
          </p:nvPr>
        </p:nvSpPr>
        <p:spPr bwMode="auto">
          <a:xfrm>
            <a:off x="2305050" y="198438"/>
            <a:ext cx="9297988" cy="7397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bg-BG" b="1" i="1" smtClean="0">
                <a:solidFill>
                  <a:srgbClr val="002060"/>
                </a:solidFill>
              </a:rPr>
              <a:t>Пропуските</a:t>
            </a:r>
            <a:r>
              <a:rPr lang="bg-BG" b="1" i="1" smtClean="0"/>
              <a:t> </a:t>
            </a:r>
            <a:r>
              <a:rPr lang="bg-BG" b="1" i="1" smtClean="0">
                <a:solidFill>
                  <a:srgbClr val="002060"/>
                </a:solidFill>
              </a:rPr>
              <a:t>се дължат на:</a:t>
            </a:r>
            <a:endParaRPr lang="en-US" b="1" i="1" smtClean="0">
              <a:solidFill>
                <a:srgbClr val="002060"/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4294967295"/>
          </p:nvPr>
        </p:nvSpPr>
        <p:spPr>
          <a:xfrm>
            <a:off x="2206625" y="1158875"/>
            <a:ext cx="9532938" cy="540067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70000"/>
              </a:lnSpc>
              <a:spcBef>
                <a:spcPct val="0"/>
              </a:spcBef>
              <a:buFont typeface="Century Gothic" pitchFamily="34" charset="0"/>
              <a:buNone/>
            </a:pPr>
            <a:endParaRPr lang="bg-BG" sz="2100" b="1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70000"/>
              </a:lnSpc>
              <a:spcBef>
                <a:spcPct val="0"/>
              </a:spcBef>
              <a:buFont typeface="Century Gothic" pitchFamily="34" charset="0"/>
              <a:buNone/>
            </a:pPr>
            <a:r>
              <a:rPr lang="bg-BG" sz="2100" b="1" smtClean="0">
                <a:solidFill>
                  <a:srgbClr val="002060"/>
                </a:solidFill>
              </a:rPr>
              <a:t>Нормативна рамка </a:t>
            </a:r>
            <a:r>
              <a:rPr lang="bg-BG" sz="2100" smtClean="0">
                <a:solidFill>
                  <a:srgbClr val="002060"/>
                </a:solidFill>
              </a:rPr>
              <a:t>- непрекъснато променяща се /почти всяка учебна година/ и необходимост от стриктно спазване на задълженията и отговорностите от страна на организатори и участници</a:t>
            </a:r>
          </a:p>
          <a:p>
            <a:pPr marL="0" indent="0" algn="just">
              <a:lnSpc>
                <a:spcPct val="70000"/>
              </a:lnSpc>
              <a:spcBef>
                <a:spcPct val="0"/>
              </a:spcBef>
              <a:buFont typeface="Wingdings 3" pitchFamily="18" charset="2"/>
              <a:buNone/>
            </a:pPr>
            <a:endParaRPr lang="bg-BG" sz="700" smtClean="0">
              <a:solidFill>
                <a:srgbClr val="FF0000"/>
              </a:solidFill>
            </a:endParaRPr>
          </a:p>
          <a:p>
            <a:pPr marL="0" indent="0" algn="just">
              <a:lnSpc>
                <a:spcPct val="7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bg-BG" sz="2100" b="1" smtClean="0">
                <a:solidFill>
                  <a:srgbClr val="002060"/>
                </a:solidFill>
              </a:rPr>
              <a:t>*</a:t>
            </a:r>
            <a:r>
              <a:rPr lang="bg-BG" sz="2100" smtClean="0">
                <a:solidFill>
                  <a:srgbClr val="002060"/>
                </a:solidFill>
              </a:rPr>
              <a:t> Държавни и общински документи, регламентиращи организацията и провеждането на етапи от Ученическите игри за съответната учебна година</a:t>
            </a:r>
          </a:p>
          <a:p>
            <a:pPr marL="0" indent="0" algn="just">
              <a:lnSpc>
                <a:spcPct val="70000"/>
              </a:lnSpc>
              <a:spcBef>
                <a:spcPct val="0"/>
              </a:spcBef>
              <a:buFont typeface="Wingdings 3" pitchFamily="18" charset="2"/>
              <a:buNone/>
            </a:pPr>
            <a:endParaRPr lang="bg-BG" sz="1100" smtClean="0">
              <a:solidFill>
                <a:srgbClr val="FF0000"/>
              </a:solidFill>
            </a:endParaRPr>
          </a:p>
          <a:p>
            <a:pPr marL="0" indent="0" algn="just">
              <a:lnSpc>
                <a:spcPct val="70000"/>
              </a:lnSpc>
              <a:spcBef>
                <a:spcPct val="0"/>
              </a:spcBef>
              <a:buFont typeface="Century Gothic" pitchFamily="34" charset="0"/>
              <a:buNone/>
            </a:pPr>
            <a:r>
              <a:rPr lang="bg-BG" sz="2100" smtClean="0">
                <a:solidFill>
                  <a:srgbClr val="002060"/>
                </a:solidFill>
              </a:rPr>
              <a:t>Не добра координация на ниво експерт/и РА и представители на образователни институции на територията на района /директори; учители по ФВС/</a:t>
            </a:r>
          </a:p>
          <a:p>
            <a:pPr marL="0" indent="0" algn="just">
              <a:lnSpc>
                <a:spcPct val="70000"/>
              </a:lnSpc>
              <a:spcBef>
                <a:spcPct val="0"/>
              </a:spcBef>
              <a:buFont typeface="Century Gothic" pitchFamily="34" charset="0"/>
              <a:buNone/>
            </a:pPr>
            <a:endParaRPr lang="bg-BG" sz="1100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70000"/>
              </a:lnSpc>
              <a:spcBef>
                <a:spcPct val="0"/>
              </a:spcBef>
              <a:buFont typeface="Century Gothic" pitchFamily="34" charset="0"/>
              <a:buNone/>
            </a:pPr>
            <a:r>
              <a:rPr lang="bg-BG" sz="2100" smtClean="0">
                <a:solidFill>
                  <a:srgbClr val="002060"/>
                </a:solidFill>
              </a:rPr>
              <a:t>Не ефективна комуникация на ниво експерти РА – експерт „Финансово - счетоводен отдел“ и експерт „Младежки дейности и спорт“ </a:t>
            </a:r>
          </a:p>
          <a:p>
            <a:pPr marL="0" indent="0" algn="ctr">
              <a:lnSpc>
                <a:spcPct val="70000"/>
              </a:lnSpc>
              <a:spcBef>
                <a:spcPct val="0"/>
              </a:spcBef>
              <a:buFont typeface="Century Gothic" pitchFamily="34" charset="0"/>
              <a:buNone/>
            </a:pPr>
            <a:endParaRPr lang="bg-BG" sz="1100" smtClean="0">
              <a:solidFill>
                <a:srgbClr val="002060"/>
              </a:solidFill>
            </a:endParaRPr>
          </a:p>
          <a:p>
            <a:pPr marL="0" indent="0" algn="ctr">
              <a:lnSpc>
                <a:spcPct val="70000"/>
              </a:lnSpc>
              <a:spcBef>
                <a:spcPct val="0"/>
              </a:spcBef>
              <a:buFont typeface="Wingdings 3" pitchFamily="18" charset="2"/>
              <a:buNone/>
            </a:pPr>
            <a:endParaRPr lang="bg-BG" sz="1100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70000"/>
              </a:lnSpc>
              <a:spcBef>
                <a:spcPct val="0"/>
              </a:spcBef>
              <a:buFont typeface="Century Gothic" pitchFamily="34" charset="0"/>
              <a:buNone/>
            </a:pPr>
            <a:r>
              <a:rPr lang="bg-BG" sz="2100" smtClean="0">
                <a:solidFill>
                  <a:srgbClr val="002060"/>
                </a:solidFill>
              </a:rPr>
              <a:t>Експерт РА „Финансово - счетоводен отдел“ - не е запознат с изискванията и финансови параметри за организиране и провеждане на етапи от УИ за съответната учебна година</a:t>
            </a:r>
          </a:p>
          <a:p>
            <a:pPr marL="0" indent="0" algn="just">
              <a:lnSpc>
                <a:spcPct val="90000"/>
              </a:lnSpc>
              <a:buFont typeface="Century Gothic" pitchFamily="34" charset="0"/>
              <a:buNone/>
            </a:pPr>
            <a:r>
              <a:rPr lang="bg-BG" sz="2100" smtClean="0">
                <a:solidFill>
                  <a:srgbClr val="002060"/>
                </a:solidFill>
              </a:rPr>
              <a:t>Представят се отчетни документи на бланки и формуляри от предходни години</a:t>
            </a:r>
            <a:endParaRPr lang="bg-BG" sz="2100" smtClean="0">
              <a:solidFill>
                <a:srgbClr val="0033CC"/>
              </a:solidFill>
            </a:endParaRPr>
          </a:p>
          <a:p>
            <a:pPr marL="0" indent="0" algn="ctr">
              <a:lnSpc>
                <a:spcPct val="90000"/>
              </a:lnSpc>
              <a:buFont typeface="Century Gothic" pitchFamily="34" charset="0"/>
              <a:buNone/>
            </a:pPr>
            <a:endParaRPr lang="en-US" sz="1700" smtClean="0">
              <a:solidFill>
                <a:srgbClr val="002060"/>
              </a:solidFill>
            </a:endParaRPr>
          </a:p>
          <a:p>
            <a:pPr marL="0" indent="0" algn="ctr">
              <a:lnSpc>
                <a:spcPct val="90000"/>
              </a:lnSpc>
              <a:buFont typeface="Century Gothic" pitchFamily="34" charset="0"/>
              <a:buNone/>
            </a:pPr>
            <a:endParaRPr lang="en-US" sz="170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2589213" y="623888"/>
            <a:ext cx="8915400" cy="6715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bg-BG" sz="4400" b="1" i="1" smtClean="0">
                <a:solidFill>
                  <a:srgbClr val="002060"/>
                </a:solidFill>
              </a:rPr>
              <a:t>Препоръки и предложения</a:t>
            </a:r>
            <a:endParaRPr lang="bg-BG" sz="440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425700" y="1574800"/>
            <a:ext cx="9271000" cy="490696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80000"/>
              </a:lnSpc>
              <a:buFont typeface="Century Gothic" pitchFamily="34" charset="0"/>
              <a:buNone/>
            </a:pPr>
            <a:r>
              <a:rPr lang="bg-BG" sz="2400" b="1" smtClean="0">
                <a:solidFill>
                  <a:srgbClr val="002060"/>
                </a:solidFill>
              </a:rPr>
              <a:t>СО/РА</a:t>
            </a:r>
            <a:r>
              <a:rPr lang="bg-BG" sz="2400" smtClean="0">
                <a:solidFill>
                  <a:srgbClr val="002060"/>
                </a:solidFill>
              </a:rPr>
              <a:t>-Организиране на работни срещи/семинари с експерти от РА – експерт, финансово счетоводен отдел и експерт - Младежки дейности и спорт</a:t>
            </a:r>
          </a:p>
          <a:p>
            <a:pPr marL="0" indent="0" algn="just">
              <a:lnSpc>
                <a:spcPct val="80000"/>
              </a:lnSpc>
              <a:buFont typeface="Century Gothic" pitchFamily="34" charset="0"/>
              <a:buNone/>
            </a:pPr>
            <a:r>
              <a:rPr lang="bg-BG" sz="2400" smtClean="0">
                <a:solidFill>
                  <a:srgbClr val="002060"/>
                </a:solidFill>
              </a:rPr>
              <a:t>Запознаване с финансови параметри, заложени в Правила за организиране и провеждане на УИ за съответната учебна година</a:t>
            </a:r>
          </a:p>
          <a:p>
            <a:pPr marL="0" indent="0" algn="just">
              <a:lnSpc>
                <a:spcPct val="80000"/>
              </a:lnSpc>
              <a:buFont typeface="Century Gothic" pitchFamily="34" charset="0"/>
              <a:buNone/>
            </a:pPr>
            <a:r>
              <a:rPr lang="bg-BG" sz="2400" smtClean="0">
                <a:solidFill>
                  <a:srgbClr val="002060"/>
                </a:solidFill>
              </a:rPr>
              <a:t>Запознаване с допълнителни указания за финансово обезпечаване на организацията и провеждането на Първи /районен/ етап на УИ /допълнителни указания на д-я Спорт и младежки дейности/</a:t>
            </a:r>
          </a:p>
          <a:p>
            <a:pPr marL="0" indent="0" algn="just">
              <a:lnSpc>
                <a:spcPct val="80000"/>
              </a:lnSpc>
              <a:buFont typeface="Century Gothic" pitchFamily="34" charset="0"/>
              <a:buNone/>
            </a:pPr>
            <a:r>
              <a:rPr lang="bg-BG" sz="2400" smtClean="0">
                <a:solidFill>
                  <a:srgbClr val="002060"/>
                </a:solidFill>
              </a:rPr>
              <a:t>Съдействие при изготвяне на Финансови справки – експерти, координатори на УИ - д-я СМД, СО </a:t>
            </a:r>
          </a:p>
          <a:p>
            <a:pPr marL="0" indent="0" algn="just">
              <a:lnSpc>
                <a:spcPct val="80000"/>
              </a:lnSpc>
              <a:buFont typeface="Century Gothic" pitchFamily="34" charset="0"/>
              <a:buNone/>
            </a:pPr>
            <a:r>
              <a:rPr lang="bg-BG" sz="2400" smtClean="0">
                <a:solidFill>
                  <a:srgbClr val="002060"/>
                </a:solidFill>
              </a:rPr>
              <a:t>Предоставяне на информация за срокове за финансова отчетност /писма, указания – СО/</a:t>
            </a:r>
          </a:p>
          <a:p>
            <a:pPr marL="0" indent="0" algn="just">
              <a:lnSpc>
                <a:spcPct val="80000"/>
              </a:lnSpc>
              <a:buFont typeface="Century Gothic" pitchFamily="34" charset="0"/>
              <a:buNone/>
            </a:pPr>
            <a:endParaRPr lang="bg-BG" sz="2200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80000"/>
              </a:lnSpc>
              <a:buFont typeface="Century Gothic" pitchFamily="34" charset="0"/>
              <a:buNone/>
            </a:pPr>
            <a:endParaRPr lang="bg-BG" sz="1700" b="1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80000"/>
              </a:lnSpc>
              <a:buFont typeface="Century Gothic" pitchFamily="34" charset="0"/>
              <a:buNone/>
            </a:pPr>
            <a:endParaRPr lang="bg-BG" sz="1700" b="1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 idx="4294967295"/>
          </p:nvPr>
        </p:nvSpPr>
        <p:spPr>
          <a:xfrm>
            <a:off x="1609725" y="174625"/>
            <a:ext cx="9747250" cy="5937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b="1" i="1" dirty="0" smtClean="0">
                <a:solidFill>
                  <a:srgbClr val="002060"/>
                </a:solidFill>
              </a:rPr>
              <a:t>Координиране на дейности/процедура</a:t>
            </a:r>
            <a:endParaRPr lang="en-US" b="1" i="1" dirty="0">
              <a:solidFill>
                <a:srgbClr val="002060"/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4294967295"/>
          </p:nvPr>
        </p:nvSpPr>
        <p:spPr>
          <a:xfrm>
            <a:off x="1609725" y="747713"/>
            <a:ext cx="10261600" cy="593407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80000"/>
              </a:lnSpc>
              <a:buFont typeface="Wingdings 3" pitchFamily="18" charset="2"/>
              <a:buNone/>
            </a:pPr>
            <a:r>
              <a:rPr lang="bg-BG" sz="2200" b="1" i="1" smtClean="0">
                <a:solidFill>
                  <a:srgbClr val="002060"/>
                </a:solidFill>
              </a:rPr>
              <a:t>Столична община/ дирекция ПИСТ</a:t>
            </a:r>
          </a:p>
          <a:p>
            <a:pPr marL="0" indent="0" algn="just">
              <a:lnSpc>
                <a:spcPct val="80000"/>
              </a:lnSpc>
              <a:buFont typeface="Century Gothic" pitchFamily="34" charset="0"/>
              <a:buNone/>
            </a:pPr>
            <a:r>
              <a:rPr lang="bg-BG" sz="1700" b="1" smtClean="0">
                <a:solidFill>
                  <a:srgbClr val="002060"/>
                </a:solidFill>
              </a:rPr>
              <a:t>Писмо до кмет на район и директори на училища </a:t>
            </a:r>
            <a:r>
              <a:rPr lang="bg-BG" sz="1700" smtClean="0">
                <a:solidFill>
                  <a:srgbClr val="002060"/>
                </a:solidFill>
              </a:rPr>
              <a:t>– Информация за Правила за организиране и провеждане на УИ,  заповед на Министър на младежта и спорта и създаване на организация за стартиране на Първи етап /вътрешно училищен и район/ от Ученически игри, както и финансово отчитане на спорт Футбол – м. октомври/ ноември</a:t>
            </a:r>
          </a:p>
          <a:p>
            <a:pPr marL="0" indent="0" algn="just">
              <a:lnSpc>
                <a:spcPct val="80000"/>
              </a:lnSpc>
              <a:buFont typeface="Century Gothic" pitchFamily="34" charset="0"/>
              <a:buNone/>
            </a:pPr>
            <a:r>
              <a:rPr lang="bg-BG" sz="1700" smtClean="0">
                <a:solidFill>
                  <a:srgbClr val="002060"/>
                </a:solidFill>
              </a:rPr>
              <a:t> </a:t>
            </a:r>
            <a:r>
              <a:rPr lang="bg-BG" sz="1700" b="1" smtClean="0">
                <a:solidFill>
                  <a:srgbClr val="002060"/>
                </a:solidFill>
              </a:rPr>
              <a:t>Изготвяне на допълнителни указания</a:t>
            </a:r>
            <a:r>
              <a:rPr lang="bg-BG" sz="1700" smtClean="0">
                <a:solidFill>
                  <a:srgbClr val="002060"/>
                </a:solidFill>
              </a:rPr>
              <a:t> и отчетни бланки</a:t>
            </a:r>
          </a:p>
          <a:p>
            <a:pPr marL="0" indent="0" algn="just">
              <a:lnSpc>
                <a:spcPct val="80000"/>
              </a:lnSpc>
              <a:buFont typeface="Century Gothic" pitchFamily="34" charset="0"/>
              <a:buNone/>
            </a:pPr>
            <a:r>
              <a:rPr lang="bg-BG" sz="1700" b="1" smtClean="0">
                <a:solidFill>
                  <a:srgbClr val="002060"/>
                </a:solidFill>
              </a:rPr>
              <a:t> Съдействие при организиране и провеждане на Първи /районен/ етап </a:t>
            </a:r>
            <a:r>
              <a:rPr lang="bg-BG" sz="1700" smtClean="0">
                <a:solidFill>
                  <a:srgbClr val="002060"/>
                </a:solidFill>
              </a:rPr>
              <a:t>от експерти, дирекция СМД – осигуряване на спортна база, спортни специалисти, съдийски екип, контакт с национални федерации и БФС, съдийски колегии и др.</a:t>
            </a:r>
          </a:p>
          <a:p>
            <a:pPr marL="0" indent="0" algn="just">
              <a:lnSpc>
                <a:spcPct val="80000"/>
              </a:lnSpc>
              <a:buFont typeface="Century Gothic" pitchFamily="34" charset="0"/>
              <a:buNone/>
            </a:pPr>
            <a:r>
              <a:rPr lang="bg-BG" sz="1700" b="1" smtClean="0">
                <a:solidFill>
                  <a:srgbClr val="002060"/>
                </a:solidFill>
              </a:rPr>
              <a:t>Контролни функции </a:t>
            </a:r>
            <a:r>
              <a:rPr lang="bg-BG" sz="1700" smtClean="0">
                <a:solidFill>
                  <a:srgbClr val="002060"/>
                </a:solidFill>
              </a:rPr>
              <a:t>при провеждане на състезанията от Първи /районен/ етап по районни администрации</a:t>
            </a:r>
          </a:p>
          <a:p>
            <a:pPr marL="0" indent="0" algn="just">
              <a:lnSpc>
                <a:spcPct val="80000"/>
              </a:lnSpc>
              <a:buFont typeface="Century Gothic" pitchFamily="34" charset="0"/>
              <a:buNone/>
            </a:pPr>
            <a:r>
              <a:rPr lang="en-US" sz="1700" smtClean="0">
                <a:solidFill>
                  <a:srgbClr val="002060"/>
                </a:solidFill>
              </a:rPr>
              <a:t> </a:t>
            </a:r>
            <a:r>
              <a:rPr lang="bg-BG" sz="1700" b="1" smtClean="0">
                <a:solidFill>
                  <a:srgbClr val="002060"/>
                </a:solidFill>
              </a:rPr>
              <a:t>Съдействие при обобщаване на документи</a:t>
            </a:r>
            <a:r>
              <a:rPr lang="bg-BG" sz="1700" smtClean="0">
                <a:solidFill>
                  <a:srgbClr val="002060"/>
                </a:solidFill>
              </a:rPr>
              <a:t> </a:t>
            </a:r>
            <a:r>
              <a:rPr lang="bg-BG" sz="1700" b="1" smtClean="0">
                <a:solidFill>
                  <a:srgbClr val="002060"/>
                </a:solidFill>
              </a:rPr>
              <a:t>и изготвяне на финансова справка </a:t>
            </a:r>
            <a:r>
              <a:rPr lang="bg-BG" sz="1700" smtClean="0">
                <a:solidFill>
                  <a:srgbClr val="002060"/>
                </a:solidFill>
              </a:rPr>
              <a:t>за необходими средства за обезпечаване на дължими суми към длъжностни лица и награден фонд</a:t>
            </a:r>
          </a:p>
          <a:p>
            <a:pPr marL="0" indent="0" algn="just">
              <a:lnSpc>
                <a:spcPct val="80000"/>
              </a:lnSpc>
              <a:buFont typeface="Century Gothic" pitchFamily="34" charset="0"/>
              <a:buNone/>
            </a:pPr>
            <a:r>
              <a:rPr lang="en-US" sz="1700" smtClean="0">
                <a:solidFill>
                  <a:srgbClr val="002060"/>
                </a:solidFill>
              </a:rPr>
              <a:t> </a:t>
            </a:r>
            <a:r>
              <a:rPr lang="bg-BG" sz="1700" b="1" smtClean="0">
                <a:solidFill>
                  <a:srgbClr val="002060"/>
                </a:solidFill>
              </a:rPr>
              <a:t>Обобщаване на информация</a:t>
            </a:r>
            <a:r>
              <a:rPr lang="bg-BG" sz="1700" smtClean="0">
                <a:solidFill>
                  <a:srgbClr val="002060"/>
                </a:solidFill>
              </a:rPr>
              <a:t>, съгласно Правила за УИ и предоставянето и на вниманието на РУО - София град, ММС и БАСУ</a:t>
            </a:r>
          </a:p>
          <a:p>
            <a:pPr marL="0" indent="0" algn="just">
              <a:lnSpc>
                <a:spcPct val="80000"/>
              </a:lnSpc>
              <a:buFont typeface="Century Gothic" pitchFamily="34" charset="0"/>
              <a:buNone/>
            </a:pPr>
            <a:r>
              <a:rPr lang="bg-BG" sz="1700" smtClean="0">
                <a:solidFill>
                  <a:srgbClr val="002060"/>
                </a:solidFill>
              </a:rPr>
              <a:t> </a:t>
            </a:r>
            <a:r>
              <a:rPr lang="bg-BG" sz="1700" b="1" smtClean="0">
                <a:solidFill>
                  <a:srgbClr val="002060"/>
                </a:solidFill>
              </a:rPr>
              <a:t>Съгласуване на финансови справки</a:t>
            </a:r>
            <a:r>
              <a:rPr lang="bg-BG" sz="1700" smtClean="0">
                <a:solidFill>
                  <a:srgbClr val="002060"/>
                </a:solidFill>
              </a:rPr>
              <a:t>, обобщаване на информация за необходими средства за финансиране и изготвяне на писма за увеличаване на бюджета на районната администрация в дейност 714 „Спортни бази за спорт за всички“ за сметка на бюджет на дирекция СМД</a:t>
            </a:r>
          </a:p>
          <a:p>
            <a:pPr marL="0" indent="0" algn="just">
              <a:lnSpc>
                <a:spcPct val="80000"/>
              </a:lnSpc>
              <a:buFont typeface="Century Gothic" pitchFamily="34" charset="0"/>
              <a:buNone/>
            </a:pPr>
            <a:r>
              <a:rPr lang="bg-BG" sz="1700" smtClean="0">
                <a:solidFill>
                  <a:srgbClr val="002060"/>
                </a:solidFill>
              </a:rPr>
              <a:t> </a:t>
            </a:r>
            <a:r>
              <a:rPr lang="bg-BG" sz="1700" b="1" smtClean="0">
                <a:solidFill>
                  <a:srgbClr val="002060"/>
                </a:solidFill>
              </a:rPr>
              <a:t>Обобщаване на отчетна информация </a:t>
            </a:r>
            <a:r>
              <a:rPr lang="bg-BG" sz="1700" smtClean="0">
                <a:solidFill>
                  <a:srgbClr val="002060"/>
                </a:solidFill>
              </a:rPr>
              <a:t>и изготвяне на анализи и препоръки</a:t>
            </a:r>
          </a:p>
          <a:p>
            <a:pPr marL="0" indent="0" algn="just">
              <a:lnSpc>
                <a:spcPct val="80000"/>
              </a:lnSpc>
              <a:buFont typeface="Wingdings 3" pitchFamily="18" charset="2"/>
              <a:buNone/>
            </a:pPr>
            <a:endParaRPr lang="en-US" sz="170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Заглавие 1"/>
          <p:cNvSpPr>
            <a:spLocks noGrp="1"/>
          </p:cNvSpPr>
          <p:nvPr>
            <p:ph type="title" idx="4294967295"/>
          </p:nvPr>
        </p:nvSpPr>
        <p:spPr bwMode="auto">
          <a:xfrm>
            <a:off x="1806575" y="250825"/>
            <a:ext cx="9698038" cy="717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bg-BG" b="1" i="1" smtClean="0">
                <a:solidFill>
                  <a:srgbClr val="002060"/>
                </a:solidFill>
              </a:rPr>
              <a:t>Координиране</a:t>
            </a:r>
            <a:r>
              <a:rPr lang="bg-BG" b="1" i="1" smtClean="0"/>
              <a:t> </a:t>
            </a:r>
            <a:r>
              <a:rPr lang="bg-BG" b="1" i="1" smtClean="0">
                <a:solidFill>
                  <a:srgbClr val="002060"/>
                </a:solidFill>
              </a:rPr>
              <a:t>на дейности/процедура</a:t>
            </a:r>
            <a:endParaRPr lang="en-US" b="1" i="1" smtClean="0">
              <a:solidFill>
                <a:srgbClr val="002060"/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4294967295"/>
          </p:nvPr>
        </p:nvSpPr>
        <p:spPr>
          <a:xfrm>
            <a:off x="1676400" y="968375"/>
            <a:ext cx="10167938" cy="580231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bg-BG" sz="1700" smtClean="0">
                <a:solidFill>
                  <a:srgbClr val="002060"/>
                </a:solidFill>
              </a:rPr>
              <a:t> </a:t>
            </a:r>
            <a:r>
              <a:rPr lang="bg-BG" sz="2200" b="1" i="1" smtClean="0">
                <a:solidFill>
                  <a:srgbClr val="002060"/>
                </a:solidFill>
              </a:rPr>
              <a:t>Районна администрация/експерт МДС</a:t>
            </a:r>
          </a:p>
          <a:p>
            <a:pPr marL="0" indent="0" algn="just"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endParaRPr lang="bg-BG" sz="700" b="1" i="1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80000"/>
              </a:lnSpc>
              <a:spcBef>
                <a:spcPct val="0"/>
              </a:spcBef>
              <a:buFont typeface="Century Gothic" pitchFamily="34" charset="0"/>
              <a:buNone/>
            </a:pPr>
            <a:r>
              <a:rPr lang="bg-BG" sz="1700" smtClean="0">
                <a:solidFill>
                  <a:srgbClr val="002060"/>
                </a:solidFill>
              </a:rPr>
              <a:t>  </a:t>
            </a:r>
            <a:r>
              <a:rPr lang="bg-BG" sz="2000" b="1" smtClean="0">
                <a:solidFill>
                  <a:srgbClr val="002060"/>
                </a:solidFill>
              </a:rPr>
              <a:t>Покана за участие в Техническа конференция/ТК</a:t>
            </a:r>
            <a:r>
              <a:rPr lang="bg-BG" sz="2000" smtClean="0">
                <a:solidFill>
                  <a:srgbClr val="002060"/>
                </a:solidFill>
              </a:rPr>
              <a:t>/ към всички училища на територията на районната администрация и представяне на индивидуални заявки за участие в състезанията по вид спорт, възрастова група и пол, заверени с подпис и печат на Директор на училище. Обобщаване на заявките и провеждане на ТК</a:t>
            </a:r>
          </a:p>
          <a:p>
            <a:pPr marL="0" indent="0" algn="just"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endParaRPr lang="bg-BG" sz="700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80000"/>
              </a:lnSpc>
              <a:spcBef>
                <a:spcPct val="0"/>
              </a:spcBef>
              <a:buFont typeface="Century Gothic" pitchFamily="34" charset="0"/>
              <a:buNone/>
            </a:pPr>
            <a:r>
              <a:rPr lang="bg-BG" sz="1700" smtClean="0">
                <a:solidFill>
                  <a:srgbClr val="002060"/>
                </a:solidFill>
              </a:rPr>
              <a:t>  </a:t>
            </a:r>
            <a:r>
              <a:rPr lang="bg-BG" sz="2000" b="1" smtClean="0">
                <a:solidFill>
                  <a:srgbClr val="002060"/>
                </a:solidFill>
              </a:rPr>
              <a:t>Избор на Главни ръководители </a:t>
            </a:r>
            <a:r>
              <a:rPr lang="bg-BG" sz="2000" smtClean="0">
                <a:solidFill>
                  <a:srgbClr val="002060"/>
                </a:solidFill>
              </a:rPr>
              <a:t>по вид спорт, избор на спортна база и изготвяне на предварителен график за провеждане на състезанията по вид спорт</a:t>
            </a:r>
          </a:p>
          <a:p>
            <a:pPr marL="0" indent="0" algn="just"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endParaRPr lang="bg-BG" sz="700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80000"/>
              </a:lnSpc>
              <a:spcBef>
                <a:spcPct val="0"/>
              </a:spcBef>
              <a:buFont typeface="Century Gothic" pitchFamily="34" charset="0"/>
              <a:buNone/>
            </a:pPr>
            <a:r>
              <a:rPr lang="bg-BG" sz="1700" smtClean="0">
                <a:solidFill>
                  <a:srgbClr val="002060"/>
                </a:solidFill>
              </a:rPr>
              <a:t>  </a:t>
            </a:r>
            <a:r>
              <a:rPr lang="bg-BG" sz="2000" b="1" smtClean="0">
                <a:solidFill>
                  <a:srgbClr val="002060"/>
                </a:solidFill>
              </a:rPr>
              <a:t>Осигуряване на съдийско, техническо и медицинско обезпечаване на състезанията</a:t>
            </a:r>
            <a:endParaRPr lang="bg-BG" sz="700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80000"/>
              </a:lnSpc>
              <a:spcBef>
                <a:spcPct val="0"/>
              </a:spcBef>
              <a:buFont typeface="Century Gothic" pitchFamily="34" charset="0"/>
              <a:buNone/>
            </a:pPr>
            <a:r>
              <a:rPr lang="bg-BG" sz="1900" smtClean="0">
                <a:solidFill>
                  <a:srgbClr val="002060"/>
                </a:solidFill>
              </a:rPr>
              <a:t>  </a:t>
            </a:r>
            <a:r>
              <a:rPr lang="bg-BG" sz="2000" b="1" smtClean="0">
                <a:solidFill>
                  <a:srgbClr val="002060"/>
                </a:solidFill>
              </a:rPr>
              <a:t>Осигуряване на награден фонд </a:t>
            </a:r>
            <a:r>
              <a:rPr lang="bg-BG" sz="2000" smtClean="0">
                <a:solidFill>
                  <a:srgbClr val="002060"/>
                </a:solidFill>
              </a:rPr>
              <a:t>и награждаване на призьорите при приключване на състезанията за вида спорт (решение на кмет на район за авансово осигуряване на средства)</a:t>
            </a:r>
          </a:p>
          <a:p>
            <a:pPr marL="0" indent="0" algn="just"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endParaRPr lang="bg-BG" sz="700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80000"/>
              </a:lnSpc>
              <a:spcBef>
                <a:spcPct val="0"/>
              </a:spcBef>
              <a:buFont typeface="Century Gothic" pitchFamily="34" charset="0"/>
              <a:buNone/>
            </a:pPr>
            <a:r>
              <a:rPr lang="bg-BG" sz="1700" smtClean="0">
                <a:solidFill>
                  <a:srgbClr val="002060"/>
                </a:solidFill>
              </a:rPr>
              <a:t> </a:t>
            </a:r>
            <a:r>
              <a:rPr lang="bg-BG" altLang="bg-BG" sz="2000" smtClean="0">
                <a:solidFill>
                  <a:srgbClr val="002060"/>
                </a:solidFill>
              </a:rPr>
              <a:t>В съответствие със срокове </a:t>
            </a:r>
            <a:r>
              <a:rPr lang="bg-BG" sz="2000" smtClean="0">
                <a:solidFill>
                  <a:srgbClr val="002060"/>
                </a:solidFill>
              </a:rPr>
              <a:t>предоставяне на информация към експерт д-я СМД, отдел „Спорт“ – графици, протоколи, класиране, справки отчет и др.</a:t>
            </a:r>
          </a:p>
          <a:p>
            <a:pPr marL="0" indent="0" algn="just"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endParaRPr lang="bg-BG" sz="700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80000"/>
              </a:lnSpc>
              <a:spcBef>
                <a:spcPct val="0"/>
              </a:spcBef>
              <a:buFont typeface="Century Gothic" pitchFamily="34" charset="0"/>
              <a:buNone/>
            </a:pPr>
            <a:r>
              <a:rPr lang="bg-BG" sz="1700" smtClean="0">
                <a:solidFill>
                  <a:srgbClr val="002060"/>
                </a:solidFill>
              </a:rPr>
              <a:t>  </a:t>
            </a:r>
            <a:r>
              <a:rPr lang="bg-BG" sz="2000" b="1" smtClean="0">
                <a:solidFill>
                  <a:srgbClr val="002060"/>
                </a:solidFill>
              </a:rPr>
              <a:t>Обобщаване на информация, изготвяне и съгласуване на проект на Финансова справка с експерт от д-я СМД, отдел „Спорт“ </a:t>
            </a:r>
            <a:endParaRPr lang="bg-BG" sz="2000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80000"/>
              </a:lnSpc>
              <a:spcBef>
                <a:spcPct val="0"/>
              </a:spcBef>
              <a:buFont typeface="Century Gothic" pitchFamily="34" charset="0"/>
              <a:buNone/>
            </a:pPr>
            <a:r>
              <a:rPr lang="bg-BG" sz="2000" smtClean="0">
                <a:solidFill>
                  <a:srgbClr val="002060"/>
                </a:solidFill>
              </a:rPr>
              <a:t> </a:t>
            </a:r>
            <a:r>
              <a:rPr lang="bg-BG" sz="2000" b="1" smtClean="0">
                <a:solidFill>
                  <a:srgbClr val="002060"/>
                </a:solidFill>
              </a:rPr>
              <a:t>Представяне на отчетни документи (оригинали) </a:t>
            </a:r>
            <a:r>
              <a:rPr lang="bg-BG" sz="2000" smtClean="0">
                <a:solidFill>
                  <a:srgbClr val="002060"/>
                </a:solidFill>
              </a:rPr>
              <a:t>на вниманието на заместник-кмет СО, Направление „Култура, образование, спорт и младежки дейности“</a:t>
            </a:r>
          </a:p>
          <a:p>
            <a:pPr marL="0" indent="0" algn="just">
              <a:lnSpc>
                <a:spcPct val="80000"/>
              </a:lnSpc>
              <a:spcBef>
                <a:spcPct val="0"/>
              </a:spcBef>
              <a:buFont typeface="Century Gothic" pitchFamily="34" charset="0"/>
              <a:buNone/>
            </a:pPr>
            <a:endParaRPr lang="bg-BG" sz="1600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80000"/>
              </a:lnSpc>
              <a:spcBef>
                <a:spcPct val="0"/>
              </a:spcBef>
              <a:buFont typeface="Century Gothic" pitchFamily="34" charset="0"/>
              <a:buNone/>
            </a:pPr>
            <a:endParaRPr lang="bg-BG" sz="1600" smtClean="0">
              <a:solidFill>
                <a:srgbClr val="002060"/>
              </a:solidFill>
            </a:endParaRPr>
          </a:p>
          <a:p>
            <a:pPr marL="0" indent="0" algn="ctr">
              <a:lnSpc>
                <a:spcPct val="80000"/>
              </a:lnSpc>
              <a:buFont typeface="Wingdings 3" pitchFamily="18" charset="2"/>
              <a:buNone/>
            </a:pPr>
            <a:endParaRPr lang="en-US" sz="170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1765300" y="304800"/>
            <a:ext cx="9980613" cy="7143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bg-BG" b="1" i="1" smtClean="0">
                <a:solidFill>
                  <a:srgbClr val="002060"/>
                </a:solidFill>
              </a:rPr>
              <a:t>Координиране</a:t>
            </a:r>
            <a:r>
              <a:rPr lang="bg-BG" b="1" i="1" smtClean="0"/>
              <a:t> </a:t>
            </a:r>
            <a:r>
              <a:rPr lang="bg-BG" b="1" i="1" smtClean="0">
                <a:solidFill>
                  <a:srgbClr val="002060"/>
                </a:solidFill>
              </a:rPr>
              <a:t>на дейности/процедура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438275" y="1206500"/>
            <a:ext cx="10379075" cy="533558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buFont typeface="Wingdings 3" pitchFamily="18" charset="2"/>
              <a:buNone/>
            </a:pPr>
            <a:r>
              <a:rPr lang="bg-BG" sz="2400" b="1" i="1" smtClean="0">
                <a:solidFill>
                  <a:srgbClr val="002060"/>
                </a:solidFill>
              </a:rPr>
              <a:t>    Длъжностно лице – финансово счетоводен отдел/РА</a:t>
            </a:r>
            <a:endParaRPr lang="bg-BG" altLang="bg-BG" sz="2400" b="1" smtClean="0"/>
          </a:p>
          <a:p>
            <a:pPr marL="0" indent="0" algn="just">
              <a:lnSpc>
                <a:spcPct val="90000"/>
              </a:lnSpc>
              <a:buFont typeface="Century Gothic" pitchFamily="34" charset="0"/>
              <a:buNone/>
            </a:pPr>
            <a:r>
              <a:rPr lang="bg-BG" altLang="bg-BG" sz="2000" b="1" smtClean="0">
                <a:solidFill>
                  <a:srgbClr val="002060"/>
                </a:solidFill>
              </a:rPr>
              <a:t>Заповед от кмета на районната администрация</a:t>
            </a:r>
            <a:r>
              <a:rPr lang="bg-BG" altLang="bg-BG" sz="2000" smtClean="0">
                <a:solidFill>
                  <a:srgbClr val="002060"/>
                </a:solidFill>
              </a:rPr>
              <a:t> за възлагане на контролни    функции на длъжностно лице /финансово-счетоводен отдел/ </a:t>
            </a:r>
            <a:r>
              <a:rPr lang="bg-BG" sz="2000" smtClean="0">
                <a:solidFill>
                  <a:srgbClr val="002060"/>
                </a:solidFill>
              </a:rPr>
              <a:t>по отношение на правилно начисляване и отразяване на средства за социални и здравни осигуровки при изготвяне на  Финансови справки за дължими суми към длъжностни лица (съдийски апарат и технически лица), ангажирани в Първи етап на УИ</a:t>
            </a:r>
          </a:p>
          <a:p>
            <a:pPr marL="0" indent="0" algn="just">
              <a:lnSpc>
                <a:spcPct val="90000"/>
              </a:lnSpc>
              <a:buFont typeface="Wingdings 3" pitchFamily="18" charset="2"/>
              <a:buNone/>
            </a:pPr>
            <a:endParaRPr lang="bg-BG" sz="800" smtClean="0">
              <a:solidFill>
                <a:srgbClr val="002060"/>
              </a:solidFill>
            </a:endParaRPr>
          </a:p>
          <a:p>
            <a:pPr marL="0" indent="0" algn="just">
              <a:spcBef>
                <a:spcPct val="0"/>
              </a:spcBef>
              <a:buFont typeface="Century Gothic" pitchFamily="34" charset="0"/>
              <a:buNone/>
            </a:pPr>
            <a:r>
              <a:rPr lang="bg-BG" sz="2000" b="1" smtClean="0">
                <a:solidFill>
                  <a:srgbClr val="002060"/>
                </a:solidFill>
              </a:rPr>
              <a:t>Съгласуване на финансова справка</a:t>
            </a:r>
            <a:r>
              <a:rPr lang="bg-BG" sz="2000" smtClean="0">
                <a:solidFill>
                  <a:srgbClr val="002060"/>
                </a:solidFill>
              </a:rPr>
              <a:t>, по отношение на финансови параметри и правилно начисляване на осигурителни вноски за сметки на работодателя /РА, СО/</a:t>
            </a:r>
          </a:p>
          <a:p>
            <a:pPr marL="0" indent="0" algn="just">
              <a:spcBef>
                <a:spcPct val="0"/>
              </a:spcBef>
              <a:buFont typeface="Wingdings 3" pitchFamily="18" charset="2"/>
              <a:buNone/>
            </a:pPr>
            <a:endParaRPr lang="bg-BG" sz="1000" smtClean="0">
              <a:solidFill>
                <a:srgbClr val="002060"/>
              </a:solidFill>
            </a:endParaRPr>
          </a:p>
          <a:p>
            <a:pPr marL="0" indent="0" algn="just">
              <a:spcBef>
                <a:spcPct val="0"/>
              </a:spcBef>
              <a:buFont typeface="Century Gothic" pitchFamily="34" charset="0"/>
              <a:buNone/>
            </a:pPr>
            <a:r>
              <a:rPr lang="bg-BG" sz="2000" b="1" smtClean="0">
                <a:solidFill>
                  <a:srgbClr val="002060"/>
                </a:solidFill>
              </a:rPr>
              <a:t>Изготвяне на отчетна информация</a:t>
            </a:r>
            <a:r>
              <a:rPr lang="bg-BG" sz="2000" smtClean="0">
                <a:solidFill>
                  <a:srgbClr val="002060"/>
                </a:solidFill>
              </a:rPr>
              <a:t> </a:t>
            </a:r>
            <a:r>
              <a:rPr lang="bg-BG" sz="2000" b="1" smtClean="0">
                <a:solidFill>
                  <a:srgbClr val="002060"/>
                </a:solidFill>
              </a:rPr>
              <a:t>„Финансов отчет“ </a:t>
            </a:r>
            <a:r>
              <a:rPr lang="bg-BG" sz="2000" smtClean="0">
                <a:solidFill>
                  <a:srgbClr val="002060"/>
                </a:solidFill>
              </a:rPr>
              <a:t>за разход на целеви средства за Ученически игри в дейност 714 „Спортни бази за спорт за всички“ /изплатени суми към длъжностни лица, ангажирани в организиране и провеждане на УИ в Първи етап, закупен награден фонд, както и средства за командироване на отбори, представляващи гр. София на финалните състезания по вид спорт, възрастова група и пол/</a:t>
            </a:r>
          </a:p>
          <a:p>
            <a:pPr marL="0" indent="0" algn="just">
              <a:spcBef>
                <a:spcPct val="0"/>
              </a:spcBef>
              <a:buFont typeface="Wingdings 3" pitchFamily="18" charset="2"/>
              <a:buNone/>
            </a:pPr>
            <a:endParaRPr lang="bg-BG" sz="2000" smtClean="0">
              <a:solidFill>
                <a:srgbClr val="002060"/>
              </a:solidFill>
            </a:endParaRPr>
          </a:p>
          <a:p>
            <a:pPr marL="0" indent="0" algn="ctr">
              <a:buFont typeface="Wingdings 3" pitchFamily="18" charset="2"/>
              <a:buNone/>
            </a:pPr>
            <a:endParaRPr lang="bg-BG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 idx="4294967295"/>
          </p:nvPr>
        </p:nvSpPr>
        <p:spPr>
          <a:xfrm>
            <a:off x="1863725" y="152400"/>
            <a:ext cx="9640888" cy="6572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4000" b="1" i="1" dirty="0" smtClean="0">
                <a:solidFill>
                  <a:srgbClr val="002060"/>
                </a:solidFill>
              </a:rPr>
              <a:t>Финансиране и отчетност</a:t>
            </a:r>
            <a:endParaRPr lang="en-US" sz="4000" b="1" i="1" dirty="0">
              <a:solidFill>
                <a:srgbClr val="002060"/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4294967295"/>
          </p:nvPr>
        </p:nvSpPr>
        <p:spPr>
          <a:xfrm>
            <a:off x="1647825" y="984250"/>
            <a:ext cx="10204450" cy="566102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80000"/>
              </a:lnSpc>
              <a:buFont typeface="Century Gothic" pitchFamily="34" charset="0"/>
              <a:buNone/>
            </a:pPr>
            <a:r>
              <a:rPr lang="bg-BG" b="1" i="1" smtClean="0">
                <a:solidFill>
                  <a:srgbClr val="002060"/>
                </a:solidFill>
              </a:rPr>
              <a:t>Първи /районен/ етап  на УИ</a:t>
            </a:r>
          </a:p>
          <a:p>
            <a:pPr marL="0" indent="0" algn="just"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endParaRPr lang="bg-BG" sz="600" b="1" i="1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80000"/>
              </a:lnSpc>
              <a:spcBef>
                <a:spcPts val="600"/>
              </a:spcBef>
              <a:buFont typeface="Wingdings 3" pitchFamily="18" charset="2"/>
              <a:buNone/>
            </a:pPr>
            <a:r>
              <a:rPr lang="bg-BG" sz="1300" b="1" smtClean="0">
                <a:solidFill>
                  <a:srgbClr val="002060"/>
                </a:solidFill>
              </a:rPr>
              <a:t>   -  </a:t>
            </a:r>
            <a:r>
              <a:rPr lang="bg-BG" b="1" smtClean="0">
                <a:solidFill>
                  <a:srgbClr val="002060"/>
                </a:solidFill>
              </a:rPr>
              <a:t>Финансова справка с приложени документи </a:t>
            </a:r>
            <a:r>
              <a:rPr lang="bg-BG" smtClean="0">
                <a:solidFill>
                  <a:srgbClr val="002060"/>
                </a:solidFill>
              </a:rPr>
              <a:t>– регистриране в Столична община с придружително писмо до заместник – кмет,</a:t>
            </a:r>
            <a:r>
              <a:rPr lang="ru-RU" smtClean="0">
                <a:solidFill>
                  <a:srgbClr val="002060"/>
                </a:solidFill>
              </a:rPr>
              <a:t> Направление </a:t>
            </a:r>
            <a:r>
              <a:rPr lang="bg-BG" smtClean="0">
                <a:solidFill>
                  <a:srgbClr val="002060"/>
                </a:solidFill>
              </a:rPr>
              <a:t>„</a:t>
            </a:r>
            <a:r>
              <a:rPr lang="ru-RU" smtClean="0">
                <a:solidFill>
                  <a:srgbClr val="002060"/>
                </a:solidFill>
              </a:rPr>
              <a:t>Култура, образование, спорт и младежки дейности</a:t>
            </a:r>
            <a:r>
              <a:rPr lang="bg-BG" smtClean="0">
                <a:solidFill>
                  <a:srgbClr val="002060"/>
                </a:solidFill>
              </a:rPr>
              <a:t>“ /регистрирана през Акстър система/</a:t>
            </a:r>
          </a:p>
          <a:p>
            <a:pPr marL="0" indent="0" algn="just">
              <a:lnSpc>
                <a:spcPct val="80000"/>
              </a:lnSpc>
              <a:spcBef>
                <a:spcPts val="600"/>
              </a:spcBef>
              <a:buFont typeface="Century Gothic" pitchFamily="34" charset="0"/>
              <a:buNone/>
            </a:pPr>
            <a:r>
              <a:rPr lang="bg-BG" b="1" i="1" smtClean="0">
                <a:solidFill>
                  <a:srgbClr val="002060"/>
                </a:solidFill>
              </a:rPr>
              <a:t>Четвърти /финален/ етап на УИ</a:t>
            </a:r>
          </a:p>
          <a:p>
            <a:pPr marL="0" indent="0" algn="just"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endParaRPr lang="bg-BG" sz="600" b="1" i="1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ru-RU" sz="1300" b="1" smtClean="0">
                <a:solidFill>
                  <a:srgbClr val="002060"/>
                </a:solidFill>
              </a:rPr>
              <a:t> -   </a:t>
            </a:r>
            <a:r>
              <a:rPr lang="ru-RU" b="1" smtClean="0">
                <a:solidFill>
                  <a:srgbClr val="002060"/>
                </a:solidFill>
              </a:rPr>
              <a:t>Докладна записка</a:t>
            </a:r>
            <a:r>
              <a:rPr lang="ru-RU" smtClean="0">
                <a:solidFill>
                  <a:srgbClr val="002060"/>
                </a:solidFill>
              </a:rPr>
              <a:t> от директор на училище, съгласувателни процедури с Районна  администрация и представяне </a:t>
            </a:r>
            <a:r>
              <a:rPr lang="ru-RU" sz="1600" smtClean="0">
                <a:solidFill>
                  <a:srgbClr val="002060"/>
                </a:solidFill>
              </a:rPr>
              <a:t>на пакет от документи в СО</a:t>
            </a:r>
          </a:p>
          <a:p>
            <a:pPr marL="0" indent="0" algn="just"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endParaRPr lang="ru-RU" sz="600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80000"/>
              </a:lnSpc>
              <a:spcBef>
                <a:spcPts val="600"/>
              </a:spcBef>
              <a:buFont typeface="Century Gothic" pitchFamily="34" charset="0"/>
              <a:buNone/>
            </a:pPr>
            <a:r>
              <a:rPr lang="bg-BG" b="1" smtClean="0">
                <a:solidFill>
                  <a:srgbClr val="002060"/>
                </a:solidFill>
              </a:rPr>
              <a:t>Обобщаване на информация от дирекция СМД, изготвяне на писма до дирекция „Финанси“, СО с искане за увеличение на бюджет на районна администрация в дейност 714 „Спортни бази за спорт за всички“</a:t>
            </a:r>
          </a:p>
          <a:p>
            <a:pPr marL="0" indent="0" algn="just">
              <a:lnSpc>
                <a:spcPct val="80000"/>
              </a:lnSpc>
              <a:spcBef>
                <a:spcPts val="600"/>
              </a:spcBef>
              <a:buFont typeface="Century Gothic" pitchFamily="34" charset="0"/>
              <a:buNone/>
            </a:pPr>
            <a:r>
              <a:rPr lang="bg-BG" b="1" smtClean="0">
                <a:solidFill>
                  <a:srgbClr val="002060"/>
                </a:solidFill>
              </a:rPr>
              <a:t>Заповед на кмет на Столична община за корекция на бюджет на район </a:t>
            </a:r>
          </a:p>
          <a:p>
            <a:pPr marL="0" indent="0" algn="just">
              <a:lnSpc>
                <a:spcPct val="80000"/>
              </a:lnSpc>
              <a:spcBef>
                <a:spcPts val="600"/>
              </a:spcBef>
              <a:buFont typeface="Century Gothic" pitchFamily="34" charset="0"/>
              <a:buNone/>
            </a:pPr>
            <a:r>
              <a:rPr lang="bg-BG" b="1" smtClean="0">
                <a:solidFill>
                  <a:srgbClr val="002060"/>
                </a:solidFill>
              </a:rPr>
              <a:t>Средствата за финансиране се осигуряват от сборен бюджет на Столична община/СО/, дейност 714 „Спортни бази за спорт за всички”, за дейности на дирекция „Спорт и младежки дейности”/СМД/.</a:t>
            </a:r>
          </a:p>
          <a:p>
            <a:pPr marL="0" indent="0" algn="just">
              <a:lnSpc>
                <a:spcPct val="80000"/>
              </a:lnSpc>
              <a:buFont typeface="Century Gothic" pitchFamily="34" charset="0"/>
              <a:buNone/>
            </a:pPr>
            <a:r>
              <a:rPr lang="bg-BG" altLang="bg-BG" b="1" i="1" smtClean="0">
                <a:solidFill>
                  <a:srgbClr val="002060"/>
                </a:solidFill>
              </a:rPr>
              <a:t>Финансов отчет, представен от РА</a:t>
            </a:r>
          </a:p>
          <a:p>
            <a:pPr marL="0" indent="0" algn="just">
              <a:spcBef>
                <a:spcPct val="0"/>
              </a:spcBef>
              <a:buFontTx/>
              <a:buNone/>
            </a:pPr>
            <a:r>
              <a:rPr lang="bg-BG" altLang="bg-BG" sz="1600" smtClean="0">
                <a:solidFill>
                  <a:srgbClr val="002060"/>
                </a:solidFill>
              </a:rPr>
              <a:t>в съответствие със срокове се представя в СО</a:t>
            </a:r>
            <a:r>
              <a:rPr lang="bg-BG" altLang="bg-BG" sz="1600" b="1" smtClean="0">
                <a:solidFill>
                  <a:srgbClr val="002060"/>
                </a:solidFill>
              </a:rPr>
              <a:t>, </a:t>
            </a:r>
            <a:r>
              <a:rPr lang="bg-BG" altLang="bg-BG" sz="1600" smtClean="0">
                <a:solidFill>
                  <a:srgbClr val="002060"/>
                </a:solidFill>
              </a:rPr>
              <a:t>придружен с копия от разходооправдателни документи. </a:t>
            </a:r>
          </a:p>
          <a:p>
            <a:pPr marL="0" indent="0" algn="just">
              <a:spcBef>
                <a:spcPct val="0"/>
              </a:spcBef>
              <a:buFont typeface="Wingdings 3" pitchFamily="18" charset="2"/>
              <a:buNone/>
            </a:pPr>
            <a:r>
              <a:rPr lang="bg-BG" altLang="bg-BG" sz="1600" smtClean="0">
                <a:solidFill>
                  <a:srgbClr val="002060"/>
                </a:solidFill>
              </a:rPr>
              <a:t>  -   съгласува се от експерт РА /финансово - счетоводен отдел/, съгласно заповед на кмета на район</a:t>
            </a:r>
          </a:p>
          <a:p>
            <a:pPr marL="0" indent="0" algn="just">
              <a:spcBef>
                <a:spcPct val="0"/>
              </a:spcBef>
              <a:buFont typeface="Wingdings 3" pitchFamily="18" charset="2"/>
              <a:buNone/>
            </a:pPr>
            <a:r>
              <a:rPr lang="bg-BG" altLang="bg-BG" sz="1600" smtClean="0">
                <a:solidFill>
                  <a:srgbClr val="002060"/>
                </a:solidFill>
              </a:rPr>
              <a:t>  -  документацията се съхранява в срок от 5 години в РА/СО /в дирекция СМД/ и подлежи на проверка от одитори. </a:t>
            </a:r>
            <a:endParaRPr lang="bg-BG" sz="1600" smtClean="0"/>
          </a:p>
          <a:p>
            <a:pPr marL="0" indent="0" algn="ctr">
              <a:lnSpc>
                <a:spcPct val="80000"/>
              </a:lnSpc>
              <a:buFont typeface="Century Gothic" pitchFamily="34" charset="0"/>
              <a:buNone/>
            </a:pPr>
            <a:endParaRPr lang="bg-BG" sz="1100" smtClean="0"/>
          </a:p>
          <a:p>
            <a:pPr marL="0" indent="0" algn="ctr">
              <a:lnSpc>
                <a:spcPct val="80000"/>
              </a:lnSpc>
              <a:buFont typeface="Wingdings 3" pitchFamily="18" charset="2"/>
              <a:buNone/>
            </a:pPr>
            <a:endParaRPr lang="bg-BG" sz="1100" smtClean="0"/>
          </a:p>
          <a:p>
            <a:pPr marL="0" indent="0" algn="ctr">
              <a:lnSpc>
                <a:spcPct val="80000"/>
              </a:lnSpc>
              <a:buFont typeface="Century Gothic" pitchFamily="34" charset="0"/>
              <a:buNone/>
            </a:pPr>
            <a:endParaRPr lang="en-US" sz="110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19288" y="404813"/>
            <a:ext cx="8569325" cy="621665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bg-BG" sz="1000" b="1">
                <a:solidFill>
                  <a:srgbClr val="002060"/>
                </a:solidFill>
                <a:latin typeface="Century Gothic" pitchFamily="34" charset="0"/>
              </a:rPr>
              <a:t>ДО</a:t>
            </a:r>
            <a:endParaRPr lang="bg-BG" sz="1000">
              <a:solidFill>
                <a:srgbClr val="002060"/>
              </a:solidFill>
              <a:latin typeface="Century Gothic" pitchFamily="34" charset="0"/>
            </a:endParaRPr>
          </a:p>
          <a:p>
            <a:r>
              <a:rPr lang="bg-BG" sz="1000" b="1">
                <a:solidFill>
                  <a:srgbClr val="002060"/>
                </a:solidFill>
                <a:latin typeface="Century Gothic" pitchFamily="34" charset="0"/>
              </a:rPr>
              <a:t>……………………………………………………………</a:t>
            </a:r>
            <a:endParaRPr lang="bg-BG" sz="1000">
              <a:solidFill>
                <a:srgbClr val="002060"/>
              </a:solidFill>
              <a:latin typeface="Century Gothic" pitchFamily="34" charset="0"/>
            </a:endParaRPr>
          </a:p>
          <a:p>
            <a:pPr algn="just"/>
            <a:r>
              <a:rPr lang="bg-BG" sz="1000" b="1">
                <a:solidFill>
                  <a:srgbClr val="002060"/>
                </a:solidFill>
                <a:latin typeface="Century Gothic" pitchFamily="34" charset="0"/>
              </a:rPr>
              <a:t>ЗАМЕСТНИК - КМЕТ НА СТОЛИЧНА ОБЩИНА</a:t>
            </a:r>
            <a:endParaRPr lang="bg-BG" sz="1000">
              <a:solidFill>
                <a:srgbClr val="002060"/>
              </a:solidFill>
              <a:latin typeface="Century Gothic" pitchFamily="34" charset="0"/>
            </a:endParaRPr>
          </a:p>
          <a:p>
            <a:r>
              <a:rPr lang="bg-BG" sz="1000" b="1">
                <a:solidFill>
                  <a:srgbClr val="002060"/>
                </a:solidFill>
                <a:latin typeface="Century Gothic" pitchFamily="34" charset="0"/>
              </a:rPr>
              <a:t>Направление Култура, образование, спорт и младежки дейности“</a:t>
            </a:r>
            <a:endParaRPr lang="bg-BG" sz="1000">
              <a:solidFill>
                <a:srgbClr val="002060"/>
              </a:solidFill>
              <a:latin typeface="Century Gothic" pitchFamily="34" charset="0"/>
            </a:endParaRPr>
          </a:p>
          <a:p>
            <a:r>
              <a:rPr lang="bg-BG" sz="1000" b="1">
                <a:solidFill>
                  <a:srgbClr val="002060"/>
                </a:solidFill>
                <a:latin typeface="Century Gothic" pitchFamily="34" charset="0"/>
              </a:rPr>
              <a:t> </a:t>
            </a:r>
            <a:endParaRPr lang="bg-BG" sz="1000">
              <a:solidFill>
                <a:srgbClr val="002060"/>
              </a:solidFill>
              <a:latin typeface="Century Gothic" pitchFamily="34" charset="0"/>
            </a:endParaRPr>
          </a:p>
          <a:p>
            <a:r>
              <a:rPr lang="bg-BG" sz="1000" b="1">
                <a:solidFill>
                  <a:srgbClr val="002060"/>
                </a:solidFill>
                <a:latin typeface="Century Gothic" pitchFamily="34" charset="0"/>
              </a:rPr>
              <a:t>КОПИЕ:</a:t>
            </a:r>
            <a:endParaRPr lang="bg-BG" sz="1000">
              <a:solidFill>
                <a:srgbClr val="002060"/>
              </a:solidFill>
              <a:latin typeface="Century Gothic" pitchFamily="34" charset="0"/>
            </a:endParaRPr>
          </a:p>
          <a:p>
            <a:r>
              <a:rPr lang="bg-BG" sz="1000" b="1">
                <a:solidFill>
                  <a:srgbClr val="002060"/>
                </a:solidFill>
                <a:latin typeface="Century Gothic" pitchFamily="34" charset="0"/>
              </a:rPr>
              <a:t>ДО</a:t>
            </a:r>
            <a:endParaRPr lang="bg-BG" sz="1000">
              <a:solidFill>
                <a:srgbClr val="002060"/>
              </a:solidFill>
              <a:latin typeface="Century Gothic" pitchFamily="34" charset="0"/>
            </a:endParaRPr>
          </a:p>
          <a:p>
            <a:r>
              <a:rPr lang="bg-BG" sz="1000" b="1">
                <a:solidFill>
                  <a:srgbClr val="002060"/>
                </a:solidFill>
                <a:latin typeface="Century Gothic" pitchFamily="34" charset="0"/>
              </a:rPr>
              <a:t>Г-Н /Г-ЖА ...............................</a:t>
            </a:r>
            <a:r>
              <a:rPr lang="ru-RU" sz="1000" b="1">
                <a:solidFill>
                  <a:srgbClr val="002060"/>
                </a:solidFill>
                <a:latin typeface="Century Gothic" pitchFamily="34" charset="0"/>
              </a:rPr>
              <a:t>..................</a:t>
            </a:r>
            <a:endParaRPr lang="bg-BG" sz="1000">
              <a:solidFill>
                <a:srgbClr val="002060"/>
              </a:solidFill>
              <a:latin typeface="Century Gothic" pitchFamily="34" charset="0"/>
            </a:endParaRPr>
          </a:p>
          <a:p>
            <a:r>
              <a:rPr lang="bg-BG" sz="1000" b="1">
                <a:solidFill>
                  <a:srgbClr val="002060"/>
                </a:solidFill>
                <a:latin typeface="Century Gothic" pitchFamily="34" charset="0"/>
              </a:rPr>
              <a:t>КМЕТ НА РАЙОН „.............................</a:t>
            </a:r>
            <a:r>
              <a:rPr lang="ru-RU" sz="1000" b="1">
                <a:solidFill>
                  <a:srgbClr val="002060"/>
                </a:solidFill>
                <a:latin typeface="Century Gothic" pitchFamily="34" charset="0"/>
              </a:rPr>
              <a:t>...................</a:t>
            </a:r>
            <a:r>
              <a:rPr lang="bg-BG" sz="1000" b="1">
                <a:solidFill>
                  <a:srgbClr val="002060"/>
                </a:solidFill>
                <a:latin typeface="Century Gothic" pitchFamily="34" charset="0"/>
              </a:rPr>
              <a:t>”</a:t>
            </a:r>
            <a:endParaRPr lang="bg-BG" sz="1000">
              <a:solidFill>
                <a:srgbClr val="002060"/>
              </a:solidFill>
              <a:latin typeface="Century Gothic" pitchFamily="34" charset="0"/>
            </a:endParaRPr>
          </a:p>
          <a:p>
            <a:r>
              <a:rPr lang="ru-RU" sz="1000" b="1">
                <a:solidFill>
                  <a:srgbClr val="002060"/>
                </a:solidFill>
                <a:latin typeface="Century Gothic" pitchFamily="34" charset="0"/>
              </a:rPr>
              <a:t> </a:t>
            </a:r>
            <a:endParaRPr lang="bg-BG" sz="1000">
              <a:solidFill>
                <a:srgbClr val="002060"/>
              </a:solidFill>
              <a:latin typeface="Century Gothic" pitchFamily="34" charset="0"/>
            </a:endParaRPr>
          </a:p>
          <a:p>
            <a:pPr algn="ctr"/>
            <a:r>
              <a:rPr lang="bg-BG" sz="1000" b="1">
                <a:solidFill>
                  <a:srgbClr val="002060"/>
                </a:solidFill>
                <a:latin typeface="Century Gothic" pitchFamily="34" charset="0"/>
              </a:rPr>
              <a:t>Д О К Л А Д Н А   З А П И С К А</a:t>
            </a:r>
            <a:endParaRPr lang="bg-BG" sz="1000">
              <a:solidFill>
                <a:srgbClr val="002060"/>
              </a:solidFill>
              <a:latin typeface="Century Gothic" pitchFamily="34" charset="0"/>
            </a:endParaRPr>
          </a:p>
          <a:p>
            <a:pPr algn="ctr"/>
            <a:r>
              <a:rPr lang="bg-BG" sz="1000" b="1">
                <a:solidFill>
                  <a:srgbClr val="002060"/>
                </a:solidFill>
                <a:latin typeface="Century Gothic" pitchFamily="34" charset="0"/>
              </a:rPr>
              <a:t> </a:t>
            </a:r>
            <a:endParaRPr lang="bg-BG" sz="1000">
              <a:solidFill>
                <a:srgbClr val="002060"/>
              </a:solidFill>
              <a:latin typeface="Century Gothic" pitchFamily="34" charset="0"/>
            </a:endParaRPr>
          </a:p>
          <a:p>
            <a:pPr algn="ctr"/>
            <a:r>
              <a:rPr lang="bg-BG" sz="1000">
                <a:solidFill>
                  <a:srgbClr val="002060"/>
                </a:solidFill>
                <a:latin typeface="Century Gothic" pitchFamily="34" charset="0"/>
              </a:rPr>
              <a:t>От ............................................................................</a:t>
            </a:r>
            <a:r>
              <a:rPr lang="ru-RU" sz="1000">
                <a:solidFill>
                  <a:srgbClr val="002060"/>
                </a:solidFill>
                <a:latin typeface="Century Gothic" pitchFamily="34" charset="0"/>
              </a:rPr>
              <a:t>.........</a:t>
            </a:r>
            <a:r>
              <a:rPr lang="bg-BG" sz="1000">
                <a:solidFill>
                  <a:srgbClr val="002060"/>
                </a:solidFill>
                <a:latin typeface="Century Gothic" pitchFamily="34" charset="0"/>
              </a:rPr>
              <a:t>...</a:t>
            </a:r>
            <a:r>
              <a:rPr lang="en-US" sz="1000">
                <a:solidFill>
                  <a:srgbClr val="002060"/>
                </a:solidFill>
                <a:latin typeface="Century Gothic" pitchFamily="34" charset="0"/>
              </a:rPr>
              <a:t>......................................</a:t>
            </a:r>
            <a:r>
              <a:rPr lang="bg-BG" sz="1000">
                <a:solidFill>
                  <a:srgbClr val="002060"/>
                </a:solidFill>
                <a:latin typeface="Century Gothic" pitchFamily="34" charset="0"/>
              </a:rPr>
              <a:t> – директор на .............СУ„......................................</a:t>
            </a:r>
            <a:r>
              <a:rPr lang="en-US" sz="1000">
                <a:solidFill>
                  <a:srgbClr val="002060"/>
                </a:solidFill>
                <a:latin typeface="Century Gothic" pitchFamily="34" charset="0"/>
              </a:rPr>
              <a:t>..................................</a:t>
            </a:r>
            <a:r>
              <a:rPr lang="bg-BG" sz="1000">
                <a:solidFill>
                  <a:srgbClr val="002060"/>
                </a:solidFill>
                <a:latin typeface="Century Gothic" pitchFamily="34" charset="0"/>
              </a:rPr>
              <a:t>”</a:t>
            </a:r>
          </a:p>
          <a:p>
            <a:pPr algn="ctr"/>
            <a:r>
              <a:rPr lang="ru-RU" sz="1000">
                <a:solidFill>
                  <a:srgbClr val="002060"/>
                </a:solidFill>
                <a:latin typeface="Century Gothic" pitchFamily="34" charset="0"/>
              </a:rPr>
              <a:t> </a:t>
            </a:r>
            <a:endParaRPr lang="bg-BG" sz="1000">
              <a:solidFill>
                <a:srgbClr val="002060"/>
              </a:solidFill>
              <a:latin typeface="Century Gothic" pitchFamily="34" charset="0"/>
            </a:endParaRPr>
          </a:p>
          <a:p>
            <a:pPr algn="just"/>
            <a:r>
              <a:rPr lang="bg-BG" sz="1000" b="1">
                <a:solidFill>
                  <a:srgbClr val="002060"/>
                </a:solidFill>
                <a:latin typeface="Century Gothic" pitchFamily="34" charset="0"/>
              </a:rPr>
              <a:t>ОТНОСНО: </a:t>
            </a:r>
            <a:r>
              <a:rPr lang="en-US" sz="1000" i="1">
                <a:solidFill>
                  <a:srgbClr val="002060"/>
                </a:solidFill>
                <a:latin typeface="Century Gothic" pitchFamily="34" charset="0"/>
              </a:rPr>
              <a:t>IV</a:t>
            </a:r>
            <a:r>
              <a:rPr lang="bg-BG" sz="1000" i="1">
                <a:solidFill>
                  <a:srgbClr val="002060"/>
                </a:solidFill>
                <a:latin typeface="Century Gothic" pitchFamily="34" charset="0"/>
              </a:rPr>
              <a:t>-ти финален етап на Ученически игри за учебната ………….. г. (Републикански първенства по вид спорт) и необходими финансови </a:t>
            </a:r>
            <a:endParaRPr lang="en-US" sz="1000" i="1">
              <a:solidFill>
                <a:srgbClr val="002060"/>
              </a:solidFill>
              <a:latin typeface="Century Gothic" pitchFamily="34" charset="0"/>
            </a:endParaRPr>
          </a:p>
          <a:p>
            <a:pPr algn="just"/>
            <a:r>
              <a:rPr lang="bg-BG" sz="1000" i="1">
                <a:solidFill>
                  <a:srgbClr val="002060"/>
                </a:solidFill>
                <a:latin typeface="Century Gothic" pitchFamily="34" charset="0"/>
              </a:rPr>
              <a:t>средства за участие на отбора по ....................................................................................</a:t>
            </a:r>
            <a:r>
              <a:rPr lang="en-US" sz="1000" i="1">
                <a:solidFill>
                  <a:srgbClr val="002060"/>
                </a:solidFill>
                <a:latin typeface="Century Gothic" pitchFamily="34" charset="0"/>
              </a:rPr>
              <a:t>.......</a:t>
            </a:r>
            <a:r>
              <a:rPr lang="bg-BG" sz="1000" i="1">
                <a:solidFill>
                  <a:srgbClr val="002060"/>
                </a:solidFill>
                <a:latin typeface="Century Gothic" pitchFamily="34" charset="0"/>
              </a:rPr>
              <a:t> - ............................... ...клас </a:t>
            </a:r>
          </a:p>
          <a:p>
            <a:pPr algn="just"/>
            <a:r>
              <a:rPr lang="en-US" sz="1000">
                <a:solidFill>
                  <a:srgbClr val="002060"/>
                </a:solidFill>
                <a:latin typeface="Century Gothic" pitchFamily="34" charset="0"/>
              </a:rPr>
              <a:t>                                                           </a:t>
            </a:r>
            <a:r>
              <a:rPr lang="bg-BG" sz="1000">
                <a:solidFill>
                  <a:srgbClr val="002060"/>
                </a:solidFill>
                <a:latin typeface="Century Gothic" pitchFamily="34" charset="0"/>
              </a:rPr>
              <a:t>/</a:t>
            </a:r>
            <a:r>
              <a:rPr lang="bg-BG" sz="1000" i="1">
                <a:solidFill>
                  <a:srgbClr val="002060"/>
                </a:solidFill>
                <a:latin typeface="Century Gothic" pitchFamily="34" charset="0"/>
              </a:rPr>
              <a:t>вид спорт-момичета, момчета, юноши, девойки/ </a:t>
            </a:r>
            <a:r>
              <a:rPr lang="en-US" sz="1000" i="1">
                <a:solidFill>
                  <a:srgbClr val="002060"/>
                </a:solidFill>
                <a:latin typeface="Century Gothic" pitchFamily="34" charset="0"/>
              </a:rPr>
              <a:t>        </a:t>
            </a:r>
            <a:r>
              <a:rPr lang="bg-BG" sz="1000" i="1">
                <a:solidFill>
                  <a:srgbClr val="002060"/>
                </a:solidFill>
                <a:latin typeface="Century Gothic" pitchFamily="34" charset="0"/>
              </a:rPr>
              <a:t>  /възрастова група/				</a:t>
            </a:r>
          </a:p>
          <a:p>
            <a:pPr algn="just"/>
            <a:endParaRPr lang="bg-BG" sz="1000" b="1">
              <a:solidFill>
                <a:srgbClr val="002060"/>
              </a:solidFill>
              <a:latin typeface="Century Gothic" pitchFamily="34" charset="0"/>
            </a:endParaRPr>
          </a:p>
          <a:p>
            <a:pPr algn="just"/>
            <a:r>
              <a:rPr lang="bg-BG" sz="1000" b="1">
                <a:solidFill>
                  <a:srgbClr val="002060"/>
                </a:solidFill>
                <a:latin typeface="Century Gothic" pitchFamily="34" charset="0"/>
              </a:rPr>
              <a:t>УВАЖАЕМИ ГОСПОДИН …......................................,</a:t>
            </a:r>
            <a:endParaRPr lang="bg-BG" sz="1000">
              <a:solidFill>
                <a:srgbClr val="002060"/>
              </a:solidFill>
              <a:latin typeface="Century Gothic" pitchFamily="34" charset="0"/>
            </a:endParaRPr>
          </a:p>
          <a:p>
            <a:pPr algn="just"/>
            <a:r>
              <a:rPr lang="bg-BG" sz="1000" b="1">
                <a:solidFill>
                  <a:srgbClr val="002060"/>
                </a:solidFill>
                <a:latin typeface="Century Gothic" pitchFamily="34" charset="0"/>
              </a:rPr>
              <a:t>УВАЖАЕМИ Г-Н/ УВАЖАЕМА Г-ЖО........................................,</a:t>
            </a:r>
            <a:endParaRPr lang="bg-BG" sz="1000">
              <a:solidFill>
                <a:srgbClr val="002060"/>
              </a:solidFill>
              <a:latin typeface="Century Gothic" pitchFamily="34" charset="0"/>
            </a:endParaRPr>
          </a:p>
          <a:p>
            <a:pPr algn="just"/>
            <a:r>
              <a:rPr lang="bg-BG" sz="1000" b="1">
                <a:solidFill>
                  <a:srgbClr val="002060"/>
                </a:solidFill>
                <a:latin typeface="Century Gothic" pitchFamily="34" charset="0"/>
              </a:rPr>
              <a:t> </a:t>
            </a:r>
            <a:endParaRPr lang="bg-BG" sz="1000">
              <a:solidFill>
                <a:srgbClr val="002060"/>
              </a:solidFill>
              <a:latin typeface="Century Gothic" pitchFamily="34" charset="0"/>
            </a:endParaRPr>
          </a:p>
          <a:p>
            <a:pPr algn="just"/>
            <a:r>
              <a:rPr lang="bg-BG" sz="1000">
                <a:solidFill>
                  <a:srgbClr val="002060"/>
                </a:solidFill>
                <a:latin typeface="Century Gothic" pitchFamily="34" charset="0"/>
              </a:rPr>
              <a:t>Във връзка с провеждането на </a:t>
            </a:r>
            <a:r>
              <a:rPr lang="en-US" sz="1000">
                <a:solidFill>
                  <a:srgbClr val="002060"/>
                </a:solidFill>
                <a:latin typeface="Century Gothic" pitchFamily="34" charset="0"/>
              </a:rPr>
              <a:t>IV </a:t>
            </a:r>
            <a:r>
              <a:rPr lang="ru-RU" sz="1000">
                <a:solidFill>
                  <a:srgbClr val="002060"/>
                </a:solidFill>
                <a:latin typeface="Century Gothic" pitchFamily="34" charset="0"/>
              </a:rPr>
              <a:t>етап - </a:t>
            </a:r>
            <a:r>
              <a:rPr lang="bg-BG" sz="1000">
                <a:solidFill>
                  <a:srgbClr val="002060"/>
                </a:solidFill>
                <a:latin typeface="Century Gothic" pitchFamily="34" charset="0"/>
              </a:rPr>
              <a:t>Финалните състезания от Ученически игри за учебна ………………………..г</a:t>
            </a:r>
            <a:r>
              <a:rPr lang="en-US" sz="1000">
                <a:solidFill>
                  <a:srgbClr val="002060"/>
                </a:solidFill>
                <a:latin typeface="Century Gothic" pitchFamily="34" charset="0"/>
              </a:rPr>
              <a:t>.</a:t>
            </a:r>
            <a:r>
              <a:rPr lang="bg-BG" sz="1000">
                <a:solidFill>
                  <a:srgbClr val="002060"/>
                </a:solidFill>
                <a:latin typeface="Century Gothic" pitchFamily="34" charset="0"/>
              </a:rPr>
              <a:t> /Републикански първенства/ в гр. ....................</a:t>
            </a:r>
            <a:r>
              <a:rPr lang="ru-RU" sz="1000">
                <a:solidFill>
                  <a:srgbClr val="002060"/>
                </a:solidFill>
                <a:latin typeface="Century Gothic" pitchFamily="34" charset="0"/>
              </a:rPr>
              <a:t>..........................</a:t>
            </a:r>
            <a:r>
              <a:rPr lang="bg-BG" sz="1000">
                <a:solidFill>
                  <a:srgbClr val="002060"/>
                </a:solidFill>
                <a:latin typeface="Century Gothic" pitchFamily="34" charset="0"/>
              </a:rPr>
              <a:t> от ................</a:t>
            </a:r>
            <a:r>
              <a:rPr lang="ru-RU" sz="1000">
                <a:solidFill>
                  <a:srgbClr val="002060"/>
                </a:solidFill>
                <a:latin typeface="Century Gothic" pitchFamily="34" charset="0"/>
              </a:rPr>
              <a:t>........</a:t>
            </a:r>
            <a:r>
              <a:rPr lang="bg-BG" sz="1000">
                <a:solidFill>
                  <a:srgbClr val="002060"/>
                </a:solidFill>
                <a:latin typeface="Century Gothic" pitchFamily="34" charset="0"/>
              </a:rPr>
              <a:t>...г. до ..........................г. и участието на отбора по ...................................</a:t>
            </a:r>
            <a:r>
              <a:rPr lang="ru-RU" sz="1000">
                <a:solidFill>
                  <a:srgbClr val="002060"/>
                </a:solidFill>
                <a:latin typeface="Century Gothic" pitchFamily="34" charset="0"/>
              </a:rPr>
              <a:t>....</a:t>
            </a:r>
            <a:r>
              <a:rPr lang="en-US" sz="1000">
                <a:solidFill>
                  <a:srgbClr val="002060"/>
                </a:solidFill>
                <a:latin typeface="Century Gothic" pitchFamily="34" charset="0"/>
              </a:rPr>
              <a:t>......</a:t>
            </a:r>
            <a:r>
              <a:rPr lang="bg-BG" sz="1000">
                <a:solidFill>
                  <a:srgbClr val="002060"/>
                </a:solidFill>
                <a:latin typeface="Century Gothic" pitchFamily="34" charset="0"/>
              </a:rPr>
              <a:t> – /момичета, момчета, юноши,</a:t>
            </a:r>
          </a:p>
          <a:p>
            <a:pPr algn="just"/>
            <a:r>
              <a:rPr lang="bg-BG" sz="1000">
                <a:solidFill>
                  <a:srgbClr val="002060"/>
                </a:solidFill>
                <a:latin typeface="Century Gothic" pitchFamily="34" charset="0"/>
              </a:rPr>
              <a:t>											       /вид спорт/</a:t>
            </a:r>
          </a:p>
          <a:p>
            <a:pPr algn="just"/>
            <a:r>
              <a:rPr lang="bg-BG" sz="1000">
                <a:solidFill>
                  <a:srgbClr val="002060"/>
                </a:solidFill>
                <a:latin typeface="Century Gothic" pitchFamily="34" charset="0"/>
              </a:rPr>
              <a:t> девойки/...................... клас на ........................ОУ/СУ „.........................</a:t>
            </a:r>
            <a:r>
              <a:rPr lang="ru-RU" sz="1000">
                <a:solidFill>
                  <a:srgbClr val="002060"/>
                </a:solidFill>
                <a:latin typeface="Century Gothic" pitchFamily="34" charset="0"/>
              </a:rPr>
              <a:t>..............</a:t>
            </a:r>
            <a:r>
              <a:rPr lang="en-US" sz="1000">
                <a:solidFill>
                  <a:srgbClr val="002060"/>
                </a:solidFill>
                <a:latin typeface="Century Gothic" pitchFamily="34" charset="0"/>
              </a:rPr>
              <a:t>................</a:t>
            </a:r>
            <a:r>
              <a:rPr lang="bg-BG" sz="1000">
                <a:solidFill>
                  <a:srgbClr val="002060"/>
                </a:solidFill>
                <a:latin typeface="Century Gothic" pitchFamily="34" charset="0"/>
              </a:rPr>
              <a:t>”, градски шампион на София, е необходимо да бъдат отпуснати средства за сметка на бюджет на Дирекция „Спорт и младежки дейности”, Столична община, както следва :</a:t>
            </a:r>
          </a:p>
          <a:p>
            <a:pPr algn="just"/>
            <a:endParaRPr lang="bg-BG" sz="1000">
              <a:solidFill>
                <a:srgbClr val="002060"/>
              </a:solidFill>
              <a:latin typeface="Century Gothic" pitchFamily="34" charset="0"/>
            </a:endParaRPr>
          </a:p>
          <a:p>
            <a:pPr algn="just"/>
            <a:r>
              <a:rPr lang="bg-BG" sz="1000">
                <a:solidFill>
                  <a:srgbClr val="002060"/>
                </a:solidFill>
                <a:latin typeface="Century Gothic" pitchFamily="34" charset="0"/>
              </a:rPr>
              <a:t> </a:t>
            </a:r>
          </a:p>
          <a:p>
            <a:pPr algn="just">
              <a:buFont typeface="Century Gothic" pitchFamily="34" charset="0"/>
              <a:buAutoNum type="arabicPeriod"/>
            </a:pPr>
            <a:r>
              <a:rPr lang="bg-BG" sz="1000">
                <a:solidFill>
                  <a:srgbClr val="002060"/>
                </a:solidFill>
                <a:latin typeface="Century Gothic" pitchFamily="34" charset="0"/>
              </a:rPr>
              <a:t> Пътни за ........</a:t>
            </a:r>
            <a:r>
              <a:rPr lang="ru-RU" sz="1000">
                <a:solidFill>
                  <a:srgbClr val="002060"/>
                </a:solidFill>
                <a:latin typeface="Century Gothic" pitchFamily="34" charset="0"/>
              </a:rPr>
              <a:t>.......</a:t>
            </a:r>
            <a:r>
              <a:rPr lang="bg-BG" sz="1000">
                <a:solidFill>
                  <a:srgbClr val="002060"/>
                </a:solidFill>
                <a:latin typeface="Century Gothic" pitchFamily="34" charset="0"/>
              </a:rPr>
              <a:t>бр. x .......</a:t>
            </a:r>
            <a:r>
              <a:rPr lang="ru-RU" sz="1000">
                <a:solidFill>
                  <a:srgbClr val="002060"/>
                </a:solidFill>
                <a:latin typeface="Century Gothic" pitchFamily="34" charset="0"/>
              </a:rPr>
              <a:t>.............</a:t>
            </a:r>
            <a:r>
              <a:rPr lang="bg-BG" sz="1000">
                <a:solidFill>
                  <a:srgbClr val="002060"/>
                </a:solidFill>
                <a:latin typeface="Century Gothic" pitchFamily="34" charset="0"/>
              </a:rPr>
              <a:t>лв. = ............ лв.  – София – .................</a:t>
            </a:r>
            <a:r>
              <a:rPr lang="ru-RU" sz="1000">
                <a:solidFill>
                  <a:srgbClr val="002060"/>
                </a:solidFill>
                <a:latin typeface="Century Gothic" pitchFamily="34" charset="0"/>
              </a:rPr>
              <a:t>...-..............................- ....................</a:t>
            </a:r>
            <a:r>
              <a:rPr lang="bg-BG" sz="1000">
                <a:solidFill>
                  <a:srgbClr val="002060"/>
                </a:solidFill>
                <a:latin typeface="Century Gothic" pitchFamily="34" charset="0"/>
              </a:rPr>
              <a:t> – София</a:t>
            </a:r>
          </a:p>
          <a:p>
            <a:pPr algn="just">
              <a:buFont typeface="Century Gothic" pitchFamily="34" charset="0"/>
              <a:buAutoNum type="arabicPeriod"/>
            </a:pPr>
            <a:r>
              <a:rPr lang="bg-BG" sz="1000">
                <a:solidFill>
                  <a:srgbClr val="002060"/>
                </a:solidFill>
                <a:latin typeface="Century Gothic" pitchFamily="34" charset="0"/>
              </a:rPr>
              <a:t> Дневни за .......</a:t>
            </a:r>
            <a:r>
              <a:rPr lang="ru-RU" sz="1000">
                <a:solidFill>
                  <a:srgbClr val="002060"/>
                </a:solidFill>
                <a:latin typeface="Century Gothic" pitchFamily="34" charset="0"/>
              </a:rPr>
              <a:t>.....</a:t>
            </a:r>
            <a:r>
              <a:rPr lang="bg-BG" sz="1000">
                <a:solidFill>
                  <a:srgbClr val="002060"/>
                </a:solidFill>
                <a:latin typeface="Century Gothic" pitchFamily="34" charset="0"/>
              </a:rPr>
              <a:t>човека по 20.00 лв.= .......</a:t>
            </a:r>
            <a:r>
              <a:rPr lang="ru-RU" sz="1000">
                <a:solidFill>
                  <a:srgbClr val="002060"/>
                </a:solidFill>
                <a:latin typeface="Century Gothic" pitchFamily="34" charset="0"/>
              </a:rPr>
              <a:t>.....</a:t>
            </a:r>
            <a:r>
              <a:rPr lang="bg-BG" sz="1000">
                <a:solidFill>
                  <a:srgbClr val="002060"/>
                </a:solidFill>
                <a:latin typeface="Century Gothic" pitchFamily="34" charset="0"/>
              </a:rPr>
              <a:t>..... лв.</a:t>
            </a:r>
          </a:p>
          <a:p>
            <a:pPr algn="just">
              <a:buFont typeface="Century Gothic" pitchFamily="34" charset="0"/>
              <a:buAutoNum type="arabicPeriod"/>
            </a:pPr>
            <a:r>
              <a:rPr lang="bg-BG" sz="1000">
                <a:solidFill>
                  <a:srgbClr val="002060"/>
                </a:solidFill>
                <a:latin typeface="Century Gothic" pitchFamily="34" charset="0"/>
              </a:rPr>
              <a:t> Вътрешен транспорт /</a:t>
            </a:r>
            <a:r>
              <a:rPr lang="bg-BG" sz="1000" u="sng">
                <a:solidFill>
                  <a:srgbClr val="002060"/>
                </a:solidFill>
                <a:latin typeface="Century Gothic" pitchFamily="34" charset="0"/>
              </a:rPr>
              <a:t>при необходимост</a:t>
            </a:r>
            <a:r>
              <a:rPr lang="bg-BG" sz="1000">
                <a:solidFill>
                  <a:srgbClr val="002060"/>
                </a:solidFill>
                <a:latin typeface="Century Gothic" pitchFamily="34" charset="0"/>
              </a:rPr>
              <a:t>/ за .......</a:t>
            </a:r>
            <a:r>
              <a:rPr lang="ru-RU" sz="1000">
                <a:solidFill>
                  <a:srgbClr val="002060"/>
                </a:solidFill>
                <a:latin typeface="Century Gothic" pitchFamily="34" charset="0"/>
              </a:rPr>
              <a:t>.........</a:t>
            </a:r>
            <a:r>
              <a:rPr lang="bg-BG" sz="1000">
                <a:solidFill>
                  <a:srgbClr val="002060"/>
                </a:solidFill>
                <a:latin typeface="Century Gothic" pitchFamily="34" charset="0"/>
              </a:rPr>
              <a:t>човека = .........</a:t>
            </a:r>
            <a:r>
              <a:rPr lang="ru-RU" sz="1000">
                <a:solidFill>
                  <a:srgbClr val="002060"/>
                </a:solidFill>
                <a:latin typeface="Century Gothic" pitchFamily="34" charset="0"/>
              </a:rPr>
              <a:t>......... ………</a:t>
            </a:r>
            <a:r>
              <a:rPr lang="bg-BG" sz="1000">
                <a:solidFill>
                  <a:srgbClr val="002060"/>
                </a:solidFill>
                <a:latin typeface="Century Gothic" pitchFamily="34" charset="0"/>
              </a:rPr>
              <a:t>лв.</a:t>
            </a:r>
          </a:p>
          <a:p>
            <a:pPr algn="just"/>
            <a:r>
              <a:rPr lang="bg-BG" sz="1000" b="1">
                <a:solidFill>
                  <a:srgbClr val="002060"/>
                </a:solidFill>
                <a:latin typeface="Century Gothic" pitchFamily="34" charset="0"/>
              </a:rPr>
              <a:t> </a:t>
            </a:r>
            <a:endParaRPr lang="bg-BG" sz="1000">
              <a:solidFill>
                <a:srgbClr val="002060"/>
              </a:solidFill>
              <a:latin typeface="Century Gothic" pitchFamily="34" charset="0"/>
            </a:endParaRPr>
          </a:p>
          <a:p>
            <a:pPr algn="just"/>
            <a:r>
              <a:rPr lang="bg-BG" sz="1000" b="1">
                <a:solidFill>
                  <a:srgbClr val="002060"/>
                </a:solidFill>
                <a:latin typeface="Century Gothic" pitchFamily="34" charset="0"/>
              </a:rPr>
              <a:t>                                                                                                                                                       </a:t>
            </a:r>
            <a:r>
              <a:rPr lang="bg-BG" sz="1000" b="1" u="sng">
                <a:solidFill>
                  <a:srgbClr val="002060"/>
                </a:solidFill>
                <a:latin typeface="Century Gothic" pitchFamily="34" charset="0"/>
              </a:rPr>
              <a:t>  ОБЩО:...........................</a:t>
            </a:r>
            <a:r>
              <a:rPr lang="ru-RU" sz="1000" b="1" u="sng">
                <a:solidFill>
                  <a:srgbClr val="002060"/>
                </a:solidFill>
                <a:latin typeface="Century Gothic" pitchFamily="34" charset="0"/>
              </a:rPr>
              <a:t>...................</a:t>
            </a:r>
            <a:r>
              <a:rPr lang="bg-BG" sz="1000" b="1" u="sng">
                <a:solidFill>
                  <a:srgbClr val="002060"/>
                </a:solidFill>
                <a:latin typeface="Century Gothic" pitchFamily="34" charset="0"/>
              </a:rPr>
              <a:t> лв.</a:t>
            </a:r>
            <a:endParaRPr lang="bg-BG" sz="1000">
              <a:solidFill>
                <a:srgbClr val="002060"/>
              </a:solidFill>
              <a:latin typeface="Century Gothic" pitchFamily="34" charset="0"/>
            </a:endParaRPr>
          </a:p>
          <a:p>
            <a:pPr algn="just"/>
            <a:endParaRPr lang="bg-BG" sz="1000">
              <a:solidFill>
                <a:srgbClr val="002060"/>
              </a:solidFill>
              <a:latin typeface="Century Gothic" pitchFamily="34" charset="0"/>
            </a:endParaRPr>
          </a:p>
          <a:p>
            <a:pPr algn="just"/>
            <a:r>
              <a:rPr lang="bg-BG" sz="1000" b="1">
                <a:solidFill>
                  <a:srgbClr val="002060"/>
                </a:solidFill>
                <a:latin typeface="Century Gothic" pitchFamily="34" charset="0"/>
              </a:rPr>
              <a:t>ПРИЛОЖЕНИЕ: </a:t>
            </a:r>
            <a:r>
              <a:rPr lang="bg-BG" sz="1000">
                <a:solidFill>
                  <a:srgbClr val="002060"/>
                </a:solidFill>
                <a:latin typeface="Century Gothic" pitchFamily="34" charset="0"/>
              </a:rPr>
              <a:t>Списък на отбора, заверен от директор</a:t>
            </a:r>
            <a:r>
              <a:rPr lang="ru-RU" sz="1000">
                <a:solidFill>
                  <a:srgbClr val="002060"/>
                </a:solidFill>
                <a:latin typeface="Century Gothic" pitchFamily="34" charset="0"/>
              </a:rPr>
              <a:t> на училище</a:t>
            </a:r>
            <a:r>
              <a:rPr lang="bg-BG" sz="1000">
                <a:solidFill>
                  <a:srgbClr val="002060"/>
                </a:solidFill>
                <a:latin typeface="Century Gothic" pitchFamily="34" charset="0"/>
              </a:rPr>
              <a:t> с подпис и печат </a:t>
            </a:r>
          </a:p>
          <a:p>
            <a:pPr algn="just"/>
            <a:r>
              <a:rPr lang="bg-BG" sz="1000" b="1">
                <a:solidFill>
                  <a:srgbClr val="002060"/>
                </a:solidFill>
                <a:latin typeface="Century Gothic" pitchFamily="34" charset="0"/>
              </a:rPr>
              <a:t> </a:t>
            </a:r>
            <a:endParaRPr lang="bg-BG" sz="1000">
              <a:solidFill>
                <a:srgbClr val="002060"/>
              </a:solidFill>
              <a:latin typeface="Century Gothic" pitchFamily="34" charset="0"/>
            </a:endParaRPr>
          </a:p>
          <a:p>
            <a:pPr algn="just"/>
            <a:endParaRPr lang="bg-BG" sz="1000">
              <a:solidFill>
                <a:srgbClr val="002060"/>
              </a:solidFill>
              <a:latin typeface="Century Gothic" pitchFamily="34" charset="0"/>
            </a:endParaRPr>
          </a:p>
          <a:p>
            <a:pPr algn="just"/>
            <a:r>
              <a:rPr lang="bg-BG" sz="1000" b="1">
                <a:solidFill>
                  <a:srgbClr val="002060"/>
                </a:solidFill>
                <a:latin typeface="Century Gothic" pitchFamily="34" charset="0"/>
              </a:rPr>
              <a:t>											ДИРЕКТОР:....................................................</a:t>
            </a:r>
            <a:endParaRPr lang="en-US" sz="1000" b="1">
              <a:solidFill>
                <a:srgbClr val="002060"/>
              </a:solidFill>
              <a:latin typeface="Century Gothic" pitchFamily="34" charset="0"/>
            </a:endParaRPr>
          </a:p>
          <a:p>
            <a:r>
              <a:rPr lang="en-US" sz="900" b="1">
                <a:solidFill>
                  <a:srgbClr val="002060"/>
                </a:solidFill>
                <a:latin typeface="Century Gothic" pitchFamily="34" charset="0"/>
              </a:rPr>
              <a:t>                              </a:t>
            </a:r>
            <a:r>
              <a:rPr lang="bg-BG" sz="900" b="1">
                <a:solidFill>
                  <a:srgbClr val="002060"/>
                </a:solidFill>
                <a:latin typeface="Century Gothic" pitchFamily="34" charset="0"/>
              </a:rPr>
              <a:t>									                     </a:t>
            </a:r>
            <a:r>
              <a:rPr lang="en-US" sz="900" b="1">
                <a:solidFill>
                  <a:srgbClr val="002060"/>
                </a:solidFill>
                <a:latin typeface="Century Gothic" pitchFamily="34" charset="0"/>
              </a:rPr>
              <a:t> </a:t>
            </a:r>
            <a:r>
              <a:rPr lang="bg-BG" sz="900" b="1">
                <a:solidFill>
                  <a:srgbClr val="002060"/>
                </a:solidFill>
                <a:latin typeface="Century Gothic" pitchFamily="34" charset="0"/>
              </a:rPr>
              <a:t>/</a:t>
            </a:r>
            <a:r>
              <a:rPr lang="bg-BG" sz="900">
                <a:solidFill>
                  <a:srgbClr val="002060"/>
                </a:solidFill>
                <a:latin typeface="Century Gothic" pitchFamily="34" charset="0"/>
              </a:rPr>
              <a:t>....................................................</a:t>
            </a:r>
            <a:r>
              <a:rPr lang="bg-BG" sz="900" b="1">
                <a:solidFill>
                  <a:srgbClr val="002060"/>
                </a:solidFill>
                <a:latin typeface="Century Gothic" pitchFamily="34" charset="0"/>
              </a:rPr>
              <a:t>/</a:t>
            </a:r>
            <a:r>
              <a:rPr lang="bg-BG" sz="900" b="1" u="sng">
                <a:solidFill>
                  <a:srgbClr val="002060"/>
                </a:solidFill>
                <a:latin typeface="Century Gothic" pitchFamily="34" charset="0"/>
              </a:rPr>
              <a:t> </a:t>
            </a:r>
            <a:endParaRPr lang="bg-BG" sz="900">
              <a:solidFill>
                <a:srgbClr val="002060"/>
              </a:solidFill>
              <a:latin typeface="Century Gothic" pitchFamily="34" charset="0"/>
            </a:endParaRPr>
          </a:p>
          <a:p>
            <a:r>
              <a:rPr lang="en-US" sz="900">
                <a:solidFill>
                  <a:srgbClr val="002060"/>
                </a:solidFill>
                <a:latin typeface="Century Gothic" pitchFamily="34" charset="0"/>
              </a:rPr>
              <a:t>                              </a:t>
            </a:r>
            <a:r>
              <a:rPr lang="bg-BG" sz="900">
                <a:solidFill>
                  <a:srgbClr val="002060"/>
                </a:solidFill>
                <a:latin typeface="Century Gothic" pitchFamily="34" charset="0"/>
              </a:rPr>
              <a:t>       										        Име, фамилия, подпис, печат</a:t>
            </a:r>
            <a:r>
              <a:rPr lang="ru-RU" sz="900">
                <a:solidFill>
                  <a:srgbClr val="002060"/>
                </a:solidFill>
                <a:latin typeface="Century Gothic" pitchFamily="34" charset="0"/>
              </a:rPr>
              <a:t>	</a:t>
            </a:r>
            <a:endParaRPr lang="bg-BG" sz="900">
              <a:solidFill>
                <a:srgbClr val="00206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1601788" y="180975"/>
            <a:ext cx="10094912" cy="12811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bg-BG" sz="2000" b="1" smtClean="0">
                <a:solidFill>
                  <a:srgbClr val="002060"/>
                </a:solidFill>
              </a:rPr>
              <a:t>Еднократна парична награда за учители, извели на призови места ученически отбори и индивидуални състезатели в Трети /зонален/ етап – Градско първенство за гр. София и Четвърти /финален/ етап - Републикански първенства от Ученическите игри.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665288" y="1566863"/>
            <a:ext cx="10031412" cy="511492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buFont typeface="Wingdings 3" pitchFamily="18" charset="2"/>
              <a:buNone/>
            </a:pPr>
            <a:endParaRPr lang="bg-BG" sz="600" b="1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90000"/>
              </a:lnSpc>
              <a:buFont typeface="Century Gothic" pitchFamily="34" charset="0"/>
              <a:buNone/>
            </a:pPr>
            <a:r>
              <a:rPr lang="bg-BG" sz="1600" b="1" smtClean="0">
                <a:solidFill>
                  <a:srgbClr val="002060"/>
                </a:solidFill>
              </a:rPr>
              <a:t>Правила за условията и реда за предоставяне на парична награда – приети с Решение № 452/14.07.2016 г. на СОС, актуализирани с Решение № 522/26.07.2018 г. на СОС</a:t>
            </a:r>
          </a:p>
          <a:p>
            <a:pPr marL="0" indent="0" algn="just">
              <a:lnSpc>
                <a:spcPct val="90000"/>
              </a:lnSpc>
              <a:buFont typeface="Century Gothic" pitchFamily="34" charset="0"/>
              <a:buNone/>
            </a:pPr>
            <a:r>
              <a:rPr lang="bg-BG" sz="1600" b="1" smtClean="0">
                <a:solidFill>
                  <a:srgbClr val="002060"/>
                </a:solidFill>
              </a:rPr>
              <a:t>Цел</a:t>
            </a:r>
            <a:r>
              <a:rPr lang="bg-BG" sz="1600" smtClean="0">
                <a:solidFill>
                  <a:srgbClr val="002060"/>
                </a:solidFill>
              </a:rPr>
              <a:t> - да стимулира и мотивира учителите за участие в Ученическите игри, както и да възнагради постигнатите резултати на ученическите екипи и индивидуални състезатели, участници в Градски и Републикански първенства на УИ.</a:t>
            </a:r>
          </a:p>
          <a:p>
            <a:pPr marL="0" indent="0" algn="ctr">
              <a:lnSpc>
                <a:spcPct val="90000"/>
              </a:lnSpc>
              <a:buFont typeface="Century Gothic" pitchFamily="34" charset="0"/>
              <a:buNone/>
            </a:pPr>
            <a:r>
              <a:rPr lang="bg-BG" sz="1600" b="1" i="1" smtClean="0">
                <a:solidFill>
                  <a:srgbClr val="002060"/>
                </a:solidFill>
              </a:rPr>
              <a:t>Еднократната парична награда се връчва в следните категории: </a:t>
            </a:r>
            <a:r>
              <a:rPr lang="bg-BG" sz="1600" b="1" smtClean="0">
                <a:solidFill>
                  <a:srgbClr val="002060"/>
                </a:solidFill>
              </a:rPr>
              <a:t> </a:t>
            </a:r>
            <a:r>
              <a:rPr lang="bg-BG" sz="1700" i="1" smtClean="0">
                <a:solidFill>
                  <a:srgbClr val="002060"/>
                </a:solidFill>
              </a:rPr>
              <a:t> </a:t>
            </a:r>
            <a:endParaRPr lang="bg-BG" sz="1700" smtClean="0">
              <a:solidFill>
                <a:srgbClr val="00206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bg-BG" sz="1700" i="1" smtClean="0"/>
              <a:t>     </a:t>
            </a:r>
            <a:r>
              <a:rPr lang="bg-BG" sz="1300" i="1" smtClean="0">
                <a:solidFill>
                  <a:srgbClr val="002060"/>
                </a:solidFill>
              </a:rPr>
              <a:t>*  </a:t>
            </a:r>
            <a:r>
              <a:rPr lang="bg-BG" sz="1400" b="1" i="1" smtClean="0">
                <a:solidFill>
                  <a:srgbClr val="002060"/>
                </a:solidFill>
              </a:rPr>
              <a:t>Първо – Шесто място </a:t>
            </a:r>
            <a:r>
              <a:rPr lang="bg-BG" sz="1400" i="1" smtClean="0">
                <a:solidFill>
                  <a:srgbClr val="002060"/>
                </a:solidFill>
              </a:rPr>
              <a:t>на Градско първенство по вид спорт            </a:t>
            </a:r>
            <a:r>
              <a:rPr lang="bg-BG" sz="1400" b="1" i="1" smtClean="0">
                <a:solidFill>
                  <a:srgbClr val="002060"/>
                </a:solidFill>
              </a:rPr>
              <a:t>– 100 лева </a:t>
            </a:r>
            <a:endParaRPr lang="bg-BG" sz="1400" b="1" smtClean="0">
              <a:solidFill>
                <a:srgbClr val="00206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bg-BG" sz="1400" i="1" smtClean="0">
                <a:solidFill>
                  <a:srgbClr val="002060"/>
                </a:solidFill>
              </a:rPr>
              <a:t>       * </a:t>
            </a:r>
            <a:r>
              <a:rPr lang="bg-BG" sz="1400" b="1" i="1" smtClean="0">
                <a:solidFill>
                  <a:srgbClr val="002060"/>
                </a:solidFill>
              </a:rPr>
              <a:t>Първо - Трето място </a:t>
            </a:r>
            <a:r>
              <a:rPr lang="bg-BG" sz="1400" i="1" smtClean="0">
                <a:solidFill>
                  <a:srgbClr val="002060"/>
                </a:solidFill>
              </a:rPr>
              <a:t>на Републиканско първенство по вид спорт </a:t>
            </a:r>
            <a:r>
              <a:rPr lang="bg-BG" sz="1400" b="1" i="1" smtClean="0">
                <a:solidFill>
                  <a:srgbClr val="002060"/>
                </a:solidFill>
              </a:rPr>
              <a:t>– 120 лева</a:t>
            </a:r>
            <a:endParaRPr lang="bg-BG" sz="1400" b="1" smtClean="0">
              <a:solidFill>
                <a:srgbClr val="00206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bg-BG" sz="1400" i="1" smtClean="0">
                <a:solidFill>
                  <a:srgbClr val="002060"/>
                </a:solidFill>
              </a:rPr>
              <a:t>       *  За учители, определени със заповед на директор на училището, </a:t>
            </a:r>
            <a:r>
              <a:rPr lang="bg-BG" sz="1400" b="1" i="1" smtClean="0">
                <a:solidFill>
                  <a:srgbClr val="002060"/>
                </a:solidFill>
              </a:rPr>
              <a:t>класирани с повече от един отбор и индивидуални състезатели </a:t>
            </a:r>
            <a:r>
              <a:rPr lang="bg-BG" sz="1400" i="1" smtClean="0">
                <a:solidFill>
                  <a:srgbClr val="002060"/>
                </a:solidFill>
              </a:rPr>
              <a:t>по вид спорт, възрастова група и пол </a:t>
            </a:r>
            <a:r>
              <a:rPr lang="ru-RU" sz="1400" i="1" smtClean="0">
                <a:solidFill>
                  <a:srgbClr val="002060"/>
                </a:solidFill>
              </a:rPr>
              <a:t>на Градско първенство /</a:t>
            </a:r>
            <a:r>
              <a:rPr lang="en-US" sz="1400" i="1" smtClean="0">
                <a:solidFill>
                  <a:srgbClr val="002060"/>
                </a:solidFill>
              </a:rPr>
              <a:t>I</a:t>
            </a:r>
            <a:r>
              <a:rPr lang="ru-RU" sz="1400" i="1" smtClean="0">
                <a:solidFill>
                  <a:srgbClr val="002060"/>
                </a:solidFill>
              </a:rPr>
              <a:t>-</a:t>
            </a:r>
            <a:r>
              <a:rPr lang="en-US" sz="1400" i="1" smtClean="0">
                <a:solidFill>
                  <a:srgbClr val="002060"/>
                </a:solidFill>
              </a:rPr>
              <a:t>IV</a:t>
            </a:r>
            <a:r>
              <a:rPr lang="bg-BG" sz="1400" i="1" smtClean="0">
                <a:solidFill>
                  <a:srgbClr val="002060"/>
                </a:solidFill>
              </a:rPr>
              <a:t> място/  </a:t>
            </a:r>
            <a:r>
              <a:rPr lang="bg-BG" sz="1400" b="1" i="1" smtClean="0">
                <a:solidFill>
                  <a:srgbClr val="002060"/>
                </a:solidFill>
              </a:rPr>
              <a:t>– 130лв. </a:t>
            </a:r>
            <a:r>
              <a:rPr lang="bg-BG" sz="1400" i="1" smtClean="0">
                <a:solidFill>
                  <a:srgbClr val="002060"/>
                </a:solidFill>
              </a:rPr>
              <a:t>и</a:t>
            </a:r>
            <a:r>
              <a:rPr lang="bg-BG" sz="1400" b="1" i="1" smtClean="0">
                <a:solidFill>
                  <a:srgbClr val="002060"/>
                </a:solidFill>
              </a:rPr>
              <a:t> </a:t>
            </a:r>
            <a:r>
              <a:rPr lang="bg-BG" sz="1400" i="1" smtClean="0">
                <a:solidFill>
                  <a:srgbClr val="002060"/>
                </a:solidFill>
              </a:rPr>
              <a:t>на Републиканско първенство /</a:t>
            </a:r>
            <a:r>
              <a:rPr lang="en-US" sz="1400" i="1" smtClean="0">
                <a:solidFill>
                  <a:srgbClr val="002060"/>
                </a:solidFill>
              </a:rPr>
              <a:t>I</a:t>
            </a:r>
            <a:r>
              <a:rPr lang="ru-RU" sz="1400" i="1" smtClean="0">
                <a:solidFill>
                  <a:srgbClr val="002060"/>
                </a:solidFill>
              </a:rPr>
              <a:t>-</a:t>
            </a:r>
            <a:r>
              <a:rPr lang="en-US" sz="1400" i="1" smtClean="0">
                <a:solidFill>
                  <a:srgbClr val="002060"/>
                </a:solidFill>
              </a:rPr>
              <a:t>III </a:t>
            </a:r>
            <a:r>
              <a:rPr lang="ru-RU" sz="1400" i="1" smtClean="0">
                <a:solidFill>
                  <a:srgbClr val="002060"/>
                </a:solidFill>
              </a:rPr>
              <a:t>място/</a:t>
            </a:r>
            <a:endParaRPr lang="bg-BG" sz="800" b="1" i="1" smtClean="0">
              <a:solidFill>
                <a:srgbClr val="00206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entury Gothic" pitchFamily="34" charset="0"/>
              <a:buNone/>
            </a:pPr>
            <a:r>
              <a:rPr lang="bg-BG" sz="1700" b="1" smtClean="0">
                <a:solidFill>
                  <a:srgbClr val="002060"/>
                </a:solidFill>
              </a:rPr>
              <a:t>Документи:</a:t>
            </a:r>
            <a:endParaRPr lang="bg-BG" sz="1300" b="1" smtClean="0">
              <a:solidFill>
                <a:srgbClr val="00206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bg-BG" sz="1300" smtClean="0">
                <a:solidFill>
                  <a:srgbClr val="002060"/>
                </a:solidFill>
              </a:rPr>
              <a:t>       * </a:t>
            </a:r>
            <a:r>
              <a:rPr lang="bg-BG" sz="1400" smtClean="0">
                <a:solidFill>
                  <a:srgbClr val="002060"/>
                </a:solidFill>
              </a:rPr>
              <a:t>Заявление от учител, определен със заповед на директор на училището /бланка - формуляр/;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bg-BG" sz="1400" smtClean="0">
                <a:solidFill>
                  <a:srgbClr val="002060"/>
                </a:solidFill>
              </a:rPr>
              <a:t>       * Копие от заповед на директор на училище, с която се определя педагогически персонал за извеждането и участието на учениците от училището в УИ;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bg-BG" sz="1400" smtClean="0">
                <a:solidFill>
                  <a:srgbClr val="002060"/>
                </a:solidFill>
              </a:rPr>
              <a:t>       * Копие от официален Протокол - класиране в съответен етап / Градско/Републиканско първенство/ за участие на училището в УИ.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Wingdings 3" pitchFamily="18" charset="2"/>
              <a:buNone/>
            </a:pPr>
            <a:endParaRPr lang="bg-BG" sz="800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90000"/>
              </a:lnSpc>
              <a:spcBef>
                <a:spcPct val="0"/>
              </a:spcBef>
              <a:buFont typeface="Century Gothic" pitchFamily="34" charset="0"/>
              <a:buNone/>
            </a:pPr>
            <a:r>
              <a:rPr lang="bg-BG" sz="1700" b="1" smtClean="0">
                <a:solidFill>
                  <a:srgbClr val="002060"/>
                </a:solidFill>
              </a:rPr>
              <a:t>Срок за подаване на документи </a:t>
            </a:r>
          </a:p>
          <a:p>
            <a:pPr marL="0" indent="0" algn="just">
              <a:lnSpc>
                <a:spcPct val="9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bg-BG" sz="1700" b="1" smtClean="0">
                <a:solidFill>
                  <a:srgbClr val="002060"/>
                </a:solidFill>
              </a:rPr>
              <a:t>   </a:t>
            </a:r>
            <a:r>
              <a:rPr lang="bg-BG" sz="1700" smtClean="0">
                <a:solidFill>
                  <a:srgbClr val="002060"/>
                </a:solidFill>
              </a:rPr>
              <a:t>- в началото </a:t>
            </a:r>
            <a:r>
              <a:rPr lang="bg-BG" sz="1700" b="1" smtClean="0">
                <a:solidFill>
                  <a:srgbClr val="F60000"/>
                </a:solidFill>
              </a:rPr>
              <a:t>на всяка учебна година </a:t>
            </a:r>
            <a:r>
              <a:rPr lang="bg-BG" sz="1700" smtClean="0">
                <a:solidFill>
                  <a:srgbClr val="002060"/>
                </a:solidFill>
              </a:rPr>
              <a:t>– м. септември до средата на м. октомври;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Wingdings 3" pitchFamily="18" charset="2"/>
              <a:buNone/>
            </a:pPr>
            <a:endParaRPr lang="bg-BG" sz="1300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90000"/>
              </a:lnSpc>
              <a:buFont typeface="Century Gothic" pitchFamily="34" charset="0"/>
              <a:buNone/>
            </a:pPr>
            <a:endParaRPr lang="bg-BG" sz="1700" smtClean="0">
              <a:solidFill>
                <a:srgbClr val="002060"/>
              </a:solidFill>
            </a:endParaRPr>
          </a:p>
          <a:p>
            <a:pPr marL="0" indent="0" algn="ctr">
              <a:lnSpc>
                <a:spcPct val="90000"/>
              </a:lnSpc>
              <a:buFont typeface="Century Gothic" pitchFamily="34" charset="0"/>
              <a:buNone/>
            </a:pPr>
            <a:endParaRPr lang="bg-BG" sz="17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 idx="4294967295"/>
          </p:nvPr>
        </p:nvSpPr>
        <p:spPr>
          <a:xfrm>
            <a:off x="2498689" y="1227811"/>
            <a:ext cx="8637073" cy="994971"/>
          </a:xfrm>
          <a:prstGeom prst="rect">
            <a:avLst/>
          </a:prstGeom>
        </p:spPr>
        <p:txBody>
          <a:bodyPr anchor="b"/>
          <a:lstStyle/>
          <a:p>
            <a:pPr algn="ctr" fontAlgn="auto">
              <a:spcAft>
                <a:spcPts val="0"/>
              </a:spcAft>
              <a:defRPr/>
            </a:pPr>
            <a:r>
              <a:rPr lang="bg-BG" sz="7200" b="1" i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002060"/>
                </a:solidFill>
                <a:cs typeface="Arial" panose="020B0604020202020204" pitchFamily="34" charset="0"/>
              </a:rPr>
              <a:t>Ученически</a:t>
            </a:r>
            <a:r>
              <a:rPr lang="bg-BG" sz="7200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bg-BG" sz="7200" b="1" i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002060"/>
                </a:solidFill>
                <a:cs typeface="Arial" panose="020B0604020202020204" pitchFamily="34" charset="0"/>
              </a:rPr>
              <a:t>игри</a:t>
            </a:r>
            <a:endParaRPr lang="en-US" sz="7200" i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4294967295"/>
          </p:nvPr>
        </p:nvSpPr>
        <p:spPr>
          <a:xfrm>
            <a:off x="2306330" y="3010433"/>
            <a:ext cx="8829432" cy="2974235"/>
          </a:xfrm>
          <a:prstGeom prst="rect">
            <a:avLst/>
          </a:prstGeom>
        </p:spPr>
        <p:txBody>
          <a:bodyPr>
            <a:normAutofit fontScale="77500" lnSpcReduction="2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361950" indent="-3619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bg-BG" sz="3200" b="1" i="1" dirty="0" smtClean="0">
                <a:solidFill>
                  <a:srgbClr val="000099"/>
                </a:solidFill>
              </a:rPr>
              <a:t>Нормативна </a:t>
            </a:r>
            <a:r>
              <a:rPr lang="bg-BG" sz="3200" b="1" i="1" dirty="0">
                <a:solidFill>
                  <a:srgbClr val="000099"/>
                </a:solidFill>
              </a:rPr>
              <a:t>рамка – организатори и </a:t>
            </a:r>
            <a:r>
              <a:rPr lang="bg-BG" sz="3200" b="1" i="1" dirty="0" smtClean="0">
                <a:solidFill>
                  <a:srgbClr val="000099"/>
                </a:solidFill>
              </a:rPr>
              <a:t>участници, документи </a:t>
            </a:r>
            <a:endParaRPr lang="bg-BG" sz="3200" b="1" i="1" dirty="0">
              <a:solidFill>
                <a:srgbClr val="000099"/>
              </a:solidFill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bg-BG" sz="3200" b="1" i="1" dirty="0">
                <a:solidFill>
                  <a:srgbClr val="000099"/>
                </a:solidFill>
              </a:rPr>
              <a:t> Насоки и указания за организация и </a:t>
            </a:r>
            <a:r>
              <a:rPr lang="bg-BG" sz="3200" b="1" i="1" dirty="0" smtClean="0">
                <a:solidFill>
                  <a:srgbClr val="000099"/>
                </a:solidFill>
              </a:rPr>
              <a:t>провеждане</a:t>
            </a:r>
            <a:endParaRPr lang="bg-BG" sz="2800" b="1" i="1" dirty="0" smtClean="0">
              <a:solidFill>
                <a:srgbClr val="00B050"/>
              </a:solidFill>
              <a:latin typeface="Georgia" panose="02040502050405020303" pitchFamily="18" charset="0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bg-BG" sz="3200" b="1" i="1" dirty="0" smtClean="0">
                <a:solidFill>
                  <a:srgbClr val="000099"/>
                </a:solidFill>
              </a:rPr>
              <a:t> </a:t>
            </a:r>
            <a:r>
              <a:rPr lang="bg-BG" sz="3200" b="1" i="1" dirty="0">
                <a:solidFill>
                  <a:srgbClr val="000099"/>
                </a:solidFill>
              </a:rPr>
              <a:t>Координиране на дейности/Процедура </a:t>
            </a:r>
          </a:p>
          <a:p>
            <a:pPr marL="358775" indent="-358775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bg-BG" altLang="en-US" sz="3200" b="1" i="1" dirty="0">
                <a:solidFill>
                  <a:srgbClr val="000099"/>
                </a:solidFill>
              </a:rPr>
              <a:t>Приключване на етапи от </a:t>
            </a:r>
            <a:r>
              <a:rPr lang="bg-BG" altLang="en-US" sz="3200" b="1" i="1" dirty="0" smtClean="0">
                <a:solidFill>
                  <a:srgbClr val="000099"/>
                </a:solidFill>
              </a:rPr>
              <a:t>УИ - финансови </a:t>
            </a:r>
            <a:r>
              <a:rPr lang="bg-BG" altLang="en-US" sz="3200" b="1" i="1" dirty="0">
                <a:solidFill>
                  <a:srgbClr val="000099"/>
                </a:solidFill>
              </a:rPr>
              <a:t>и съдържателни отчети;</a:t>
            </a:r>
          </a:p>
          <a:p>
            <a:pPr marL="358775" indent="-358775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bg-BG" altLang="en-US" sz="3200" b="1" i="1" dirty="0">
                <a:solidFill>
                  <a:srgbClr val="000099"/>
                </a:solidFill>
              </a:rPr>
              <a:t>Информираност и анализ </a:t>
            </a:r>
            <a:r>
              <a:rPr lang="bg-BG" altLang="en-US" sz="3200" b="1" i="1" dirty="0" smtClean="0">
                <a:solidFill>
                  <a:srgbClr val="000099"/>
                </a:solidFill>
              </a:rPr>
              <a:t>от </a:t>
            </a:r>
            <a:r>
              <a:rPr lang="bg-BG" altLang="en-US" sz="3200" b="1" i="1" dirty="0">
                <a:solidFill>
                  <a:srgbClr val="000099"/>
                </a:solidFill>
              </a:rPr>
              <a:t>организацията и провеждането на етапите от УИ</a:t>
            </a:r>
            <a:endParaRPr lang="bg-BG" sz="3200" b="1" i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1955800" y="222250"/>
            <a:ext cx="9548813" cy="752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bg-BG" b="1" i="1" smtClean="0">
                <a:solidFill>
                  <a:srgbClr val="002060"/>
                </a:solidFill>
              </a:rPr>
              <a:t>Екип - дирекция СМД: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57338" y="1047750"/>
            <a:ext cx="10342562" cy="548640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80000"/>
              </a:lnSpc>
              <a:spcBef>
                <a:spcPct val="0"/>
              </a:spcBef>
              <a:buFont typeface="Century Gothic" pitchFamily="34" charset="0"/>
              <a:buNone/>
            </a:pPr>
            <a:r>
              <a:rPr lang="bg-BG" sz="2000" b="1" smtClean="0">
                <a:solidFill>
                  <a:srgbClr val="002060"/>
                </a:solidFill>
              </a:rPr>
              <a:t>съгласуване на финансови справки, методическа и логистична подкрепа</a:t>
            </a:r>
            <a:r>
              <a:rPr lang="bg-BG" sz="1600" b="1" smtClean="0">
                <a:solidFill>
                  <a:srgbClr val="002060"/>
                </a:solidFill>
              </a:rPr>
              <a:t>:</a:t>
            </a:r>
          </a:p>
          <a:p>
            <a:pPr marL="0" indent="0" algn="ctr"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endParaRPr lang="bg-BG" sz="1600" b="1" smtClean="0">
              <a:solidFill>
                <a:srgbClr val="002060"/>
              </a:solidFill>
            </a:endParaRPr>
          </a:p>
          <a:p>
            <a:pPr marL="0" indent="0" algn="ctr">
              <a:lnSpc>
                <a:spcPct val="80000"/>
              </a:lnSpc>
              <a:spcBef>
                <a:spcPct val="0"/>
              </a:spcBef>
              <a:buFont typeface="Century Gothic" pitchFamily="34" charset="0"/>
              <a:buNone/>
            </a:pPr>
            <a:r>
              <a:rPr lang="bg-BG" sz="1600" b="1" smtClean="0">
                <a:solidFill>
                  <a:srgbClr val="002060"/>
                </a:solidFill>
              </a:rPr>
              <a:t>ст. експерт Валентина Ликова –</a:t>
            </a:r>
            <a:r>
              <a:rPr lang="bg-BG" sz="1600" smtClean="0">
                <a:solidFill>
                  <a:srgbClr val="002060"/>
                </a:solidFill>
              </a:rPr>
              <a:t> райони: Надежда; Сердика; Средец;  Овча Купел</a:t>
            </a:r>
            <a:r>
              <a:rPr lang="ru-RU" sz="1600" smtClean="0">
                <a:solidFill>
                  <a:srgbClr val="002060"/>
                </a:solidFill>
              </a:rPr>
              <a:t>; </a:t>
            </a:r>
            <a:r>
              <a:rPr lang="bg-BG" sz="1600" smtClean="0">
                <a:solidFill>
                  <a:srgbClr val="002060"/>
                </a:solidFill>
              </a:rPr>
              <a:t>Триадица; Слатина;</a:t>
            </a:r>
            <a:r>
              <a:rPr lang="en-US" sz="1600" smtClean="0">
                <a:solidFill>
                  <a:srgbClr val="002060"/>
                </a:solidFill>
              </a:rPr>
              <a:t> </a:t>
            </a:r>
            <a:r>
              <a:rPr lang="bg-BG" sz="1600" smtClean="0">
                <a:solidFill>
                  <a:srgbClr val="002060"/>
                </a:solidFill>
              </a:rPr>
              <a:t>Искър, Подуяне  – тел/факс 02 980 24 78; моб.  тел: 0884 322 644; </a:t>
            </a:r>
          </a:p>
          <a:p>
            <a:pPr marL="0" indent="0" algn="ctr"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bg-BG" sz="1600" smtClean="0">
                <a:solidFill>
                  <a:srgbClr val="002060"/>
                </a:solidFill>
              </a:rPr>
              <a:t>       </a:t>
            </a:r>
            <a:r>
              <a:rPr lang="en-US" sz="1600" smtClean="0">
                <a:solidFill>
                  <a:srgbClr val="002060"/>
                </a:solidFill>
              </a:rPr>
              <a:t>e-mail: </a:t>
            </a:r>
            <a:r>
              <a:rPr lang="en-US" sz="1600" u="sng" smtClean="0">
                <a:solidFill>
                  <a:srgbClr val="002060"/>
                </a:solidFill>
                <a:hlinkClick r:id="rId2"/>
              </a:rPr>
              <a:t>valia_likova@abv.bg</a:t>
            </a:r>
            <a:r>
              <a:rPr lang="en-US" sz="1600" smtClean="0">
                <a:solidFill>
                  <a:srgbClr val="002060"/>
                </a:solidFill>
              </a:rPr>
              <a:t>, </a:t>
            </a:r>
            <a:r>
              <a:rPr lang="en-US" sz="1600" u="sng" smtClean="0">
                <a:solidFill>
                  <a:srgbClr val="002060"/>
                </a:solidFill>
                <a:hlinkClick r:id="rId3"/>
              </a:rPr>
              <a:t>vlikova@sofia.bg</a:t>
            </a:r>
            <a:endParaRPr lang="bg-BG" sz="1600" u="sng" smtClean="0">
              <a:solidFill>
                <a:srgbClr val="002060"/>
              </a:solidFill>
            </a:endParaRPr>
          </a:p>
          <a:p>
            <a:pPr marL="0" indent="0" algn="ctr">
              <a:lnSpc>
                <a:spcPct val="80000"/>
              </a:lnSpc>
              <a:spcBef>
                <a:spcPct val="0"/>
              </a:spcBef>
              <a:buFont typeface="Century Gothic" pitchFamily="34" charset="0"/>
              <a:buNone/>
            </a:pPr>
            <a:endParaRPr lang="bg-BG" sz="500" smtClean="0">
              <a:solidFill>
                <a:srgbClr val="00206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bg-BG" sz="1600" b="1" smtClean="0">
                <a:solidFill>
                  <a:srgbClr val="002060"/>
                </a:solidFill>
              </a:rPr>
              <a:t>ст. експерт Теодора Филева – </a:t>
            </a:r>
            <a:r>
              <a:rPr lang="bg-BG" sz="1600" smtClean="0">
                <a:solidFill>
                  <a:srgbClr val="002060"/>
                </a:solidFill>
              </a:rPr>
              <a:t>райони:  Възраждане; Красна поляна,   Лозенец; Илинден; Кремиковци, Красно село, Панчарево, Младост – сл. тел: 02 981 06 47; м. тел. 0884 322 642</a:t>
            </a:r>
            <a:r>
              <a:rPr lang="ru-RU" sz="1600" smtClean="0">
                <a:solidFill>
                  <a:srgbClr val="002060"/>
                </a:solidFill>
              </a:rPr>
              <a:t>; 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ru-RU" sz="1600" smtClean="0">
                <a:solidFill>
                  <a:srgbClr val="002060"/>
                </a:solidFill>
              </a:rPr>
              <a:t>       </a:t>
            </a:r>
            <a:r>
              <a:rPr lang="en-US" sz="1600" smtClean="0">
                <a:solidFill>
                  <a:srgbClr val="002060"/>
                </a:solidFill>
              </a:rPr>
              <a:t>e-mail:</a:t>
            </a:r>
            <a:r>
              <a:rPr lang="en-US" sz="1600" b="1" smtClean="0">
                <a:solidFill>
                  <a:srgbClr val="002060"/>
                </a:solidFill>
              </a:rPr>
              <a:t> </a:t>
            </a:r>
            <a:r>
              <a:rPr lang="en-US" sz="1600" u="sng" smtClean="0">
                <a:solidFill>
                  <a:srgbClr val="002060"/>
                </a:solidFill>
                <a:hlinkClick r:id="rId4"/>
              </a:rPr>
              <a:t>tfileva@sofia</a:t>
            </a:r>
            <a:r>
              <a:rPr lang="ru-RU" sz="1600" u="sng" smtClean="0">
                <a:solidFill>
                  <a:srgbClr val="002060"/>
                </a:solidFill>
                <a:hlinkClick r:id="rId4"/>
              </a:rPr>
              <a:t>.</a:t>
            </a:r>
            <a:r>
              <a:rPr lang="en-US" sz="1600" u="sng" smtClean="0">
                <a:solidFill>
                  <a:srgbClr val="002060"/>
                </a:solidFill>
                <a:hlinkClick r:id="rId4"/>
              </a:rPr>
              <a:t>bg</a:t>
            </a:r>
            <a:r>
              <a:rPr lang="en-US" sz="1600" smtClean="0">
                <a:solidFill>
                  <a:srgbClr val="002060"/>
                </a:solidFill>
              </a:rPr>
              <a:t>, </a:t>
            </a:r>
            <a:r>
              <a:rPr lang="en-US" sz="1600" u="sng" smtClean="0">
                <a:solidFill>
                  <a:srgbClr val="002060"/>
                </a:solidFill>
                <a:hlinkClick r:id="rId5"/>
              </a:rPr>
              <a:t>tedinka_1980@abv.bg</a:t>
            </a:r>
            <a:r>
              <a:rPr lang="en-US" sz="1600" smtClean="0">
                <a:solidFill>
                  <a:srgbClr val="002060"/>
                </a:solidFill>
              </a:rPr>
              <a:t>  </a:t>
            </a:r>
            <a:endParaRPr lang="bg-BG" sz="1600" smtClean="0">
              <a:solidFill>
                <a:srgbClr val="00206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Wingdings 3" pitchFamily="18" charset="2"/>
              <a:buNone/>
            </a:pPr>
            <a:endParaRPr lang="bg-BG" sz="600" smtClean="0">
              <a:solidFill>
                <a:srgbClr val="002060"/>
              </a:solidFill>
            </a:endParaRPr>
          </a:p>
          <a:p>
            <a:pPr marL="0" indent="0" algn="ctr"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bg-BG" sz="1600" b="1" smtClean="0">
                <a:solidFill>
                  <a:srgbClr val="002060"/>
                </a:solidFill>
              </a:rPr>
              <a:t>ст. експерт Любомира Радоева – </a:t>
            </a:r>
            <a:r>
              <a:rPr lang="bg-BG" sz="1600" smtClean="0">
                <a:solidFill>
                  <a:srgbClr val="002060"/>
                </a:solidFill>
              </a:rPr>
              <a:t>райони: Люлин, Връбница; Оборище, Витоша, Нови Искър, Банкя, Изгрев, Студентска  – тел:0887 377 061, тел</a:t>
            </a:r>
            <a:r>
              <a:rPr lang="en-US" sz="1600" smtClean="0">
                <a:solidFill>
                  <a:srgbClr val="002060"/>
                </a:solidFill>
              </a:rPr>
              <a:t>/</a:t>
            </a:r>
            <a:r>
              <a:rPr lang="bg-BG" sz="1600" smtClean="0">
                <a:solidFill>
                  <a:srgbClr val="002060"/>
                </a:solidFill>
              </a:rPr>
              <a:t>факс: 02 946 11 18;</a:t>
            </a:r>
          </a:p>
          <a:p>
            <a:pPr marL="0" indent="0" algn="ctr"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bg-BG" sz="1600" smtClean="0">
                <a:solidFill>
                  <a:srgbClr val="002060"/>
                </a:solidFill>
              </a:rPr>
              <a:t>       </a:t>
            </a:r>
            <a:r>
              <a:rPr lang="en-US" sz="1600" smtClean="0">
                <a:solidFill>
                  <a:srgbClr val="002060"/>
                </a:solidFill>
              </a:rPr>
              <a:t>e-mail: </a:t>
            </a:r>
            <a:r>
              <a:rPr lang="en-US" sz="1600" u="sng" smtClean="0">
                <a:solidFill>
                  <a:srgbClr val="002060"/>
                </a:solidFill>
                <a:hlinkClick r:id="rId6"/>
              </a:rPr>
              <a:t>lyubomira_radoeva</a:t>
            </a:r>
            <a:r>
              <a:rPr lang="ru-RU" sz="1600" u="sng" smtClean="0">
                <a:solidFill>
                  <a:srgbClr val="002060"/>
                </a:solidFill>
                <a:hlinkClick r:id="rId6"/>
              </a:rPr>
              <a:t>@</a:t>
            </a:r>
            <a:r>
              <a:rPr lang="en-US" sz="1600" u="sng" smtClean="0">
                <a:solidFill>
                  <a:srgbClr val="002060"/>
                </a:solidFill>
                <a:hlinkClick r:id="rId6"/>
              </a:rPr>
              <a:t>abv</a:t>
            </a:r>
            <a:r>
              <a:rPr lang="ru-RU" sz="1600" u="sng" smtClean="0">
                <a:solidFill>
                  <a:srgbClr val="002060"/>
                </a:solidFill>
                <a:hlinkClick r:id="rId6"/>
              </a:rPr>
              <a:t>.</a:t>
            </a:r>
            <a:r>
              <a:rPr lang="en-US" sz="1600" u="sng" smtClean="0">
                <a:solidFill>
                  <a:srgbClr val="002060"/>
                </a:solidFill>
                <a:hlinkClick r:id="rId6"/>
              </a:rPr>
              <a:t>bg</a:t>
            </a:r>
            <a:endParaRPr lang="bg-BG" sz="1600" u="sng" smtClean="0">
              <a:solidFill>
                <a:srgbClr val="002060"/>
              </a:solidFill>
            </a:endParaRPr>
          </a:p>
          <a:p>
            <a:pPr marL="0" indent="0" algn="ctr"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endParaRPr lang="bg-BG" sz="1600" u="sng" smtClean="0">
              <a:solidFill>
                <a:srgbClr val="002060"/>
              </a:solidFill>
            </a:endParaRPr>
          </a:p>
          <a:p>
            <a:pPr marL="0" indent="0" algn="ctr">
              <a:lnSpc>
                <a:spcPct val="80000"/>
              </a:lnSpc>
              <a:spcBef>
                <a:spcPct val="0"/>
              </a:spcBef>
              <a:buFont typeface="Century Gothic" pitchFamily="34" charset="0"/>
              <a:buNone/>
            </a:pPr>
            <a:r>
              <a:rPr lang="bg-BG" sz="1900" b="1" smtClean="0">
                <a:solidFill>
                  <a:srgbClr val="10253F"/>
                </a:solidFill>
              </a:rPr>
              <a:t>методическа и логистична подкрепа:</a:t>
            </a:r>
          </a:p>
          <a:p>
            <a:pPr marL="0" indent="0" algn="ctr"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endParaRPr lang="bg-BG" sz="1600" b="1" smtClean="0">
              <a:solidFill>
                <a:srgbClr val="10253F"/>
              </a:solidFill>
            </a:endParaRPr>
          </a:p>
          <a:p>
            <a:pPr marL="0" indent="0" algn="ctr">
              <a:lnSpc>
                <a:spcPct val="80000"/>
              </a:lnSpc>
              <a:spcBef>
                <a:spcPct val="0"/>
              </a:spcBef>
              <a:buFont typeface="Century Gothic" pitchFamily="34" charset="0"/>
              <a:buNone/>
            </a:pPr>
            <a:r>
              <a:rPr lang="bg-BG" sz="1600" b="1" smtClean="0">
                <a:solidFill>
                  <a:srgbClr val="002060"/>
                </a:solidFill>
              </a:rPr>
              <a:t>гл. експерт Десислава Темелкова – </a:t>
            </a:r>
            <a:r>
              <a:rPr lang="bg-BG" sz="1600" smtClean="0">
                <a:solidFill>
                  <a:srgbClr val="002060"/>
                </a:solidFill>
              </a:rPr>
              <a:t>райони: Младост; Студентски – </a:t>
            </a:r>
          </a:p>
          <a:p>
            <a:pPr marL="0" indent="0" algn="ctr"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bg-BG" sz="1600" smtClean="0">
                <a:solidFill>
                  <a:srgbClr val="002060"/>
                </a:solidFill>
              </a:rPr>
              <a:t>      тел: 02 981 06 51; моб. тел: 0884 322 643; </a:t>
            </a:r>
            <a:r>
              <a:rPr lang="en-US" sz="1600" smtClean="0">
                <a:solidFill>
                  <a:srgbClr val="002060"/>
                </a:solidFill>
              </a:rPr>
              <a:t>e-mail: </a:t>
            </a:r>
            <a:r>
              <a:rPr lang="en-US" sz="1600" u="sng" smtClean="0">
                <a:solidFill>
                  <a:srgbClr val="002060"/>
                </a:solidFill>
                <a:hlinkClick r:id="rId7"/>
              </a:rPr>
              <a:t>dtemelkova@sofia.bg</a:t>
            </a:r>
            <a:r>
              <a:rPr lang="en-US" sz="1600" smtClean="0">
                <a:solidFill>
                  <a:srgbClr val="002060"/>
                </a:solidFill>
              </a:rPr>
              <a:t> </a:t>
            </a:r>
            <a:endParaRPr lang="bg-BG" sz="1600" smtClean="0">
              <a:solidFill>
                <a:srgbClr val="002060"/>
              </a:solidFill>
            </a:endParaRPr>
          </a:p>
          <a:p>
            <a:pPr marL="0" indent="0" algn="ctr"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endParaRPr lang="bg-BG" sz="600" smtClean="0">
              <a:solidFill>
                <a:srgbClr val="002060"/>
              </a:solidFill>
            </a:endParaRPr>
          </a:p>
          <a:p>
            <a:pPr marL="0" indent="0" algn="ctr"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endParaRPr lang="bg-BG" sz="1200" smtClean="0">
              <a:solidFill>
                <a:srgbClr val="002060"/>
              </a:solidFill>
            </a:endParaRPr>
          </a:p>
          <a:p>
            <a:pPr marL="0" indent="0" algn="ctr"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endParaRPr lang="bg-BG" sz="1200" smtClean="0">
              <a:solidFill>
                <a:srgbClr val="00206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entury Gothic" pitchFamily="34" charset="0"/>
              <a:buNone/>
            </a:pPr>
            <a:r>
              <a:rPr lang="bg-BG" b="1" i="1" smtClean="0">
                <a:solidFill>
                  <a:srgbClr val="002060"/>
                </a:solidFill>
              </a:rPr>
              <a:t> методически консултации при обобщаване на информация и документи: 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Wingdings 3" pitchFamily="18" charset="2"/>
              <a:buNone/>
            </a:pPr>
            <a:endParaRPr lang="bg-BG" b="1" i="1" smtClean="0">
              <a:solidFill>
                <a:srgbClr val="00206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bg-BG" sz="1600" i="1" smtClean="0">
                <a:solidFill>
                  <a:srgbClr val="002060"/>
                </a:solidFill>
              </a:rPr>
              <a:t>ст. експерт Валентина Ликова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bg-BG" sz="1600" i="1" smtClean="0">
                <a:solidFill>
                  <a:srgbClr val="002060"/>
                </a:solidFill>
              </a:rPr>
              <a:t>ст. експерт Теодора Филева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bg-BG" sz="1600" i="1" smtClean="0">
                <a:solidFill>
                  <a:srgbClr val="002060"/>
                </a:solidFill>
              </a:rPr>
              <a:t>ст. експерт Любомира Радоева</a:t>
            </a:r>
          </a:p>
          <a:p>
            <a:pPr marL="0" indent="0" algn="ctr">
              <a:lnSpc>
                <a:spcPct val="80000"/>
              </a:lnSpc>
              <a:buFontTx/>
              <a:buNone/>
            </a:pPr>
            <a:endParaRPr lang="bg-BG" sz="1600" b="1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555875" y="950913"/>
            <a:ext cx="8912225" cy="1852612"/>
          </a:xfrm>
        </p:spPr>
        <p:txBody>
          <a:bodyPr/>
          <a:lstStyle/>
          <a:p>
            <a:pPr algn="r" fontAlgn="auto">
              <a:spcAft>
                <a:spcPts val="0"/>
              </a:spcAft>
              <a:defRPr/>
            </a:pPr>
            <a:r>
              <a:rPr lang="bg-BG" altLang="bg-BG" sz="4400" b="1" i="1" dirty="0">
                <a:solidFill>
                  <a:srgbClr val="002060"/>
                </a:solidFill>
                <a:latin typeface="+mn-lt"/>
              </a:rPr>
              <a:t>С пожелания за ползотворна </a:t>
            </a:r>
            <a:r>
              <a:rPr lang="bg-BG" altLang="bg-BG" sz="4400" b="1" i="1" dirty="0" smtClean="0">
                <a:solidFill>
                  <a:srgbClr val="002060"/>
                </a:solidFill>
                <a:latin typeface="+mn-lt"/>
              </a:rPr>
              <a:t>работа</a:t>
            </a:r>
            <a:endParaRPr lang="bg-BG" sz="44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625725" y="3316288"/>
            <a:ext cx="8915400" cy="2303462"/>
          </a:xfrm>
        </p:spPr>
        <p:txBody>
          <a:bodyPr>
            <a:normAutofit/>
          </a:bodyPr>
          <a:lstStyle/>
          <a:p>
            <a:pPr marL="0" indent="0" algn="ctr">
              <a:buFont typeface="Wingdings 3" pitchFamily="18" charset="2"/>
              <a:buNone/>
            </a:pPr>
            <a:r>
              <a:rPr lang="bg-BG" altLang="bg-BG" sz="2400" b="1" i="1" smtClean="0">
                <a:solidFill>
                  <a:srgbClr val="002060"/>
                </a:solidFill>
              </a:rPr>
              <a:t>Д-р Ирена Димитрова</a:t>
            </a:r>
          </a:p>
          <a:p>
            <a:pPr marL="0" indent="0" algn="ctr">
              <a:buFont typeface="Wingdings 3" pitchFamily="18" charset="2"/>
              <a:buNone/>
            </a:pPr>
            <a:r>
              <a:rPr lang="bg-BG" altLang="bg-BG" sz="2400" b="1" i="1" smtClean="0">
                <a:solidFill>
                  <a:srgbClr val="002060"/>
                </a:solidFill>
              </a:rPr>
              <a:t>Директор на дирекция </a:t>
            </a:r>
          </a:p>
          <a:p>
            <a:pPr marL="0" indent="0" algn="ctr">
              <a:buFont typeface="Wingdings 3" pitchFamily="18" charset="2"/>
              <a:buNone/>
            </a:pPr>
            <a:r>
              <a:rPr lang="bg-BG" altLang="bg-BG" sz="2400" b="1" i="1" smtClean="0">
                <a:solidFill>
                  <a:srgbClr val="002060"/>
                </a:solidFill>
              </a:rPr>
              <a:t>„Спорт и младежки дейности“</a:t>
            </a:r>
          </a:p>
          <a:p>
            <a:pPr marL="0" indent="0" algn="ctr">
              <a:buFont typeface="Wingdings 3" pitchFamily="18" charset="2"/>
              <a:buNone/>
            </a:pPr>
            <a:r>
              <a:rPr lang="bg-BG" altLang="bg-BG" sz="2400" b="1" i="1" smtClean="0">
                <a:solidFill>
                  <a:srgbClr val="002060"/>
                </a:solidFill>
              </a:rPr>
              <a:t>Столична община</a:t>
            </a:r>
          </a:p>
          <a:p>
            <a:pPr marL="0" indent="0" algn="ctr">
              <a:buFont typeface="Wingdings 3" pitchFamily="18" charset="2"/>
              <a:buNone/>
            </a:pPr>
            <a:endParaRPr lang="bg-BG" altLang="bg-BG" i="1" smtClean="0">
              <a:solidFill>
                <a:schemeClr val="hlink"/>
              </a:solidFill>
            </a:endParaRPr>
          </a:p>
          <a:p>
            <a:pPr marL="0" indent="0" algn="ctr">
              <a:buFont typeface="Wingdings 3" pitchFamily="18" charset="2"/>
              <a:buNone/>
            </a:pPr>
            <a:endParaRPr lang="bg-BG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2297113" y="234950"/>
            <a:ext cx="9504362" cy="13192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bg-BG" sz="2400" b="1" i="1" smtClean="0">
                <a:solidFill>
                  <a:srgbClr val="002060"/>
                </a:solidFill>
              </a:rPr>
              <a:t>Ученическите игри /УИ/ се организират със съответни наредби/правила и поднормативни актове на национално ниво от следните институции и организации:</a:t>
            </a:r>
            <a:endParaRPr lang="bg-BG" sz="2400" smtClean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193925" y="1554163"/>
            <a:ext cx="9650413" cy="514508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80000"/>
              </a:lnSpc>
              <a:buFont typeface="Wingdings 3" pitchFamily="18" charset="2"/>
              <a:buNone/>
            </a:pPr>
            <a:endParaRPr lang="bg-BG" sz="1000" b="1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80000"/>
              </a:lnSpc>
              <a:buFont typeface="Century Gothic" pitchFamily="34" charset="0"/>
              <a:buNone/>
            </a:pPr>
            <a:r>
              <a:rPr lang="bg-BG" sz="2300" b="1" smtClean="0">
                <a:solidFill>
                  <a:srgbClr val="002060"/>
                </a:solidFill>
              </a:rPr>
              <a:t>Министерство на младежта и спорта /ММС/ </a:t>
            </a:r>
            <a:r>
              <a:rPr lang="bg-BG" sz="2300" smtClean="0">
                <a:solidFill>
                  <a:srgbClr val="002060"/>
                </a:solidFill>
              </a:rPr>
              <a:t>въз основа на Наредба № 24/05.11. 2019 г.</a:t>
            </a:r>
          </a:p>
          <a:p>
            <a:pPr marL="0" indent="0" algn="just">
              <a:lnSpc>
                <a:spcPct val="80000"/>
              </a:lnSpc>
              <a:buFont typeface="Century Gothic" pitchFamily="34" charset="0"/>
              <a:buNone/>
            </a:pPr>
            <a:r>
              <a:rPr lang="bg-BG" sz="2300" b="1" smtClean="0">
                <a:solidFill>
                  <a:srgbClr val="002060"/>
                </a:solidFill>
              </a:rPr>
              <a:t>Министерство на образованието и науката /МОН/ - </a:t>
            </a:r>
            <a:r>
              <a:rPr lang="bg-BG" sz="2300" smtClean="0">
                <a:solidFill>
                  <a:srgbClr val="002060"/>
                </a:solidFill>
              </a:rPr>
              <a:t>УИ са включени в Държавен календар за извънкласни и извънучилищни  дейности, чрез регионалните структури на  МОН – Регионални управления</a:t>
            </a:r>
          </a:p>
          <a:p>
            <a:pPr marL="0" indent="0" algn="just">
              <a:lnSpc>
                <a:spcPct val="80000"/>
              </a:lnSpc>
              <a:buFont typeface="Century Gothic" pitchFamily="34" charset="0"/>
              <a:buNone/>
            </a:pPr>
            <a:r>
              <a:rPr lang="bg-BG" sz="2300" b="1" smtClean="0">
                <a:solidFill>
                  <a:srgbClr val="002060"/>
                </a:solidFill>
              </a:rPr>
              <a:t>Българска асоциация спорт за учащи /БАСУ/, </a:t>
            </a:r>
            <a:r>
              <a:rPr lang="bg-BG" sz="2300" smtClean="0">
                <a:solidFill>
                  <a:srgbClr val="002060"/>
                </a:solidFill>
              </a:rPr>
              <a:t>съгласно действащ ЗФВС – (лицензирана спортна Федерация с изградена мрежа от клубове има право да организира УИ, въз основа на сключен договор /институционална договореност/ с ММС )</a:t>
            </a:r>
          </a:p>
          <a:p>
            <a:pPr marL="0" indent="0" algn="just">
              <a:lnSpc>
                <a:spcPct val="80000"/>
              </a:lnSpc>
              <a:buFont typeface="Century Gothic" pitchFamily="34" charset="0"/>
              <a:buNone/>
            </a:pPr>
            <a:r>
              <a:rPr lang="bg-BG" sz="2300" b="1" smtClean="0">
                <a:solidFill>
                  <a:srgbClr val="002060"/>
                </a:solidFill>
              </a:rPr>
              <a:t>Национални федерации </a:t>
            </a:r>
            <a:r>
              <a:rPr lang="bg-BG" sz="2300" smtClean="0">
                <a:solidFill>
                  <a:srgbClr val="002060"/>
                </a:solidFill>
              </a:rPr>
              <a:t>в седем вида спорт</a:t>
            </a:r>
            <a:r>
              <a:rPr lang="bg-BG" sz="2300" b="1" smtClean="0">
                <a:solidFill>
                  <a:srgbClr val="002060"/>
                </a:solidFill>
              </a:rPr>
              <a:t> и Български футболен съюз</a:t>
            </a:r>
          </a:p>
          <a:p>
            <a:pPr marL="0" indent="0" algn="just">
              <a:lnSpc>
                <a:spcPct val="80000"/>
              </a:lnSpc>
              <a:buFont typeface="Century Gothic" pitchFamily="34" charset="0"/>
              <a:buNone/>
            </a:pPr>
            <a:r>
              <a:rPr lang="bg-BG" sz="2300" b="1" smtClean="0">
                <a:solidFill>
                  <a:srgbClr val="002060"/>
                </a:solidFill>
              </a:rPr>
              <a:t>Национално сдружение на общините в Република България /НСОРБ/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лавие 1"/>
          <p:cNvSpPr>
            <a:spLocks noGrp="1"/>
          </p:cNvSpPr>
          <p:nvPr>
            <p:ph type="title" idx="4294967295"/>
          </p:nvPr>
        </p:nvSpPr>
        <p:spPr bwMode="auto">
          <a:xfrm>
            <a:off x="1712913" y="307975"/>
            <a:ext cx="9553575" cy="892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anchor="b"/>
          <a:lstStyle/>
          <a:p>
            <a:pPr algn="just"/>
            <a:r>
              <a:rPr lang="bg-BG" sz="4900" b="1" i="1" smtClean="0">
                <a:solidFill>
                  <a:srgbClr val="002060"/>
                </a:solidFill>
              </a:rPr>
              <a:t>Документи</a:t>
            </a:r>
            <a:endParaRPr lang="en-US" sz="4900" b="1" i="1" smtClean="0">
              <a:solidFill>
                <a:srgbClr val="002060"/>
              </a:solidFill>
            </a:endParaRPr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4294967295"/>
          </p:nvPr>
        </p:nvSpPr>
        <p:spPr>
          <a:xfrm>
            <a:off x="1712913" y="1512888"/>
            <a:ext cx="10110787" cy="4692650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Font typeface="Wingdings 3" pitchFamily="18" charset="2"/>
              <a:buNone/>
            </a:pPr>
            <a:endParaRPr lang="bg-BG" sz="2600" b="1" smtClean="0">
              <a:solidFill>
                <a:srgbClr val="002060"/>
              </a:solidFill>
            </a:endParaRPr>
          </a:p>
          <a:p>
            <a:pPr marL="0" indent="0" algn="ctr">
              <a:spcBef>
                <a:spcPct val="0"/>
              </a:spcBef>
              <a:buFont typeface="Wingdings 3" pitchFamily="18" charset="2"/>
              <a:buNone/>
            </a:pPr>
            <a:r>
              <a:rPr lang="bg-BG" sz="2600" b="1" smtClean="0">
                <a:solidFill>
                  <a:srgbClr val="002060"/>
                </a:solidFill>
              </a:rPr>
              <a:t>Държавни:</a:t>
            </a:r>
          </a:p>
          <a:p>
            <a:pPr marL="0" indent="0" algn="ctr">
              <a:spcBef>
                <a:spcPct val="0"/>
              </a:spcBef>
              <a:buFont typeface="Wingdings 3" pitchFamily="18" charset="2"/>
              <a:buNone/>
            </a:pPr>
            <a:endParaRPr lang="bg-BG" sz="900" smtClean="0">
              <a:solidFill>
                <a:srgbClr val="002060"/>
              </a:solidFill>
            </a:endParaRPr>
          </a:p>
          <a:p>
            <a:pPr marL="0" indent="0" algn="just">
              <a:spcBef>
                <a:spcPct val="0"/>
              </a:spcBef>
              <a:buFont typeface="Century Gothic" pitchFamily="34" charset="0"/>
              <a:buNone/>
            </a:pPr>
            <a:r>
              <a:rPr lang="bg-BG" sz="2200" b="1" smtClean="0">
                <a:solidFill>
                  <a:srgbClr val="002060"/>
                </a:solidFill>
              </a:rPr>
              <a:t>Наредба №24</a:t>
            </a:r>
            <a:r>
              <a:rPr lang="bg-BG" sz="2200" smtClean="0">
                <a:solidFill>
                  <a:srgbClr val="002060"/>
                </a:solidFill>
              </a:rPr>
              <a:t> от 05.11.2019г. за условията и реда за организиране и провеждане на тренировъчната и състезателна дейност на децата и учениците извън учебния план</a:t>
            </a:r>
          </a:p>
          <a:p>
            <a:pPr marL="0" indent="0" algn="just">
              <a:spcBef>
                <a:spcPct val="0"/>
              </a:spcBef>
              <a:buFont typeface="Wingdings 3" pitchFamily="18" charset="2"/>
              <a:buNone/>
            </a:pPr>
            <a:endParaRPr lang="bg-BG" sz="900" smtClean="0">
              <a:solidFill>
                <a:srgbClr val="002060"/>
              </a:solidFill>
            </a:endParaRPr>
          </a:p>
          <a:p>
            <a:pPr marL="0" indent="0" algn="just">
              <a:spcBef>
                <a:spcPct val="0"/>
              </a:spcBef>
              <a:buFont typeface="Wingdings 3" pitchFamily="18" charset="2"/>
              <a:buNone/>
            </a:pPr>
            <a:r>
              <a:rPr lang="bg-BG" sz="2200" b="1" smtClean="0">
                <a:solidFill>
                  <a:srgbClr val="0070C0"/>
                </a:solidFill>
              </a:rPr>
              <a:t>2.</a:t>
            </a:r>
            <a:r>
              <a:rPr lang="bg-BG" sz="2200" b="1" smtClean="0">
                <a:solidFill>
                  <a:srgbClr val="002060"/>
                </a:solidFill>
              </a:rPr>
              <a:t>		  Заповед</a:t>
            </a:r>
            <a:r>
              <a:rPr lang="bg-BG" sz="2200" smtClean="0">
                <a:solidFill>
                  <a:srgbClr val="002060"/>
                </a:solidFill>
              </a:rPr>
              <a:t> на Министър на младежта и спорта за утвърждаване на Правила за организиране и провеждане на Ученически игри /УИ/</a:t>
            </a:r>
          </a:p>
          <a:p>
            <a:pPr marL="0" indent="0" algn="just">
              <a:spcBef>
                <a:spcPct val="0"/>
              </a:spcBef>
              <a:buFont typeface="Wingdings 3" pitchFamily="18" charset="2"/>
              <a:buNone/>
            </a:pPr>
            <a:endParaRPr lang="bg-BG" sz="900" smtClean="0">
              <a:solidFill>
                <a:srgbClr val="002060"/>
              </a:solidFill>
            </a:endParaRPr>
          </a:p>
          <a:p>
            <a:pPr marL="0" indent="0" algn="just">
              <a:spcBef>
                <a:spcPct val="0"/>
              </a:spcBef>
              <a:buFont typeface="Wingdings 3" pitchFamily="18" charset="2"/>
              <a:buNone/>
            </a:pPr>
            <a:r>
              <a:rPr lang="bg-BG" sz="2200" b="1" smtClean="0">
                <a:solidFill>
                  <a:srgbClr val="0070C0"/>
                </a:solidFill>
              </a:rPr>
              <a:t>3.  </a:t>
            </a:r>
            <a:r>
              <a:rPr lang="bg-BG" sz="2200" b="1" smtClean="0">
                <a:solidFill>
                  <a:srgbClr val="002060"/>
                </a:solidFill>
              </a:rPr>
              <a:t>Правила</a:t>
            </a:r>
            <a:r>
              <a:rPr lang="bg-BG" sz="2200" smtClean="0">
                <a:solidFill>
                  <a:srgbClr val="002060"/>
                </a:solidFill>
              </a:rPr>
              <a:t> за организиране и провеждане на Ученическите игри през съответната учебна година</a:t>
            </a:r>
          </a:p>
          <a:p>
            <a:pPr marL="0" indent="0" algn="just">
              <a:spcBef>
                <a:spcPct val="0"/>
              </a:spcBef>
              <a:buFont typeface="Century Gothic" pitchFamily="34" charset="0"/>
              <a:buNone/>
            </a:pPr>
            <a:endParaRPr lang="bg-BG" sz="900" smtClean="0">
              <a:solidFill>
                <a:srgbClr val="002060"/>
              </a:solidFill>
            </a:endParaRPr>
          </a:p>
          <a:p>
            <a:pPr marL="0" indent="0" algn="just">
              <a:spcBef>
                <a:spcPct val="0"/>
              </a:spcBef>
              <a:buFont typeface="Wingdings 3" pitchFamily="18" charset="2"/>
              <a:buNone/>
            </a:pPr>
            <a:r>
              <a:rPr lang="bg-BG" sz="2200" b="1" smtClean="0">
                <a:solidFill>
                  <a:srgbClr val="0070C0"/>
                </a:solidFill>
              </a:rPr>
              <a:t>4.   </a:t>
            </a:r>
            <a:r>
              <a:rPr lang="bg-BG" sz="2200" b="1" smtClean="0">
                <a:solidFill>
                  <a:srgbClr val="002060"/>
                </a:solidFill>
              </a:rPr>
              <a:t>Национален спортен календар </a:t>
            </a:r>
            <a:r>
              <a:rPr lang="bg-BG" sz="2200" smtClean="0">
                <a:solidFill>
                  <a:srgbClr val="002060"/>
                </a:solidFill>
              </a:rPr>
              <a:t>на МОН за учебна година</a:t>
            </a:r>
          </a:p>
          <a:p>
            <a:pPr marL="0" indent="0" algn="ctr">
              <a:spcBef>
                <a:spcPct val="0"/>
              </a:spcBef>
              <a:buFont typeface="Wingdings 3" pitchFamily="18" charset="2"/>
              <a:buNone/>
            </a:pPr>
            <a:endParaRPr lang="bg-BG" sz="2600" smtClean="0">
              <a:solidFill>
                <a:srgbClr val="002060"/>
              </a:solidFill>
            </a:endParaRPr>
          </a:p>
          <a:p>
            <a:pPr marL="0" indent="0" algn="ctr">
              <a:spcBef>
                <a:spcPct val="0"/>
              </a:spcBef>
              <a:buFont typeface="Century Gothic" pitchFamily="34" charset="0"/>
              <a:buNone/>
            </a:pPr>
            <a:endParaRPr lang="bg-BG" sz="2600" smtClean="0">
              <a:solidFill>
                <a:srgbClr val="002060"/>
              </a:solidFill>
            </a:endParaRPr>
          </a:p>
          <a:p>
            <a:pPr marL="0" indent="0" algn="ctr">
              <a:spcBef>
                <a:spcPct val="0"/>
              </a:spcBef>
              <a:buFont typeface="Century Gothic" pitchFamily="34" charset="0"/>
              <a:buNone/>
            </a:pPr>
            <a:endParaRPr lang="bg-BG" sz="2600" smtClean="0">
              <a:solidFill>
                <a:srgbClr val="002060"/>
              </a:solidFill>
            </a:endParaRPr>
          </a:p>
          <a:p>
            <a:pPr marL="0" indent="0" algn="ctr">
              <a:spcBef>
                <a:spcPct val="0"/>
              </a:spcBef>
              <a:buFont typeface="Century Gothic" pitchFamily="34" charset="0"/>
              <a:buNone/>
            </a:pPr>
            <a:endParaRPr lang="bg-BG" sz="2600" smtClean="0">
              <a:solidFill>
                <a:srgbClr val="002060"/>
              </a:solidFill>
            </a:endParaRPr>
          </a:p>
          <a:p>
            <a:pPr marL="0" indent="0" algn="ctr">
              <a:spcBef>
                <a:spcPct val="0"/>
              </a:spcBef>
              <a:buFont typeface="Century Gothic" pitchFamily="34" charset="0"/>
              <a:buNone/>
            </a:pPr>
            <a:endParaRPr lang="bg-BG" sz="2600" smtClean="0">
              <a:solidFill>
                <a:srgbClr val="002060"/>
              </a:solidFill>
            </a:endParaRPr>
          </a:p>
          <a:p>
            <a:pPr marL="0" indent="0" algn="ctr">
              <a:buFont typeface="Century Gothic" pitchFamily="34" charset="0"/>
              <a:buNone/>
            </a:pPr>
            <a:endParaRPr lang="bg-BG" sz="1900" smtClean="0">
              <a:solidFill>
                <a:srgbClr val="002060"/>
              </a:solidFill>
            </a:endParaRPr>
          </a:p>
          <a:p>
            <a:pPr marL="0" indent="0" algn="ctr">
              <a:buFont typeface="Century Gothic" pitchFamily="34" charset="0"/>
              <a:buNone/>
            </a:pPr>
            <a:endParaRPr lang="en-US" sz="1900" smtClean="0">
              <a:solidFill>
                <a:srgbClr val="595959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 idx="4294967295"/>
          </p:nvPr>
        </p:nvSpPr>
        <p:spPr>
          <a:xfrm>
            <a:off x="1493838" y="261938"/>
            <a:ext cx="10256837" cy="2574925"/>
          </a:xfrm>
        </p:spPr>
        <p:txBody>
          <a:bodyPr>
            <a:normAutofit fontScale="9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b="1" i="1" dirty="0" smtClean="0">
                <a:solidFill>
                  <a:srgbClr val="002060"/>
                </a:solidFill>
              </a:rPr>
              <a:t>Столична </a:t>
            </a:r>
            <a:r>
              <a:rPr lang="bg-BG" b="1" i="1" dirty="0">
                <a:solidFill>
                  <a:srgbClr val="002060"/>
                </a:solidFill>
              </a:rPr>
              <a:t>община, дирекция </a:t>
            </a:r>
            <a:r>
              <a:rPr lang="bg-BG" b="1" i="1" dirty="0" smtClean="0">
                <a:solidFill>
                  <a:srgbClr val="002060"/>
                </a:solidFill>
              </a:rPr>
              <a:t>СМД</a:t>
            </a:r>
            <a:br>
              <a:rPr lang="bg-BG" b="1" i="1" dirty="0" smtClean="0">
                <a:solidFill>
                  <a:srgbClr val="002060"/>
                </a:solidFill>
              </a:rPr>
            </a:br>
            <a:r>
              <a:rPr lang="bg-BG" b="1" i="1" dirty="0">
                <a:solidFill>
                  <a:srgbClr val="002060"/>
                </a:solidFill>
              </a:rPr>
              <a:t> </a:t>
            </a:r>
            <a:r>
              <a:rPr lang="bg-BG" b="1" i="1" dirty="0" smtClean="0">
                <a:solidFill>
                  <a:srgbClr val="002060"/>
                </a:solidFill>
              </a:rPr>
              <a:t>* </a:t>
            </a:r>
            <a:r>
              <a:rPr lang="bg-BG" sz="2300" b="1" i="1" dirty="0" smtClean="0">
                <a:solidFill>
                  <a:srgbClr val="002060"/>
                </a:solidFill>
              </a:rPr>
              <a:t>Годишен </a:t>
            </a:r>
            <a:r>
              <a:rPr lang="bg-BG" sz="2300" b="1" i="1" dirty="0">
                <a:solidFill>
                  <a:srgbClr val="002060"/>
                </a:solidFill>
              </a:rPr>
              <a:t>календарен план за спортни и младежки дейности </a:t>
            </a:r>
            <a:r>
              <a:rPr lang="bg-BG" sz="2300" dirty="0">
                <a:solidFill>
                  <a:srgbClr val="002060"/>
                </a:solidFill>
              </a:rPr>
              <a:t>на дирекция </a:t>
            </a:r>
            <a:r>
              <a:rPr lang="bg-BG" sz="2300" dirty="0" smtClean="0">
                <a:solidFill>
                  <a:srgbClr val="002060"/>
                </a:solidFill>
              </a:rPr>
              <a:t>„Спорт и младежки дейности“</a:t>
            </a:r>
            <a:r>
              <a:rPr lang="bg-BG" sz="2200" dirty="0">
                <a:solidFill>
                  <a:srgbClr val="002060"/>
                </a:solidFill>
              </a:rPr>
              <a:t/>
            </a:r>
            <a:br>
              <a:rPr lang="bg-BG" sz="2200" dirty="0">
                <a:solidFill>
                  <a:srgbClr val="002060"/>
                </a:solidFill>
              </a:rPr>
            </a:br>
            <a:r>
              <a:rPr lang="bg-BG" sz="2200" dirty="0">
                <a:solidFill>
                  <a:srgbClr val="002060"/>
                </a:solidFill>
              </a:rPr>
              <a:t> </a:t>
            </a:r>
            <a:r>
              <a:rPr lang="bg-BG" sz="2200" dirty="0" smtClean="0">
                <a:solidFill>
                  <a:srgbClr val="002060"/>
                </a:solidFill>
              </a:rPr>
              <a:t> </a:t>
            </a:r>
            <a:r>
              <a:rPr lang="bg-BG" b="1" dirty="0" smtClean="0">
                <a:solidFill>
                  <a:srgbClr val="002060"/>
                </a:solidFill>
              </a:rPr>
              <a:t>*</a:t>
            </a:r>
            <a:r>
              <a:rPr lang="bg-BG" sz="2200" dirty="0" smtClean="0">
                <a:solidFill>
                  <a:srgbClr val="002060"/>
                </a:solidFill>
              </a:rPr>
              <a:t> </a:t>
            </a:r>
            <a:r>
              <a:rPr lang="bg-BG" sz="2300" b="1" i="1" dirty="0" smtClean="0">
                <a:solidFill>
                  <a:srgbClr val="002060"/>
                </a:solidFill>
              </a:rPr>
              <a:t>Допълнителни </a:t>
            </a:r>
            <a:r>
              <a:rPr lang="bg-BG" sz="2300" b="1" i="1" dirty="0">
                <a:solidFill>
                  <a:srgbClr val="002060"/>
                </a:solidFill>
              </a:rPr>
              <a:t>указания за организиране, провеждане и финансово отчитане на етапи в Ученическите игри</a:t>
            </a:r>
            <a:r>
              <a:rPr lang="bg-BG" sz="2200" b="1" i="1" dirty="0">
                <a:solidFill>
                  <a:srgbClr val="002060"/>
                </a:solidFill>
              </a:rPr>
              <a:t> </a:t>
            </a:r>
            <a:r>
              <a:rPr lang="bg-BG" sz="2200" dirty="0">
                <a:solidFill>
                  <a:srgbClr val="002060"/>
                </a:solidFill>
              </a:rPr>
              <a:t>– </a:t>
            </a:r>
            <a:r>
              <a:rPr lang="bg-BG" sz="2300" dirty="0">
                <a:solidFill>
                  <a:srgbClr val="002060"/>
                </a:solidFill>
              </a:rPr>
              <a:t>Първи (вътрешно училищен и районен) и Четвърти (финален) </a:t>
            </a:r>
            <a:r>
              <a:rPr lang="bg-BG" sz="2300" dirty="0" smtClean="0">
                <a:solidFill>
                  <a:srgbClr val="002060"/>
                </a:solidFill>
              </a:rPr>
              <a:t>етап на УИ</a:t>
            </a:r>
            <a:r>
              <a:rPr lang="bg-BG" sz="2300" dirty="0">
                <a:solidFill>
                  <a:srgbClr val="002060"/>
                </a:solidFill>
              </a:rPr>
              <a:t/>
            </a:r>
            <a:br>
              <a:rPr lang="bg-BG" sz="2300" dirty="0">
                <a:solidFill>
                  <a:srgbClr val="002060"/>
                </a:solidFill>
              </a:rPr>
            </a:br>
            <a:endParaRPr lang="en-US" sz="2300" b="1" i="1" dirty="0">
              <a:solidFill>
                <a:srgbClr val="002060"/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4294967295"/>
          </p:nvPr>
        </p:nvSpPr>
        <p:spPr>
          <a:xfrm>
            <a:off x="1381125" y="2733675"/>
            <a:ext cx="10621963" cy="4124325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Font typeface="Wingdings 3" pitchFamily="18" charset="2"/>
              <a:buNone/>
            </a:pPr>
            <a:r>
              <a:rPr lang="bg-BG" sz="2800" b="1" i="1" smtClean="0">
                <a:solidFill>
                  <a:srgbClr val="002060"/>
                </a:solidFill>
              </a:rPr>
              <a:t>Организационно-информационни документи - бланки:</a:t>
            </a:r>
          </a:p>
          <a:p>
            <a:pPr marL="0" indent="0" algn="ctr">
              <a:spcBef>
                <a:spcPct val="0"/>
              </a:spcBef>
              <a:buFont typeface="Wingdings 3" pitchFamily="18" charset="2"/>
              <a:buNone/>
            </a:pPr>
            <a:endParaRPr lang="bg-BG" sz="900" b="1" i="1" smtClean="0">
              <a:solidFill>
                <a:srgbClr val="002060"/>
              </a:solidFill>
            </a:endParaRPr>
          </a:p>
          <a:p>
            <a:pPr marL="0" indent="0" algn="just">
              <a:spcBef>
                <a:spcPct val="0"/>
              </a:spcBef>
              <a:buFont typeface="Century Gothic" pitchFamily="34" charset="0"/>
              <a:buNone/>
            </a:pPr>
            <a:r>
              <a:rPr lang="bg-BG" sz="2100" b="1" smtClean="0">
                <a:solidFill>
                  <a:srgbClr val="002060"/>
                </a:solidFill>
              </a:rPr>
              <a:t>Заявка </a:t>
            </a:r>
            <a:r>
              <a:rPr lang="bg-BG" sz="2100" smtClean="0">
                <a:solidFill>
                  <a:srgbClr val="002060"/>
                </a:solidFill>
              </a:rPr>
              <a:t>за участие в УИ– индивидуална от училище и обобщена от РА</a:t>
            </a:r>
          </a:p>
          <a:p>
            <a:pPr marL="0" indent="0" algn="just">
              <a:spcBef>
                <a:spcPct val="0"/>
              </a:spcBef>
              <a:buFont typeface="Century Gothic" pitchFamily="34" charset="0"/>
              <a:buNone/>
            </a:pPr>
            <a:r>
              <a:rPr lang="bg-BG" sz="2100" b="1" smtClean="0">
                <a:solidFill>
                  <a:srgbClr val="002060"/>
                </a:solidFill>
              </a:rPr>
              <a:t>Протокол</a:t>
            </a:r>
            <a:r>
              <a:rPr lang="bg-BG" sz="2100" smtClean="0">
                <a:solidFill>
                  <a:srgbClr val="002060"/>
                </a:solidFill>
              </a:rPr>
              <a:t> от проведена Техническа конференция</a:t>
            </a:r>
          </a:p>
          <a:p>
            <a:pPr marL="0" indent="0" algn="just">
              <a:spcBef>
                <a:spcPct val="0"/>
              </a:spcBef>
              <a:buFont typeface="Century Gothic" pitchFamily="34" charset="0"/>
              <a:buNone/>
            </a:pPr>
            <a:r>
              <a:rPr lang="bg-BG" sz="2100" b="1" smtClean="0">
                <a:solidFill>
                  <a:srgbClr val="002060"/>
                </a:solidFill>
              </a:rPr>
              <a:t>Предварителен график </a:t>
            </a:r>
            <a:r>
              <a:rPr lang="bg-BG" sz="2100" smtClean="0">
                <a:solidFill>
                  <a:srgbClr val="002060"/>
                </a:solidFill>
              </a:rPr>
              <a:t>за провеждане на състезанията по вид спорт</a:t>
            </a:r>
          </a:p>
          <a:p>
            <a:pPr marL="0" indent="0" algn="just">
              <a:spcBef>
                <a:spcPct val="0"/>
              </a:spcBef>
              <a:buFont typeface="Century Gothic" pitchFamily="34" charset="0"/>
              <a:buNone/>
            </a:pPr>
            <a:r>
              <a:rPr lang="bg-BG" sz="2100" b="1" smtClean="0">
                <a:solidFill>
                  <a:srgbClr val="002060"/>
                </a:solidFill>
              </a:rPr>
              <a:t>Официален Протокол за</a:t>
            </a:r>
            <a:r>
              <a:rPr lang="bg-BG" sz="2100" smtClean="0">
                <a:solidFill>
                  <a:srgbClr val="002060"/>
                </a:solidFill>
              </a:rPr>
              <a:t> </a:t>
            </a:r>
            <a:r>
              <a:rPr lang="bg-BG" sz="2100" b="1" smtClean="0">
                <a:solidFill>
                  <a:srgbClr val="002060"/>
                </a:solidFill>
              </a:rPr>
              <a:t>класиране </a:t>
            </a:r>
            <a:r>
              <a:rPr lang="bg-BG" sz="2100" smtClean="0">
                <a:solidFill>
                  <a:srgbClr val="002060"/>
                </a:solidFill>
              </a:rPr>
              <a:t>по вид спорт, възр. група и пол</a:t>
            </a:r>
          </a:p>
          <a:p>
            <a:pPr marL="0" indent="0" algn="just">
              <a:spcBef>
                <a:spcPct val="0"/>
              </a:spcBef>
              <a:buFont typeface="Century Gothic" pitchFamily="34" charset="0"/>
              <a:buNone/>
            </a:pPr>
            <a:r>
              <a:rPr lang="bg-BG" sz="2100" b="1" smtClean="0">
                <a:solidFill>
                  <a:srgbClr val="002060"/>
                </a:solidFill>
              </a:rPr>
              <a:t>Справка – отчет </a:t>
            </a:r>
            <a:r>
              <a:rPr lang="bg-BG" sz="2100" smtClean="0">
                <a:solidFill>
                  <a:srgbClr val="002060"/>
                </a:solidFill>
              </a:rPr>
              <a:t>за брой участващи отбори и участници (обобщена)</a:t>
            </a:r>
          </a:p>
          <a:p>
            <a:pPr marL="0" indent="0" algn="just">
              <a:spcBef>
                <a:spcPct val="0"/>
              </a:spcBef>
              <a:buFont typeface="Century Gothic" pitchFamily="34" charset="0"/>
              <a:buNone/>
            </a:pPr>
            <a:r>
              <a:rPr lang="bg-BG" sz="2100" b="1" smtClean="0">
                <a:solidFill>
                  <a:srgbClr val="002060"/>
                </a:solidFill>
              </a:rPr>
              <a:t>Таблица – класиране </a:t>
            </a:r>
            <a:r>
              <a:rPr lang="bg-BG" sz="2100" smtClean="0">
                <a:solidFill>
                  <a:srgbClr val="002060"/>
                </a:solidFill>
              </a:rPr>
              <a:t>– </a:t>
            </a:r>
            <a:r>
              <a:rPr lang="en-US" sz="2100" smtClean="0">
                <a:solidFill>
                  <a:srgbClr val="002060"/>
                </a:solidFill>
              </a:rPr>
              <a:t>I-III</a:t>
            </a:r>
            <a:r>
              <a:rPr lang="bg-BG" sz="2100" smtClean="0">
                <a:solidFill>
                  <a:srgbClr val="002060"/>
                </a:solidFill>
              </a:rPr>
              <a:t> място по вид спорт, възрастова група и пол</a:t>
            </a:r>
          </a:p>
          <a:p>
            <a:pPr marL="0" indent="0" algn="just">
              <a:spcBef>
                <a:spcPct val="0"/>
              </a:spcBef>
              <a:buFont typeface="Century Gothic" pitchFamily="34" charset="0"/>
              <a:buNone/>
            </a:pPr>
            <a:r>
              <a:rPr lang="bg-BG" sz="2100" b="1" smtClean="0">
                <a:solidFill>
                  <a:srgbClr val="002060"/>
                </a:solidFill>
              </a:rPr>
              <a:t>Докладна записка </a:t>
            </a:r>
            <a:r>
              <a:rPr lang="bg-BG" sz="2100" smtClean="0">
                <a:solidFill>
                  <a:srgbClr val="002060"/>
                </a:solidFill>
              </a:rPr>
              <a:t>от Директор на училище за участие в Четвърти   /финален/ етап - Републиканско първенство по вид спорт, възрастова група и пол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2090738" y="306388"/>
            <a:ext cx="9723437" cy="8524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bg-BG" b="1" i="1" smtClean="0">
                <a:solidFill>
                  <a:srgbClr val="002060"/>
                </a:solidFill>
              </a:rPr>
              <a:t>финансово - отчетни документи - РА</a:t>
            </a:r>
            <a:br>
              <a:rPr lang="bg-BG" b="1" i="1" smtClean="0">
                <a:solidFill>
                  <a:srgbClr val="002060"/>
                </a:solidFill>
              </a:rPr>
            </a:br>
            <a:endParaRPr lang="bg-BG" smtClean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943100" y="931863"/>
            <a:ext cx="9993313" cy="5926137"/>
          </a:xfrm>
        </p:spPr>
        <p:txBody>
          <a:bodyPr/>
          <a:lstStyle/>
          <a:p>
            <a:pPr marL="0" indent="0" algn="ctr">
              <a:spcBef>
                <a:spcPct val="0"/>
              </a:spcBef>
              <a:buFont typeface="Wingdings 3" pitchFamily="18" charset="2"/>
              <a:buNone/>
            </a:pPr>
            <a:endParaRPr lang="bg-BG" sz="200" b="1" smtClean="0">
              <a:solidFill>
                <a:srgbClr val="002060"/>
              </a:solidFill>
            </a:endParaRPr>
          </a:p>
          <a:p>
            <a:pPr marL="0" indent="0" algn="ctr">
              <a:spcBef>
                <a:spcPct val="0"/>
              </a:spcBef>
              <a:buFont typeface="Wingdings 3" pitchFamily="18" charset="2"/>
              <a:buNone/>
            </a:pPr>
            <a:endParaRPr lang="bg-BG" sz="200" b="1" smtClean="0">
              <a:solidFill>
                <a:srgbClr val="002060"/>
              </a:solidFill>
            </a:endParaRPr>
          </a:p>
          <a:p>
            <a:pPr marL="0" indent="0" algn="ctr">
              <a:spcBef>
                <a:spcPct val="0"/>
              </a:spcBef>
              <a:buFont typeface="Wingdings 3" pitchFamily="18" charset="2"/>
              <a:buNone/>
            </a:pPr>
            <a:endParaRPr lang="bg-BG" sz="200" b="1" smtClean="0">
              <a:solidFill>
                <a:srgbClr val="002060"/>
              </a:solidFill>
            </a:endParaRPr>
          </a:p>
          <a:p>
            <a:pPr marL="0" indent="0" algn="ctr">
              <a:spcBef>
                <a:spcPct val="0"/>
              </a:spcBef>
              <a:buFont typeface="Wingdings 3" pitchFamily="18" charset="2"/>
              <a:buNone/>
            </a:pPr>
            <a:endParaRPr lang="bg-BG" sz="200" b="1" smtClean="0">
              <a:solidFill>
                <a:srgbClr val="002060"/>
              </a:solidFill>
            </a:endParaRPr>
          </a:p>
          <a:p>
            <a:pPr marL="0" indent="0" algn="ctr">
              <a:spcBef>
                <a:spcPct val="0"/>
              </a:spcBef>
              <a:buFont typeface="Wingdings 3" pitchFamily="18" charset="2"/>
              <a:buNone/>
            </a:pPr>
            <a:endParaRPr lang="bg-BG" sz="200" b="1" smtClean="0">
              <a:solidFill>
                <a:srgbClr val="002060"/>
              </a:solidFill>
            </a:endParaRPr>
          </a:p>
          <a:p>
            <a:pPr marL="0" indent="0" algn="ctr">
              <a:spcBef>
                <a:spcPct val="0"/>
              </a:spcBef>
              <a:buFont typeface="Wingdings 3" pitchFamily="18" charset="2"/>
              <a:buNone/>
            </a:pPr>
            <a:endParaRPr lang="bg-BG" sz="200" b="1" smtClean="0">
              <a:solidFill>
                <a:srgbClr val="002060"/>
              </a:solidFill>
            </a:endParaRPr>
          </a:p>
          <a:p>
            <a:pPr marL="0" indent="0" algn="ctr">
              <a:spcBef>
                <a:spcPct val="0"/>
              </a:spcBef>
              <a:buFont typeface="Wingdings 3" pitchFamily="18" charset="2"/>
              <a:buNone/>
            </a:pPr>
            <a:endParaRPr lang="bg-BG" sz="200" b="1" smtClean="0">
              <a:solidFill>
                <a:srgbClr val="002060"/>
              </a:solidFill>
            </a:endParaRPr>
          </a:p>
          <a:p>
            <a:pPr marL="0" indent="0" algn="just">
              <a:spcBef>
                <a:spcPct val="0"/>
              </a:spcBef>
              <a:buFont typeface="Century Gothic" pitchFamily="34" charset="0"/>
              <a:buNone/>
            </a:pPr>
            <a:r>
              <a:rPr lang="bg-BG" sz="2000" b="1" smtClean="0">
                <a:solidFill>
                  <a:srgbClr val="002060"/>
                </a:solidFill>
              </a:rPr>
              <a:t>Финансова справка /ФС/ </a:t>
            </a:r>
            <a:r>
              <a:rPr lang="bg-BG" sz="2000" smtClean="0">
                <a:solidFill>
                  <a:srgbClr val="002060"/>
                </a:solidFill>
              </a:rPr>
              <a:t>за средствата, необходими за покриване разходите за дължими суми към длъжностни лица (съдийски апарат и технически лица) както и за закупуване на награден фонд</a:t>
            </a:r>
            <a:r>
              <a:rPr lang="bg-BG" sz="2000" smtClean="0"/>
              <a:t>, </a:t>
            </a:r>
            <a:r>
              <a:rPr lang="bg-BG" sz="2000" smtClean="0">
                <a:solidFill>
                  <a:srgbClr val="002060"/>
                </a:solidFill>
              </a:rPr>
              <a:t>одобрена от кмет на район</a:t>
            </a:r>
          </a:p>
          <a:p>
            <a:pPr marL="0" indent="0" algn="ctr">
              <a:spcBef>
                <a:spcPct val="0"/>
              </a:spcBef>
              <a:buFont typeface="Century Gothic" pitchFamily="34" charset="0"/>
              <a:buNone/>
            </a:pPr>
            <a:r>
              <a:rPr lang="bg-BG" sz="2000" b="1" smtClean="0">
                <a:solidFill>
                  <a:srgbClr val="002060"/>
                </a:solidFill>
              </a:rPr>
              <a:t>Приложение 1 към ФС </a:t>
            </a:r>
            <a:r>
              <a:rPr lang="bg-BG" sz="2000" smtClean="0">
                <a:solidFill>
                  <a:srgbClr val="002060"/>
                </a:solidFill>
              </a:rPr>
              <a:t>– Програма с резултати от проведени състезания по вид спорт</a:t>
            </a:r>
          </a:p>
          <a:p>
            <a:pPr marL="0" indent="0" algn="just">
              <a:spcBef>
                <a:spcPct val="0"/>
              </a:spcBef>
              <a:buFont typeface="Century Gothic" pitchFamily="34" charset="0"/>
              <a:buNone/>
            </a:pPr>
            <a:r>
              <a:rPr lang="bg-BG" sz="2000" b="1" smtClean="0">
                <a:solidFill>
                  <a:srgbClr val="002060"/>
                </a:solidFill>
              </a:rPr>
              <a:t>Приложение 2 към ФС </a:t>
            </a:r>
            <a:r>
              <a:rPr lang="bg-BG" sz="2000" smtClean="0">
                <a:solidFill>
                  <a:srgbClr val="002060"/>
                </a:solidFill>
              </a:rPr>
              <a:t>- Списък на ангажираните лица,</a:t>
            </a:r>
            <a:r>
              <a:rPr lang="en-US" sz="2000" smtClean="0">
                <a:solidFill>
                  <a:srgbClr val="002060"/>
                </a:solidFill>
              </a:rPr>
              <a:t> </a:t>
            </a:r>
            <a:r>
              <a:rPr lang="bg-BG" sz="2000" smtClean="0">
                <a:solidFill>
                  <a:srgbClr val="002060"/>
                </a:solidFill>
              </a:rPr>
              <a:t>включени в организацията и провеждането на състезанията по вида спорт</a:t>
            </a:r>
          </a:p>
          <a:p>
            <a:pPr marL="0" indent="0" algn="just">
              <a:spcBef>
                <a:spcPct val="0"/>
              </a:spcBef>
              <a:buFont typeface="Century Gothic" pitchFamily="34" charset="0"/>
              <a:buNone/>
            </a:pPr>
            <a:r>
              <a:rPr lang="bg-BG" sz="2000" b="1" smtClean="0">
                <a:solidFill>
                  <a:srgbClr val="002060"/>
                </a:solidFill>
              </a:rPr>
              <a:t>Приложение 3 към ФС - </a:t>
            </a:r>
            <a:r>
              <a:rPr lang="bg-BG" sz="2000" smtClean="0">
                <a:solidFill>
                  <a:srgbClr val="002060"/>
                </a:solidFill>
              </a:rPr>
              <a:t>Заповед за длъжностно лице (финансово- счетоводен отдел) за възлагане на контролни функции по отношение на правилно начисляване и отразяване на средства за социални и здравни осигуровки при изготвяне на Финансови справки за дължими суми към длъжностни лица (съдийски апарат и технически лица)</a:t>
            </a:r>
          </a:p>
          <a:p>
            <a:pPr marL="0" indent="0" algn="just">
              <a:spcBef>
                <a:spcPct val="0"/>
              </a:spcBef>
              <a:buFont typeface="Century Gothic" pitchFamily="34" charset="0"/>
              <a:buNone/>
            </a:pPr>
            <a:r>
              <a:rPr lang="bg-BG" sz="2000" b="1" smtClean="0">
                <a:solidFill>
                  <a:srgbClr val="002060"/>
                </a:solidFill>
              </a:rPr>
              <a:t>Финансов отчет </a:t>
            </a:r>
            <a:r>
              <a:rPr lang="bg-BG" sz="2000" smtClean="0">
                <a:solidFill>
                  <a:srgbClr val="002060"/>
                </a:solidFill>
              </a:rPr>
              <a:t>за разход на целеви средства за организиране и провеждане на Първи /районен/ и Четвърти /финален/ етап от УИ, осигурени чрез корекция на бюджет на район в дейност 714 „Спортни бази за спорт за всички“, за сметка на бюджет на д-я „спорт и младежки дейности“</a:t>
            </a:r>
            <a:endParaRPr lang="en-US" sz="2000" smtClean="0">
              <a:solidFill>
                <a:srgbClr val="002060"/>
              </a:solidFill>
            </a:endParaRPr>
          </a:p>
          <a:p>
            <a:pPr marL="0" indent="0" algn="ctr">
              <a:buFont typeface="Wingdings 3" pitchFamily="18" charset="2"/>
              <a:buNone/>
            </a:pPr>
            <a:endParaRPr lang="bg-BG" sz="220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4294967295"/>
          </p:nvPr>
        </p:nvSpPr>
        <p:spPr>
          <a:xfrm>
            <a:off x="1239838" y="111125"/>
            <a:ext cx="4981575" cy="6845300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Font typeface="Wingdings 3" pitchFamily="18" charset="2"/>
              <a:buNone/>
            </a:pPr>
            <a:endParaRPr lang="en-US" sz="800" b="1" smtClean="0"/>
          </a:p>
          <a:p>
            <a:pPr marL="0" indent="0" algn="ctr">
              <a:spcBef>
                <a:spcPct val="0"/>
              </a:spcBef>
              <a:buFont typeface="Wingdings 3" pitchFamily="18" charset="2"/>
              <a:buNone/>
            </a:pPr>
            <a:r>
              <a:rPr lang="bg-BG" sz="800" b="1" smtClean="0"/>
              <a:t>Одобрявам:</a:t>
            </a:r>
            <a:r>
              <a:rPr lang="ru-RU" sz="800" b="1" smtClean="0"/>
              <a:t>………………………</a:t>
            </a:r>
            <a:r>
              <a:rPr lang="en-US" sz="800" b="1" smtClean="0"/>
              <a:t>…..</a:t>
            </a:r>
            <a:endParaRPr lang="en-US" sz="800" b="1" u="sng" smtClean="0"/>
          </a:p>
          <a:p>
            <a:pPr marL="0" indent="0" algn="ctr">
              <a:spcBef>
                <a:spcPct val="0"/>
              </a:spcBef>
              <a:buFont typeface="Wingdings 3" pitchFamily="18" charset="2"/>
              <a:buNone/>
            </a:pPr>
            <a:r>
              <a:rPr lang="en-US" sz="800" b="1" smtClean="0"/>
              <a:t>                                                              </a:t>
            </a:r>
            <a:r>
              <a:rPr lang="bg-BG" sz="800" b="1" smtClean="0"/>
              <a:t>Кмет на район “</a:t>
            </a:r>
            <a:r>
              <a:rPr lang="ru-RU" sz="800" b="1" smtClean="0"/>
              <a:t>…………………….</a:t>
            </a:r>
            <a:r>
              <a:rPr lang="bg-BG" sz="800" b="1" smtClean="0"/>
              <a:t>”</a:t>
            </a:r>
            <a:endParaRPr lang="bg-BG" sz="800" b="1" u="sng" smtClean="0"/>
          </a:p>
          <a:p>
            <a:pPr marL="0" indent="0" algn="ctr">
              <a:spcBef>
                <a:spcPct val="0"/>
              </a:spcBef>
            </a:pPr>
            <a:endParaRPr lang="en-US" sz="800" b="1" u="sng" smtClean="0"/>
          </a:p>
          <a:p>
            <a:pPr marL="0" indent="0" algn="ctr">
              <a:spcBef>
                <a:spcPct val="0"/>
              </a:spcBef>
              <a:buFont typeface="Wingdings 3" pitchFamily="18" charset="2"/>
              <a:buNone/>
            </a:pPr>
            <a:r>
              <a:rPr lang="bg-BG" sz="800" b="1" u="sng" smtClean="0"/>
              <a:t>ФИНАНСОВА СПРАВКА </a:t>
            </a:r>
          </a:p>
          <a:p>
            <a:pPr marL="0" indent="0" algn="ctr">
              <a:spcBef>
                <a:spcPct val="0"/>
              </a:spcBef>
              <a:buFont typeface="Wingdings 3" pitchFamily="18" charset="2"/>
              <a:buNone/>
            </a:pPr>
            <a:r>
              <a:rPr lang="bg-BG" sz="800" b="1" smtClean="0"/>
              <a:t>за</a:t>
            </a:r>
            <a:endParaRPr lang="bg-BG" sz="800" b="1" u="sng" smtClean="0"/>
          </a:p>
          <a:p>
            <a:pPr marL="0" indent="0" algn="ctr">
              <a:spcBef>
                <a:spcPct val="0"/>
              </a:spcBef>
              <a:buFont typeface="Wingdings 3" pitchFamily="18" charset="2"/>
              <a:buNone/>
            </a:pPr>
            <a:r>
              <a:rPr lang="bg-BG" sz="800" b="1" smtClean="0"/>
              <a:t>направени разходи в</a:t>
            </a:r>
            <a:endParaRPr lang="bg-BG" sz="800" b="1" u="sng" smtClean="0"/>
          </a:p>
          <a:p>
            <a:pPr marL="0" indent="0" algn="ctr">
              <a:spcBef>
                <a:spcPct val="0"/>
              </a:spcBef>
              <a:buFont typeface="Wingdings 3" pitchFamily="18" charset="2"/>
              <a:buNone/>
            </a:pPr>
            <a:r>
              <a:rPr lang="bg-BG" sz="800" b="1" smtClean="0"/>
              <a:t>Първи етап Ученически игри учебна……………………… година </a:t>
            </a:r>
            <a:endParaRPr lang="bg-BG" sz="800" smtClean="0"/>
          </a:p>
          <a:p>
            <a:pPr marL="0" indent="0" algn="ctr">
              <a:spcBef>
                <a:spcPct val="0"/>
              </a:spcBef>
              <a:buFont typeface="Wingdings 3" pitchFamily="18" charset="2"/>
              <a:buNone/>
            </a:pPr>
            <a:r>
              <a:rPr lang="bg-BG" sz="800" b="1" smtClean="0"/>
              <a:t>общински състезания за (гр. София – районни)</a:t>
            </a:r>
            <a:endParaRPr lang="bg-BG" sz="800" smtClean="0"/>
          </a:p>
          <a:p>
            <a:pPr marL="0" indent="0" algn="ctr">
              <a:spcBef>
                <a:spcPct val="0"/>
              </a:spcBef>
              <a:buFont typeface="Wingdings 3" pitchFamily="18" charset="2"/>
              <a:buNone/>
            </a:pPr>
            <a:r>
              <a:rPr lang="bg-BG" sz="800" b="1" smtClean="0"/>
              <a:t> </a:t>
            </a:r>
            <a:endParaRPr lang="bg-BG" sz="800" smtClean="0"/>
          </a:p>
          <a:p>
            <a:pPr marL="0" indent="0" algn="ctr">
              <a:spcBef>
                <a:spcPct val="0"/>
              </a:spcBef>
              <a:buFont typeface="Wingdings 3" pitchFamily="18" charset="2"/>
              <a:buNone/>
            </a:pPr>
            <a:r>
              <a:rPr lang="bg-BG" sz="800" b="1" smtClean="0"/>
              <a:t>(Дължими суми към длъжностни и технически лица обслужващи състезанията, </a:t>
            </a:r>
            <a:endParaRPr lang="en-US" sz="800" b="1" smtClean="0"/>
          </a:p>
          <a:p>
            <a:pPr marL="0" indent="0" algn="ctr">
              <a:spcBef>
                <a:spcPct val="0"/>
              </a:spcBef>
              <a:buFont typeface="Wingdings 3" pitchFamily="18" charset="2"/>
              <a:buNone/>
            </a:pPr>
            <a:r>
              <a:rPr lang="bg-BG" sz="800" b="1" smtClean="0"/>
              <a:t>включени в Ученически игри, осигурителни вноски за сметка на работодателя и награден фонд)</a:t>
            </a:r>
            <a:endParaRPr lang="bg-BG" sz="800" smtClean="0"/>
          </a:p>
          <a:p>
            <a:pPr marL="0" indent="0" algn="ctr">
              <a:spcBef>
                <a:spcPct val="0"/>
              </a:spcBef>
            </a:pPr>
            <a:endParaRPr lang="bg-BG" smtClean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4294967295"/>
          </p:nvPr>
        </p:nvGraphicFramePr>
        <p:xfrm>
          <a:off x="1377950" y="2022475"/>
          <a:ext cx="4498975" cy="2713038"/>
        </p:xfrm>
        <a:graphic>
          <a:graphicData uri="http://schemas.openxmlformats.org/drawingml/2006/table">
            <a:tbl>
              <a:tblPr/>
              <a:tblGrid>
                <a:gridCol w="3240088"/>
                <a:gridCol w="1258887"/>
              </a:tblGrid>
              <a:tr h="5667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ОБЩО РАЗХОДИ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</a:tr>
              <a:tr h="6746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ДЪЛЖИМИ СУМИ КЪМ ДЛЪЖНОСТНИ И ТЕХНИЧЕСКИ ЛИЦА</a:t>
                      </a: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,</a:t>
                      </a:r>
                      <a:r>
                        <a:rPr kumimoji="0" lang="bg-BG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ОБСЛУЖВАЩИ СЪСТЕЗАНИЯТА, ВКЛЮЧЕНИ В УЧЕНИЧЕСКИ ИГРИ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ОСИГУРИТЕЛНИ ВНОСКИ :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(</a:t>
                      </a:r>
                      <a:r>
                        <a:rPr kumimoji="0" lang="bg-BG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15,82 % в/у 75 % от сумата ):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(</a:t>
                      </a:r>
                      <a:r>
                        <a:rPr kumimoji="0" lang="bg-BG" sz="9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за сметка на работодателя –</a:t>
                      </a: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ДОО И ЗО</a:t>
                      </a:r>
                      <a:r>
                        <a:rPr kumimoji="0" lang="ru-RU" sz="9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)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НАГРАДИ</a:t>
                      </a: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: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                                                                                                   </a:t>
                      </a:r>
                      <a:r>
                        <a:rPr kumimoji="0" lang="bg-BG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ВСИЧКО: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                          /кръгла сума/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377950" y="5011738"/>
            <a:ext cx="4498975" cy="103028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bg-BG" sz="1000">
                <a:solidFill>
                  <a:srgbClr val="000000"/>
                </a:solidFill>
                <a:latin typeface="Century Gothic" pitchFamily="34" charset="0"/>
              </a:rPr>
              <a:t>Съгласувал:</a:t>
            </a:r>
            <a:r>
              <a:rPr lang="ru-RU" sz="1000">
                <a:solidFill>
                  <a:srgbClr val="000000"/>
                </a:solidFill>
                <a:latin typeface="Century Gothic" pitchFamily="34" charset="0"/>
              </a:rPr>
              <a:t> </a:t>
            </a:r>
            <a:r>
              <a:rPr lang="bg-BG" sz="1000">
                <a:solidFill>
                  <a:srgbClr val="000000"/>
                </a:solidFill>
                <a:latin typeface="Century Gothic" pitchFamily="34" charset="0"/>
              </a:rPr>
              <a:t>...........................................</a:t>
            </a:r>
          </a:p>
          <a:p>
            <a:r>
              <a:rPr lang="bg-BG" sz="1000">
                <a:solidFill>
                  <a:srgbClr val="000000"/>
                </a:solidFill>
                <a:latin typeface="Century Gothic" pitchFamily="34" charset="0"/>
              </a:rPr>
              <a:t> /длъжностно лице</a:t>
            </a:r>
            <a:r>
              <a:rPr lang="en-US" sz="1000">
                <a:solidFill>
                  <a:srgbClr val="000000"/>
                </a:solidFill>
                <a:latin typeface="Century Gothic" pitchFamily="34" charset="0"/>
              </a:rPr>
              <a:t> </a:t>
            </a:r>
            <a:r>
              <a:rPr lang="bg-BG" sz="1000">
                <a:solidFill>
                  <a:srgbClr val="000000"/>
                </a:solidFill>
                <a:latin typeface="Century Gothic" pitchFamily="34" charset="0"/>
              </a:rPr>
              <a:t>ФСД – подпис/</a:t>
            </a:r>
          </a:p>
          <a:p>
            <a:pPr algn="ctr"/>
            <a:r>
              <a:rPr lang="ru-RU" sz="1100" b="1">
                <a:solidFill>
                  <a:srgbClr val="000000"/>
                </a:solidFill>
                <a:latin typeface="Century Gothic" pitchFamily="34" charset="0"/>
              </a:rPr>
              <a:t> </a:t>
            </a:r>
            <a:endParaRPr lang="bg-BG" sz="1400" b="1">
              <a:solidFill>
                <a:srgbClr val="000000"/>
              </a:solidFill>
              <a:latin typeface="Century Gothic" pitchFamily="34" charset="0"/>
            </a:endParaRPr>
          </a:p>
          <a:p>
            <a:r>
              <a:rPr lang="bg-BG" sz="1000">
                <a:solidFill>
                  <a:srgbClr val="000000"/>
                </a:solidFill>
                <a:latin typeface="Century Gothic" pitchFamily="34" charset="0"/>
              </a:rPr>
              <a:t>Съгласно Заповед на кмет на район  „…</a:t>
            </a:r>
            <a:r>
              <a:rPr lang="ru-RU" sz="1000">
                <a:solidFill>
                  <a:srgbClr val="000000"/>
                </a:solidFill>
                <a:latin typeface="Century Gothic" pitchFamily="34" charset="0"/>
              </a:rPr>
              <a:t>……………….</a:t>
            </a:r>
            <a:r>
              <a:rPr lang="bg-BG" sz="1000">
                <a:solidFill>
                  <a:srgbClr val="000000"/>
                </a:solidFill>
                <a:latin typeface="Century Gothic" pitchFamily="34" charset="0"/>
              </a:rPr>
              <a:t>” №...................................</a:t>
            </a:r>
          </a:p>
          <a:p>
            <a:r>
              <a:rPr lang="bg-BG" sz="1000">
                <a:solidFill>
                  <a:srgbClr val="000000"/>
                </a:solidFill>
                <a:latin typeface="Century Gothic" pitchFamily="34" charset="0"/>
              </a:rPr>
              <a:t>                									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353175" y="942975"/>
          <a:ext cx="5443538" cy="1593850"/>
        </p:xfrm>
        <a:graphic>
          <a:graphicData uri="http://schemas.openxmlformats.org/drawingml/2006/table">
            <a:tbl>
              <a:tblPr/>
              <a:tblGrid>
                <a:gridCol w="1827213"/>
                <a:gridCol w="1905000"/>
                <a:gridCol w="1711325"/>
              </a:tblGrid>
              <a:tr h="330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entury Gothic" pitchFamily="34" charset="0"/>
                        </a:rPr>
                        <a:t>колективен спорт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....... ....отбора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........... отбора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........ среща/и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........ срещи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Общо участващи за деня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........... отбора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........ срещи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9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Гл. ръководител / за ден/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9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Съдия / за среша/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9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Съдия / за среща/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9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Съдия / за среща/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9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Секретар / за среща/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9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Лекар /Фелдшер / за ден/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9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Р-л обект / за ден- външна база/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Работник поддръжка / за ден/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6370638" y="381000"/>
            <a:ext cx="5441950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anchor="ctr">
            <a:spAutoFit/>
          </a:bodyPr>
          <a:lstStyle/>
          <a:p>
            <a:pPr algn="just" defTabSz="914400" eaLnBrk="0" hangingPunct="0"/>
            <a:r>
              <a:rPr lang="bg-BG" altLang="bg-BG" sz="1000" b="1"/>
              <a:t>Вид спорт:</a:t>
            </a:r>
            <a:r>
              <a:rPr lang="ru-RU" altLang="bg-BG" sz="1000" b="1"/>
              <a:t> </a:t>
            </a:r>
            <a:endParaRPr lang="en-US" altLang="bg-BG" sz="1000" b="1"/>
          </a:p>
          <a:p>
            <a:pPr defTabSz="914400" eaLnBrk="0" hangingPunct="0"/>
            <a:r>
              <a:rPr lang="bg-BG" altLang="bg-BG" sz="1000" u="sng"/>
              <a:t>Дата........................................</a:t>
            </a:r>
            <a:r>
              <a:rPr lang="ru-RU" altLang="bg-BG" sz="1000" u="sng"/>
              <a:t>/</a:t>
            </a:r>
            <a:r>
              <a:rPr lang="bg-BG" altLang="bg-BG" sz="1000" u="sng"/>
              <a:t> Място на провеждане:…………………………</a:t>
            </a:r>
            <a:r>
              <a:rPr lang="en-US" altLang="bg-BG" sz="1000" u="sng"/>
              <a:t>….</a:t>
            </a:r>
            <a:r>
              <a:rPr lang="bg-BG" altLang="bg-BG" sz="1000" u="sng"/>
              <a:t>………</a:t>
            </a:r>
            <a:endParaRPr lang="bg-BG" altLang="bg-BG" sz="100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370638" y="2684463"/>
          <a:ext cx="5441950" cy="1879600"/>
        </p:xfrm>
        <a:graphic>
          <a:graphicData uri="http://schemas.openxmlformats.org/drawingml/2006/table">
            <a:tbl>
              <a:tblPr/>
              <a:tblGrid>
                <a:gridCol w="1825625"/>
                <a:gridCol w="1905000"/>
                <a:gridCol w="1711325"/>
              </a:tblGrid>
              <a:tr h="5207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r>
                        <a:rPr kumimoji="0" lang="bg-BG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entury Gothic" pitchFamily="34" charset="0"/>
                        </a:rPr>
                        <a:t>индивидуален спорт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....... ....отбора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........... отбора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....... ....отбора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........... отбора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........ среща/и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........ срещи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........ среща/и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........ срещи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Общо участващи за деня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........... отбора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........ срещи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Гл. ръководител/ за ден/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Ст. Съдия / за ден/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Съдия / за ден/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Съдия  / за ден/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Секретар / за ден/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Лекар /Фелдшер / за ден/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Р-л обект / за ден – външна база/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Работник поддръжка/ за ден/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6353175" y="4621213"/>
            <a:ext cx="5443538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bg-BG" sz="900" b="1" u="sng">
                <a:latin typeface="Century Gothic" pitchFamily="34" charset="0"/>
              </a:rPr>
              <a:t>Дължими суми:...............</a:t>
            </a:r>
            <a:r>
              <a:rPr lang="en-US" sz="900" b="1" u="sng">
                <a:latin typeface="Century Gothic" pitchFamily="34" charset="0"/>
              </a:rPr>
              <a:t>.....</a:t>
            </a:r>
            <a:r>
              <a:rPr lang="bg-BG" sz="900" b="1" u="sng">
                <a:latin typeface="Century Gothic" pitchFamily="34" charset="0"/>
              </a:rPr>
              <a:t>лв. + осигуровки……….......</a:t>
            </a:r>
            <a:r>
              <a:rPr lang="en-US" sz="900" b="1" u="sng">
                <a:latin typeface="Century Gothic" pitchFamily="34" charset="0"/>
              </a:rPr>
              <a:t>....</a:t>
            </a:r>
            <a:r>
              <a:rPr lang="bg-BG" sz="900" b="1" u="sng">
                <a:latin typeface="Century Gothic" pitchFamily="34" charset="0"/>
              </a:rPr>
              <a:t>лв. = общо: ……….......</a:t>
            </a:r>
            <a:r>
              <a:rPr lang="en-US" sz="900" b="1" u="sng">
                <a:latin typeface="Century Gothic" pitchFamily="34" charset="0"/>
              </a:rPr>
              <a:t>.....</a:t>
            </a:r>
            <a:r>
              <a:rPr lang="bg-BG" sz="900" b="1" u="sng">
                <a:latin typeface="Century Gothic" pitchFamily="34" charset="0"/>
              </a:rPr>
              <a:t>лв.  </a:t>
            </a:r>
          </a:p>
          <a:p>
            <a:pPr algn="just"/>
            <a:r>
              <a:rPr lang="bg-BG" sz="900" b="1">
                <a:latin typeface="Century Gothic" pitchFamily="34" charset="0"/>
              </a:rPr>
              <a:t> </a:t>
            </a:r>
            <a:endParaRPr lang="bg-BG" sz="900">
              <a:latin typeface="Century Gothic" pitchFamily="34" charset="0"/>
            </a:endParaRPr>
          </a:p>
          <a:p>
            <a:pPr algn="just"/>
            <a:r>
              <a:rPr lang="bg-BG" sz="900" b="1" u="sng">
                <a:latin typeface="Century Gothic" pitchFamily="34" charset="0"/>
              </a:rPr>
              <a:t>Награди: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6359525" y="5164138"/>
          <a:ext cx="5441950" cy="1247775"/>
        </p:xfrm>
        <a:graphic>
          <a:graphicData uri="http://schemas.openxmlformats.org/drawingml/2006/table">
            <a:tbl>
              <a:tblPr/>
              <a:tblGrid>
                <a:gridCol w="1360488"/>
                <a:gridCol w="1366837"/>
                <a:gridCol w="1354138"/>
                <a:gridCol w="1360487"/>
              </a:tblGrid>
              <a:tr h="1349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Възрастова група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пол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Брой участващи отбори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Сума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9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5-7 клас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момчета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9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5-7 клас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момичета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9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8-10 клас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юноши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9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8-10 клас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девойки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9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11-12 клас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Юноши / колект. спорт/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11-12 клас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Девойки / колект. спорт/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9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Общо:</a:t>
                      </a:r>
                      <a:endParaRPr kumimoji="0" lang="bg-BG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763" name="Rectangle 14"/>
          <p:cNvSpPr>
            <a:spLocks noChangeArrowheads="1"/>
          </p:cNvSpPr>
          <p:nvPr/>
        </p:nvSpPr>
        <p:spPr bwMode="auto">
          <a:xfrm rot="10800000" flipV="1">
            <a:off x="6359525" y="6365875"/>
            <a:ext cx="54419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bg-BG" sz="900">
                <a:latin typeface="Century Gothic" pitchFamily="34" charset="0"/>
              </a:rPr>
              <a:t>Съгласувал:</a:t>
            </a:r>
          </a:p>
          <a:p>
            <a:r>
              <a:rPr lang="bg-BG" sz="900">
                <a:latin typeface="Century Gothic" pitchFamily="34" charset="0"/>
              </a:rPr>
              <a:t>                 / длъжностно лице РА – подпис /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ontent Placeholder 13"/>
          <p:cNvGraphicFramePr>
            <a:graphicFrameLocks noGrp="1"/>
          </p:cNvGraphicFramePr>
          <p:nvPr>
            <p:ph sz="half" idx="4294967295"/>
          </p:nvPr>
        </p:nvGraphicFramePr>
        <p:xfrm>
          <a:off x="1303338" y="1209675"/>
          <a:ext cx="5143500" cy="2160588"/>
        </p:xfrm>
        <a:graphic>
          <a:graphicData uri="http://schemas.openxmlformats.org/drawingml/2006/table">
            <a:tbl>
              <a:tblPr/>
              <a:tblGrid>
                <a:gridCol w="3946525"/>
                <a:gridCol w="1196975"/>
              </a:tblGrid>
              <a:tr h="131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Районна администрация</a:t>
                      </a:r>
                      <a:endParaRPr kumimoji="0" lang="bg-BG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49577" marR="495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Сума:</a:t>
                      </a:r>
                      <a:endParaRPr kumimoji="0" lang="bg-BG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49577" marR="495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6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- Първи етап на Ученически игри</a:t>
                      </a:r>
                      <a:endParaRPr kumimoji="0" lang="bg-BG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Районно първенство – </a:t>
                      </a:r>
                      <a:endParaRPr kumimoji="0" lang="bg-BG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Заповед  №…...............................за корекция на бюджета </a:t>
                      </a:r>
                      <a:endParaRPr kumimoji="0" lang="bg-BG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(посочват се №.. на заповед на кмет СО, с която се учеличава бюджета на районната администрация, като се превеждат средства, необходими за покриване на разходи по организация и провеждане на първи /районен/ етап от УИ – дължими суми към длъжностни лица, ангажирани в УИ и средства за осигуряване на Награден фонд)</a:t>
                      </a:r>
                      <a:endParaRPr kumimoji="0" lang="bg-BG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49577" marR="495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49577" marR="495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55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- Четвърти етап на Ученически игри -Републикански първенства по вид спорт </a:t>
                      </a:r>
                      <a:endParaRPr kumimoji="0" lang="bg-BG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Заповед № ....................................  за корекция на бюджета на район/училище</a:t>
                      </a:r>
                      <a:endParaRPr kumimoji="0" lang="bg-BG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(посочват се №.. на заповед на кмет на СО, с която чрез Корекция на бюджет на район се превеждат средства, необходими за покриване на разходи за транспорт на участници до мястото на провежданена състезанията и дневни разходи за един ден)</a:t>
                      </a:r>
                      <a:endParaRPr kumimoji="0" lang="bg-BG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49577" marR="495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49577" marR="495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7663" name="Group 11"/>
          <p:cNvGrpSpPr>
            <a:grpSpLocks/>
          </p:cNvGrpSpPr>
          <p:nvPr/>
        </p:nvGrpSpPr>
        <p:grpSpPr bwMode="auto">
          <a:xfrm>
            <a:off x="1436688" y="254000"/>
            <a:ext cx="5010150" cy="222250"/>
            <a:chOff x="1777" y="473"/>
            <a:chExt cx="9189" cy="2207"/>
          </a:xfrm>
        </p:grpSpPr>
        <p:sp>
          <p:nvSpPr>
            <p:cNvPr id="27797" name="Line 5"/>
            <p:cNvSpPr>
              <a:spLocks noChangeShapeType="1"/>
            </p:cNvSpPr>
            <p:nvPr/>
          </p:nvSpPr>
          <p:spPr bwMode="auto">
            <a:xfrm>
              <a:off x="1777" y="2677"/>
              <a:ext cx="9189" cy="3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bg-BG"/>
            </a:p>
          </p:txBody>
        </p:sp>
        <p:grpSp>
          <p:nvGrpSpPr>
            <p:cNvPr id="27798" name="Group 10"/>
            <p:cNvGrpSpPr>
              <a:grpSpLocks/>
            </p:cNvGrpSpPr>
            <p:nvPr/>
          </p:nvGrpSpPr>
          <p:grpSpPr bwMode="auto">
            <a:xfrm>
              <a:off x="3300" y="473"/>
              <a:ext cx="5497" cy="1940"/>
              <a:chOff x="3300" y="473"/>
              <a:chExt cx="5497" cy="1940"/>
            </a:xfrm>
          </p:grpSpPr>
          <p:sp>
            <p:nvSpPr>
              <p:cNvPr id="27799" name="Rectangle 6"/>
              <p:cNvSpPr>
                <a:spLocks noChangeArrowheads="1"/>
              </p:cNvSpPr>
              <p:nvPr/>
            </p:nvSpPr>
            <p:spPr bwMode="auto">
              <a:xfrm>
                <a:off x="3300" y="473"/>
                <a:ext cx="5497" cy="19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ctr" defTabSz="914400" eaLnBrk="0" hangingPunct="0"/>
                <a:r>
                  <a:rPr lang="en-US" altLang="bg-BG" sz="1200" b="1">
                    <a:latin typeface="Century Gothic" pitchFamily="34" charset="0"/>
                  </a:rPr>
                  <a:t>СТОЛИЧНА</a:t>
                </a:r>
                <a:r>
                  <a:rPr lang="en-US" altLang="bg-BG" sz="1200">
                    <a:latin typeface="Century Gothic" pitchFamily="34" charset="0"/>
                  </a:rPr>
                  <a:t> </a:t>
                </a:r>
                <a:r>
                  <a:rPr lang="en-US" altLang="bg-BG" sz="1200" b="1">
                    <a:latin typeface="Century Gothic" pitchFamily="34" charset="0"/>
                  </a:rPr>
                  <a:t>ОБЩИНА</a:t>
                </a:r>
                <a:endParaRPr lang="bg-BG" altLang="bg-BG"/>
              </a:p>
            </p:txBody>
          </p:sp>
        </p:grpSp>
      </p:grpSp>
      <p:sp>
        <p:nvSpPr>
          <p:cNvPr id="13" name="Rectangle 12"/>
          <p:cNvSpPr/>
          <p:nvPr/>
        </p:nvSpPr>
        <p:spPr>
          <a:xfrm>
            <a:off x="868363" y="503238"/>
            <a:ext cx="5578475" cy="7064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hangingPunct="0"/>
            <a:r>
              <a:rPr lang="ru-RU" sz="800" b="1">
                <a:latin typeface="Century Gothic" pitchFamily="34" charset="0"/>
              </a:rPr>
              <a:t>УЧЕНИЧЕСКИ ИГРИ  </a:t>
            </a:r>
            <a:endParaRPr lang="bg-BG" sz="800">
              <a:latin typeface="Century Gothic" pitchFamily="34" charset="0"/>
            </a:endParaRPr>
          </a:p>
          <a:p>
            <a:pPr algn="ctr" hangingPunct="0"/>
            <a:r>
              <a:rPr lang="ru-RU" sz="800" b="1">
                <a:latin typeface="Century Gothic" pitchFamily="34" charset="0"/>
              </a:rPr>
              <a:t>учебна ..........................година </a:t>
            </a:r>
            <a:endParaRPr lang="en-US" sz="800" b="1">
              <a:latin typeface="Century Gothic" pitchFamily="34" charset="0"/>
            </a:endParaRPr>
          </a:p>
          <a:p>
            <a:pPr algn="ctr" hangingPunct="0"/>
            <a:endParaRPr lang="bg-BG" sz="800">
              <a:latin typeface="Century Gothic" pitchFamily="34" charset="0"/>
            </a:endParaRPr>
          </a:p>
          <a:p>
            <a:pPr algn="ctr" hangingPunct="0"/>
            <a:r>
              <a:rPr lang="bg-BG" sz="800" b="1">
                <a:latin typeface="Century Gothic" pitchFamily="34" charset="0"/>
              </a:rPr>
              <a:t>ФОРМУЛЯР ЗА ФИНАНСОВ ОТЧЕТ </a:t>
            </a:r>
            <a:endParaRPr lang="bg-BG" sz="800">
              <a:latin typeface="Century Gothic" pitchFamily="34" charset="0"/>
            </a:endParaRPr>
          </a:p>
          <a:p>
            <a:pPr hangingPunct="0"/>
            <a:r>
              <a:rPr lang="ru-RU" sz="800" b="1">
                <a:latin typeface="Century Gothic" pitchFamily="34" charset="0"/>
              </a:rPr>
              <a:t>        </a:t>
            </a:r>
            <a:r>
              <a:rPr lang="en-US" sz="800" b="1">
                <a:latin typeface="Century Gothic" pitchFamily="34" charset="0"/>
              </a:rPr>
              <a:t>                       </a:t>
            </a:r>
            <a:r>
              <a:rPr lang="ru-RU" sz="800" b="1">
                <a:latin typeface="Century Gothic" pitchFamily="34" charset="0"/>
              </a:rPr>
              <a:t> І. Техническа информация:</a:t>
            </a:r>
            <a:endParaRPr lang="bg-BG" sz="800">
              <a:latin typeface="Century Gothic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22375" y="3546475"/>
            <a:ext cx="5224463" cy="1446213"/>
          </a:xfrm>
          <a:prstGeom prst="rect">
            <a:avLst/>
          </a:prstGeom>
        </p:spPr>
        <p:txBody>
          <a:bodyPr>
            <a:spAutoFit/>
          </a:bodyPr>
          <a:lstStyle/>
          <a:p>
            <a:pPr hangingPunct="0"/>
            <a:r>
              <a:rPr lang="ru-RU" sz="800" b="1">
                <a:latin typeface="Century Gothic" pitchFamily="34" charset="0"/>
              </a:rPr>
              <a:t>ІІ . Финансов отчет - Първи етап Ученически игри – районно първенство:</a:t>
            </a:r>
            <a:endParaRPr lang="bg-BG" sz="800">
              <a:latin typeface="Century Gothic" pitchFamily="34" charset="0"/>
            </a:endParaRPr>
          </a:p>
          <a:p>
            <a:pPr hangingPunct="0"/>
            <a:r>
              <a:rPr lang="ru-RU" sz="800" b="1" u="sng">
                <a:latin typeface="Century Gothic" pitchFamily="34" charset="0"/>
              </a:rPr>
              <a:t>Забележка: По преценка на Районната администрация се подава:</a:t>
            </a:r>
            <a:endParaRPr lang="bg-BG" sz="800">
              <a:latin typeface="Century Gothic" pitchFamily="34" charset="0"/>
            </a:endParaRPr>
          </a:p>
          <a:p>
            <a:pPr algn="just" hangingPunct="0">
              <a:buFont typeface="Century Gothic" pitchFamily="34" charset="0"/>
              <a:buAutoNum type="arabicPeriod"/>
            </a:pPr>
            <a:r>
              <a:rPr lang="bg-BG" sz="800" b="1">
                <a:latin typeface="Century Gothic" pitchFamily="34" charset="0"/>
              </a:rPr>
              <a:t>Информация за сключени граждански договори с длъжностни лица, ангажирани в организация и провеждане на районно първенство по вид спорт (брой сключени договори), </a:t>
            </a:r>
            <a:r>
              <a:rPr lang="bg-BG" sz="800">
                <a:latin typeface="Century Gothic" pitchFamily="34" charset="0"/>
              </a:rPr>
              <a:t>съгласно Финансова справка за направени разходи  изх.№................................................</a:t>
            </a:r>
            <a:r>
              <a:rPr lang="ru-RU" sz="800">
                <a:latin typeface="Century Gothic" pitchFamily="34" charset="0"/>
              </a:rPr>
              <a:t>/ вх. № в Столична община №..........................................</a:t>
            </a:r>
            <a:endParaRPr lang="bg-BG" sz="800">
              <a:latin typeface="Century Gothic" pitchFamily="34" charset="0"/>
            </a:endParaRPr>
          </a:p>
          <a:p>
            <a:pPr algn="just" hangingPunct="0">
              <a:buFont typeface="Century Gothic" pitchFamily="34" charset="0"/>
              <a:buAutoNum type="arabicPeriod"/>
            </a:pPr>
            <a:r>
              <a:rPr lang="bg-BG" sz="800" b="1">
                <a:latin typeface="Century Gothic" pitchFamily="34" charset="0"/>
              </a:rPr>
              <a:t>Информация за Заповед на Кмет на район  №....................................../ </a:t>
            </a:r>
            <a:r>
              <a:rPr lang="bg-BG" sz="800">
                <a:latin typeface="Century Gothic" pitchFamily="34" charset="0"/>
              </a:rPr>
              <a:t>на основание – чл. 44, ал.1, т.5 и ал.2 от Закона за местното самоуправление и местната администрация, чл.4. ал.1 от Наредба №3/30.05.2014г за организиране на извънучилищната и тренировъчна състезателна дейност (ДВ, бр.47/06.06.2014г.) и съгласно Правилата за организиране и провеждане на Ученически игри през учебната ............................година, Писмо № ............................................./ ( за изплащане на дължими суми към длъжностни лица , ангажирани в организиране и провеждане на Първи (районен) УИ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1222375" y="5197475"/>
          <a:ext cx="5224463" cy="1316038"/>
        </p:xfrm>
        <a:graphic>
          <a:graphicData uri="http://schemas.openxmlformats.org/drawingml/2006/table">
            <a:tbl>
              <a:tblPr/>
              <a:tblGrid>
                <a:gridCol w="233363"/>
                <a:gridCol w="1008062"/>
                <a:gridCol w="1857375"/>
                <a:gridCol w="735013"/>
                <a:gridCol w="585787"/>
                <a:gridCol w="804863"/>
              </a:tblGrid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№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Име, презиме, фамилия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Служебен ангажимент в УИ – </a:t>
                      </a: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I</a:t>
                      </a: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етап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- Вид спорт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- Служебен ангажимент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Договор №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и</a:t>
                      </a: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ли</a:t>
                      </a: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(№ на заповед)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Дължима сума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(хонорар)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ДОО;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ЗО;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/</a:t>
                      </a: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за сметка на работодателя/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Общо: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Общо: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717" name="Rectangle 16"/>
          <p:cNvSpPr>
            <a:spLocks noChangeArrowheads="1"/>
          </p:cNvSpPr>
          <p:nvPr/>
        </p:nvSpPr>
        <p:spPr bwMode="auto">
          <a:xfrm>
            <a:off x="6883400" y="211138"/>
            <a:ext cx="5222875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/>
            <a:r>
              <a:rPr lang="ru-RU" sz="800" b="1">
                <a:latin typeface="Century Gothic" pitchFamily="34" charset="0"/>
              </a:rPr>
              <a:t>3. Информация за направени разходи за закупуване на награден фонд</a:t>
            </a:r>
            <a:r>
              <a:rPr lang="ru-RU" sz="1200" b="1">
                <a:latin typeface="Century Gothic" pitchFamily="34" charset="0"/>
              </a:rPr>
              <a:t>:</a:t>
            </a:r>
            <a:endParaRPr lang="bg-BG" sz="1000">
              <a:latin typeface="Century Gothic" pitchFamily="34" charset="0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6883400" y="652463"/>
          <a:ext cx="5222875" cy="1006475"/>
        </p:xfrm>
        <a:graphic>
          <a:graphicData uri="http://schemas.openxmlformats.org/drawingml/2006/table">
            <a:tbl>
              <a:tblPr/>
              <a:tblGrid>
                <a:gridCol w="269875"/>
                <a:gridCol w="1579563"/>
                <a:gridCol w="1147762"/>
                <a:gridCol w="1506538"/>
                <a:gridCol w="719137"/>
              </a:tblGrid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№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Вид отчетен документ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Фактура №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дата на издаване на 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30375" algn="l"/>
                        </a:tabLst>
                      </a:pPr>
                      <a:r>
                        <a:rPr kumimoji="0" lang="bg-BG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Опис на разходите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Стойност      </a:t>
                      </a:r>
                      <a:r>
                        <a:rPr kumimoji="0" lang="bg-BG" sz="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лв.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ОБЩО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" name="Rectangle 18"/>
          <p:cNvSpPr/>
          <p:nvPr/>
        </p:nvSpPr>
        <p:spPr>
          <a:xfrm>
            <a:off x="6883400" y="1771650"/>
            <a:ext cx="5222875" cy="8318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177800" algn="just" hangingPunct="0"/>
            <a:r>
              <a:rPr lang="en-US" sz="800" b="1">
                <a:latin typeface="Century Gothic" pitchFamily="34" charset="0"/>
              </a:rPr>
              <a:t>III</a:t>
            </a:r>
            <a:r>
              <a:rPr lang="ru-RU" sz="800" b="1">
                <a:latin typeface="Century Gothic" pitchFamily="34" charset="0"/>
              </a:rPr>
              <a:t>.</a:t>
            </a:r>
            <a:r>
              <a:rPr lang="bg-BG" sz="800" b="1">
                <a:latin typeface="Century Gothic" pitchFamily="34" charset="0"/>
              </a:rPr>
              <a:t>    Финансов отчет за направени разходи – Четвърти етап на УИ  (Републикански първенства по вид спорт, възрастова група и пол. </a:t>
            </a:r>
            <a:endParaRPr lang="bg-BG" sz="800">
              <a:latin typeface="Century Gothic" pitchFamily="34" charset="0"/>
            </a:endParaRPr>
          </a:p>
          <a:p>
            <a:pPr marL="177800" hangingPunct="0"/>
            <a:r>
              <a:rPr lang="ru-RU" sz="800" b="1">
                <a:latin typeface="Century Gothic" pitchFamily="34" charset="0"/>
              </a:rPr>
              <a:t> </a:t>
            </a:r>
            <a:endParaRPr lang="bg-BG" sz="800">
              <a:latin typeface="Century Gothic" pitchFamily="34" charset="0"/>
            </a:endParaRPr>
          </a:p>
          <a:p>
            <a:pPr marL="177800" hangingPunct="0">
              <a:buFont typeface="Century Gothic" pitchFamily="34" charset="0"/>
              <a:buAutoNum type="arabicPeriod"/>
            </a:pPr>
            <a:r>
              <a:rPr lang="ru-RU" sz="800" b="1">
                <a:latin typeface="Century Gothic" pitchFamily="34" charset="0"/>
              </a:rPr>
              <a:t>На основание на Докладна записка от Директор на .................................... – Вх. .....................................</a:t>
            </a:r>
            <a:endParaRPr lang="bg-BG" sz="800">
              <a:latin typeface="Century Gothic" pitchFamily="34" charset="0"/>
            </a:endParaRPr>
          </a:p>
          <a:p>
            <a:pPr marL="177800" algn="just" hangingPunct="0"/>
            <a:r>
              <a:rPr lang="ru-RU" sz="800">
                <a:latin typeface="Century Gothic" pitchFamily="34" charset="0"/>
              </a:rPr>
              <a:t>за участие във финалните състезания на Ученически игри за уч. ............г.. на отбора по               ...................................................................... - .............................. клас /момичета, момчета, юноши, девойки/  </a:t>
            </a:r>
            <a:r>
              <a:rPr lang="ru-RU" sz="800" b="1">
                <a:latin typeface="Century Gothic" pitchFamily="34" charset="0"/>
              </a:rPr>
              <a:t> </a:t>
            </a:r>
            <a:endParaRPr lang="bg-BG" sz="800">
              <a:latin typeface="Century Gothic" pitchFamily="34" charset="0"/>
            </a:endParaRPr>
          </a:p>
        </p:txBody>
      </p: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6883400" y="3027363"/>
          <a:ext cx="5222875" cy="914400"/>
        </p:xfrm>
        <a:graphic>
          <a:graphicData uri="http://schemas.openxmlformats.org/drawingml/2006/table">
            <a:tbl>
              <a:tblPr/>
              <a:tblGrid>
                <a:gridCol w="341313"/>
                <a:gridCol w="1508125"/>
                <a:gridCol w="1147762"/>
                <a:gridCol w="1506538"/>
                <a:gridCol w="719137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Пр</a:t>
                      </a:r>
                      <a:r>
                        <a:rPr kumimoji="0" lang="bg-BG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. №</a:t>
                      </a:r>
                      <a:endParaRPr kumimoji="0" lang="bg-BG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Вид отчетен документ</a:t>
                      </a:r>
                      <a:endParaRPr kumimoji="0" lang="bg-BG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№ / дата</a:t>
                      </a:r>
                      <a:endParaRPr kumimoji="0" lang="bg-BG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30375" algn="l"/>
                        </a:tabLst>
                      </a:pPr>
                      <a:r>
                        <a:rPr kumimoji="0" lang="bg-BG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Опис на разходите</a:t>
                      </a:r>
                      <a:endParaRPr kumimoji="0" lang="bg-BG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Стойност      </a:t>
                      </a:r>
                      <a:r>
                        <a:rPr kumimoji="0" lang="bg-BG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лв.</a:t>
                      </a:r>
                      <a:endParaRPr kumimoji="0" lang="bg-BG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ОБЩО</a:t>
                      </a:r>
                      <a:endParaRPr kumimoji="0" lang="bg-BG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endParaRPr kumimoji="0" lang="bg-BG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795" name="Rectangle 21"/>
          <p:cNvSpPr>
            <a:spLocks noChangeArrowheads="1"/>
          </p:cNvSpPr>
          <p:nvPr/>
        </p:nvSpPr>
        <p:spPr bwMode="auto">
          <a:xfrm>
            <a:off x="6883400" y="4376738"/>
            <a:ext cx="5222875" cy="133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71463" indent="-271463" hangingPunct="0"/>
            <a:r>
              <a:rPr lang="ru-RU" sz="1100" b="1" i="1">
                <a:latin typeface="Century Gothic" pitchFamily="34" charset="0"/>
              </a:rPr>
              <a:t>       Важно:</a:t>
            </a:r>
            <a:endParaRPr lang="bg-BG" sz="1000">
              <a:latin typeface="Century Gothic" pitchFamily="34" charset="0"/>
            </a:endParaRPr>
          </a:p>
          <a:p>
            <a:pPr marL="271463" indent="-271463" algn="just" hangingPunct="0">
              <a:buFont typeface="Arial" charset="0"/>
              <a:buChar char="*"/>
            </a:pPr>
            <a:r>
              <a:rPr lang="bg-BG" sz="1000" b="1" i="1">
                <a:latin typeface="Century Gothic" pitchFamily="34" charset="0"/>
              </a:rPr>
              <a:t>Към формуляра за финансов отчет се прилагат копия  на всички оригинални документи за направените  разходи. Те се заверяват с подпис, печат и текст ”Вярно с оригинала”	</a:t>
            </a:r>
            <a:endParaRPr lang="bg-BG" sz="1000">
              <a:latin typeface="Century Gothic" pitchFamily="34" charset="0"/>
            </a:endParaRPr>
          </a:p>
          <a:p>
            <a:pPr marL="271463" indent="-271463" algn="just" hangingPunct="0">
              <a:buFont typeface="Arial" charset="0"/>
              <a:buChar char="*"/>
            </a:pPr>
            <a:r>
              <a:rPr lang="bg-BG" sz="1000" b="1" i="1">
                <a:latin typeface="Century Gothic" pitchFamily="34" charset="0"/>
              </a:rPr>
              <a:t>Съдържанието на отчетните документи следва да съответства на изискванията от Закона за счетоводството в т.ч. към всяка фактура се прилага касова бележка или платежно нареждане, както и  други изисквани от Закона </a:t>
            </a:r>
            <a:r>
              <a:rPr lang="ru-RU" sz="1000" b="1" i="1">
                <a:latin typeface="Century Gothic" pitchFamily="34" charset="0"/>
              </a:rPr>
              <a:t>- </a:t>
            </a:r>
            <a:r>
              <a:rPr lang="bg-BG" sz="1000" b="1" i="1">
                <a:latin typeface="Century Gothic" pitchFamily="34" charset="0"/>
              </a:rPr>
              <a:t>документ доказващи разхода .</a:t>
            </a:r>
            <a:endParaRPr lang="bg-BG" sz="1000">
              <a:latin typeface="Century Gothic" pitchFamily="34" charset="0"/>
            </a:endParaRPr>
          </a:p>
        </p:txBody>
      </p:sp>
      <p:sp>
        <p:nvSpPr>
          <p:cNvPr id="27796" name="Rectangle 22"/>
          <p:cNvSpPr>
            <a:spLocks noChangeArrowheads="1"/>
          </p:cNvSpPr>
          <p:nvPr/>
        </p:nvSpPr>
        <p:spPr bwMode="auto">
          <a:xfrm rot="10800000" flipV="1">
            <a:off x="7119938" y="5886450"/>
            <a:ext cx="4986337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371600" indent="-914400" hangingPunct="0">
              <a:tabLst>
                <a:tab pos="269875" algn="l"/>
              </a:tabLst>
            </a:pPr>
            <a:r>
              <a:rPr lang="ru-RU" sz="800">
                <a:latin typeface="Century Gothic" pitchFamily="34" charset="0"/>
              </a:rPr>
              <a:t>Изготвил:...............................................</a:t>
            </a:r>
            <a:endParaRPr lang="bg-BG" sz="800">
              <a:latin typeface="Century Gothic" pitchFamily="34" charset="0"/>
            </a:endParaRPr>
          </a:p>
          <a:p>
            <a:pPr marL="1371600" indent="-914400" hangingPunct="0">
              <a:tabLst>
                <a:tab pos="269875" algn="l"/>
              </a:tabLst>
            </a:pPr>
            <a:r>
              <a:rPr lang="ru-RU" sz="800">
                <a:latin typeface="Century Gothic" pitchFamily="34" charset="0"/>
              </a:rPr>
              <a:t>/ име, фамилия - финансово отговорно лице</a:t>
            </a:r>
            <a:endParaRPr lang="bg-BG" sz="800">
              <a:latin typeface="Century Gothic" pitchFamily="34" charset="0"/>
            </a:endParaRPr>
          </a:p>
          <a:p>
            <a:pPr marL="1371600" indent="-914400" hangingPunct="0">
              <a:tabLst>
                <a:tab pos="269875" algn="l"/>
              </a:tabLst>
            </a:pPr>
            <a:r>
              <a:rPr lang="ru-RU" sz="800">
                <a:latin typeface="Century Gothic" pitchFamily="34" charset="0"/>
              </a:rPr>
              <a:t>съгласно заповед №................................./</a:t>
            </a:r>
            <a:endParaRPr lang="bg-BG" sz="800">
              <a:latin typeface="Century Gothic" pitchFamily="34" charset="0"/>
            </a:endParaRPr>
          </a:p>
          <a:p>
            <a:pPr marL="1371600" indent="-914400" hangingPunct="0">
              <a:tabLst>
                <a:tab pos="269875" algn="l"/>
              </a:tabLst>
            </a:pPr>
            <a:r>
              <a:rPr lang="ru-RU" sz="800">
                <a:latin typeface="Century Gothic" pitchFamily="34" charset="0"/>
              </a:rPr>
              <a:t> ..................................................................</a:t>
            </a:r>
            <a:endParaRPr lang="bg-BG" sz="800">
              <a:latin typeface="Century Gothic" pitchFamily="34" charset="0"/>
            </a:endParaRPr>
          </a:p>
          <a:p>
            <a:pPr marL="1371600" indent="-914400" hangingPunct="0">
              <a:tabLst>
                <a:tab pos="269875" algn="l"/>
              </a:tabLst>
            </a:pPr>
            <a:r>
              <a:rPr lang="ru-RU" sz="800">
                <a:latin typeface="Century Gothic" pitchFamily="34" charset="0"/>
              </a:rPr>
              <a:t>Име, фамилия</a:t>
            </a:r>
            <a:endParaRPr lang="bg-BG" sz="800">
              <a:latin typeface="Century Gothic" pitchFamily="34" charset="0"/>
            </a:endParaRPr>
          </a:p>
          <a:p>
            <a:pPr marL="1371600" indent="-914400" hangingPunct="0">
              <a:tabLst>
                <a:tab pos="269875" algn="l"/>
              </a:tabLst>
            </a:pPr>
            <a:r>
              <a:rPr lang="ru-RU" sz="800">
                <a:latin typeface="Century Gothic" pitchFamily="34" charset="0"/>
              </a:rPr>
              <a:t>експерт - Спорт и младежки дейности и </a:t>
            </a:r>
            <a:endParaRPr lang="bg-BG" sz="80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 idx="4294967295"/>
          </p:nvPr>
        </p:nvSpPr>
        <p:spPr>
          <a:xfrm>
            <a:off x="1851025" y="209550"/>
            <a:ext cx="9653588" cy="54133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altLang="en-US" b="1" i="1" dirty="0" smtClean="0">
                <a:solidFill>
                  <a:srgbClr val="002060"/>
                </a:solidFill>
              </a:rPr>
              <a:t>Дефицити/пропуски - </a:t>
            </a:r>
            <a:r>
              <a:rPr lang="bg-BG" b="1" i="1" dirty="0">
                <a:solidFill>
                  <a:srgbClr val="002060"/>
                </a:solidFill>
              </a:rPr>
              <a:t>Организационни:</a:t>
            </a:r>
            <a:br>
              <a:rPr lang="bg-BG" b="1" i="1" dirty="0">
                <a:solidFill>
                  <a:srgbClr val="002060"/>
                </a:solidFill>
              </a:rPr>
            </a:br>
            <a:endParaRPr lang="en-US" b="1" i="1" dirty="0">
              <a:solidFill>
                <a:srgbClr val="002060"/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4294967295"/>
          </p:nvPr>
        </p:nvSpPr>
        <p:spPr>
          <a:xfrm>
            <a:off x="1752600" y="1109663"/>
            <a:ext cx="10112375" cy="5424487"/>
          </a:xfrm>
        </p:spPr>
        <p:txBody>
          <a:bodyPr>
            <a:normAutofit/>
          </a:bodyPr>
          <a:lstStyle/>
          <a:p>
            <a:pPr marL="0" indent="0" algn="just">
              <a:spcBef>
                <a:spcPct val="0"/>
              </a:spcBef>
              <a:buFont typeface="Wingdings 3" pitchFamily="18" charset="2"/>
              <a:buNone/>
            </a:pPr>
            <a:endParaRPr lang="bg-BG" sz="1000" smtClean="0">
              <a:solidFill>
                <a:srgbClr val="002060"/>
              </a:solidFill>
            </a:endParaRPr>
          </a:p>
          <a:p>
            <a:pPr marL="0" indent="0" algn="just">
              <a:spcBef>
                <a:spcPct val="0"/>
              </a:spcBef>
              <a:buFont typeface="Century Gothic" pitchFamily="34" charset="0"/>
              <a:buNone/>
            </a:pPr>
            <a:r>
              <a:rPr lang="bg-BG" sz="2000" b="1" smtClean="0">
                <a:solidFill>
                  <a:srgbClr val="002060"/>
                </a:solidFill>
              </a:rPr>
              <a:t>Първи етап на УИ </a:t>
            </a:r>
            <a:r>
              <a:rPr lang="bg-BG" sz="2000" smtClean="0">
                <a:solidFill>
                  <a:srgbClr val="002060"/>
                </a:solidFill>
              </a:rPr>
              <a:t>– информацията за организирани работни срещи и Техническа конференция, стартираща етапа, не се предоставя своевременно на вниманието на всички училища на територията на районната администрация /общински, държавни и частни/</a:t>
            </a:r>
          </a:p>
          <a:p>
            <a:pPr marL="0" indent="0" algn="just">
              <a:spcBef>
                <a:spcPct val="0"/>
              </a:spcBef>
              <a:buFont typeface="Century Gothic" pitchFamily="34" charset="0"/>
              <a:buNone/>
            </a:pPr>
            <a:r>
              <a:rPr lang="bg-BG" sz="2000" b="1" smtClean="0">
                <a:solidFill>
                  <a:srgbClr val="002060"/>
                </a:solidFill>
              </a:rPr>
              <a:t>Техническа конференция /ТК/</a:t>
            </a:r>
          </a:p>
          <a:p>
            <a:pPr marL="0" indent="0" algn="just">
              <a:spcBef>
                <a:spcPct val="0"/>
              </a:spcBef>
              <a:buFont typeface="Wingdings 3" pitchFamily="18" charset="2"/>
              <a:buNone/>
            </a:pPr>
            <a:r>
              <a:rPr lang="bg-BG" sz="2000" smtClean="0">
                <a:solidFill>
                  <a:srgbClr val="002060"/>
                </a:solidFill>
              </a:rPr>
              <a:t>– Участниците в ТК /директори на училища и учители по ФВС/</a:t>
            </a:r>
            <a:r>
              <a:rPr lang="en-US" sz="2000" smtClean="0">
                <a:solidFill>
                  <a:srgbClr val="002060"/>
                </a:solidFill>
              </a:rPr>
              <a:t> </a:t>
            </a:r>
            <a:r>
              <a:rPr lang="bg-BG" sz="2000" smtClean="0">
                <a:solidFill>
                  <a:srgbClr val="002060"/>
                </a:solidFill>
              </a:rPr>
              <a:t>- не познават Правилата за организиране и провеждане на Ученически</a:t>
            </a:r>
            <a:r>
              <a:rPr lang="en-US" sz="2000" smtClean="0">
                <a:solidFill>
                  <a:srgbClr val="002060"/>
                </a:solidFill>
              </a:rPr>
              <a:t> </a:t>
            </a:r>
            <a:r>
              <a:rPr lang="bg-BG" sz="2000" smtClean="0">
                <a:solidFill>
                  <a:srgbClr val="002060"/>
                </a:solidFill>
              </a:rPr>
              <a:t>игри</a:t>
            </a:r>
            <a:r>
              <a:rPr lang="en-US" sz="2000" smtClean="0">
                <a:solidFill>
                  <a:srgbClr val="002060"/>
                </a:solidFill>
              </a:rPr>
              <a:t>, </a:t>
            </a:r>
            <a:r>
              <a:rPr lang="bg-BG" sz="2000" smtClean="0">
                <a:solidFill>
                  <a:srgbClr val="002060"/>
                </a:solidFill>
              </a:rPr>
              <a:t>изискванията за документи, срокове и др. </a:t>
            </a:r>
          </a:p>
          <a:p>
            <a:pPr marL="0" indent="0" algn="just">
              <a:spcBef>
                <a:spcPct val="0"/>
              </a:spcBef>
              <a:buFont typeface="Wingdings 3" pitchFamily="18" charset="2"/>
              <a:buNone/>
            </a:pPr>
            <a:r>
              <a:rPr lang="bg-BG" sz="2000" smtClean="0">
                <a:solidFill>
                  <a:srgbClr val="002060"/>
                </a:solidFill>
              </a:rPr>
              <a:t>– Протокол от проведена ТК, съдържащ информация за изисквания и  документи, срокове</a:t>
            </a:r>
            <a:r>
              <a:rPr lang="en-US" sz="2000" smtClean="0">
                <a:solidFill>
                  <a:srgbClr val="002060"/>
                </a:solidFill>
              </a:rPr>
              <a:t> </a:t>
            </a:r>
            <a:r>
              <a:rPr lang="bg-BG" sz="2000" smtClean="0">
                <a:solidFill>
                  <a:srgbClr val="002060"/>
                </a:solidFill>
              </a:rPr>
              <a:t>и информирано съгласие за взети решения /не се изготвя и подписва от участниците в ТК/</a:t>
            </a:r>
          </a:p>
          <a:p>
            <a:pPr marL="0" indent="0" algn="just">
              <a:spcBef>
                <a:spcPct val="0"/>
              </a:spcBef>
              <a:buFont typeface="Wingdings 3" pitchFamily="18" charset="2"/>
              <a:buNone/>
            </a:pPr>
            <a:endParaRPr lang="bg-BG" sz="800" smtClean="0">
              <a:solidFill>
                <a:srgbClr val="002060"/>
              </a:solidFill>
            </a:endParaRPr>
          </a:p>
          <a:p>
            <a:pPr marL="0" indent="0" algn="just">
              <a:spcBef>
                <a:spcPct val="0"/>
              </a:spcBef>
              <a:buFont typeface="Century Gothic" pitchFamily="34" charset="0"/>
              <a:buNone/>
            </a:pPr>
            <a:r>
              <a:rPr lang="bg-BG" sz="2000" b="1" smtClean="0">
                <a:solidFill>
                  <a:srgbClr val="002060"/>
                </a:solidFill>
              </a:rPr>
              <a:t>Документи и отчетни бланки /</a:t>
            </a:r>
            <a:r>
              <a:rPr lang="bg-BG" sz="2000" smtClean="0">
                <a:solidFill>
                  <a:srgbClr val="002060"/>
                </a:solidFill>
              </a:rPr>
              <a:t>некоректно попълнени от експерт/и РА и Главен ръководител, определен за вида спорт/</a:t>
            </a:r>
          </a:p>
          <a:p>
            <a:pPr marL="0" indent="0" algn="ctr">
              <a:spcBef>
                <a:spcPct val="0"/>
              </a:spcBef>
              <a:buFont typeface="Wingdings 3" pitchFamily="18" charset="2"/>
              <a:buNone/>
            </a:pPr>
            <a:endParaRPr lang="bg-BG" sz="800" smtClean="0">
              <a:solidFill>
                <a:srgbClr val="002060"/>
              </a:solidFill>
            </a:endParaRPr>
          </a:p>
          <a:p>
            <a:pPr marL="0" indent="0" algn="just">
              <a:spcBef>
                <a:spcPct val="0"/>
              </a:spcBef>
              <a:buFont typeface="Century Gothic" pitchFamily="34" charset="0"/>
              <a:buNone/>
            </a:pPr>
            <a:r>
              <a:rPr lang="bg-BG" sz="2000" b="1" smtClean="0">
                <a:solidFill>
                  <a:srgbClr val="002060"/>
                </a:solidFill>
              </a:rPr>
              <a:t>Сроковете за представяне на информация, справки, финансова и отчетна документация </a:t>
            </a:r>
          </a:p>
          <a:p>
            <a:pPr marL="0" indent="0" algn="just">
              <a:spcBef>
                <a:spcPct val="0"/>
              </a:spcBef>
              <a:buFont typeface="Century Gothic" pitchFamily="34" charset="0"/>
              <a:buNone/>
            </a:pPr>
            <a:endParaRPr lang="bg-BG" sz="1700" smtClean="0"/>
          </a:p>
          <a:p>
            <a:pPr marL="0" indent="0" algn="ctr">
              <a:spcBef>
                <a:spcPct val="0"/>
              </a:spcBef>
              <a:buFont typeface="Wingdings 3" pitchFamily="18" charset="2"/>
              <a:buNone/>
            </a:pPr>
            <a:endParaRPr lang="bg-BG" b="1" i="1" smtClean="0"/>
          </a:p>
          <a:p>
            <a:pPr marL="0" indent="0" algn="ctr">
              <a:spcBef>
                <a:spcPct val="0"/>
              </a:spcBef>
              <a:buFont typeface="Century Gothic" pitchFamily="34" charset="0"/>
              <a:buNone/>
            </a:pPr>
            <a:endParaRPr lang="bg-BG" b="1" i="1" smtClean="0"/>
          </a:p>
          <a:p>
            <a:pPr marL="0" indent="0" algn="ctr">
              <a:spcBef>
                <a:spcPct val="0"/>
              </a:spcBef>
              <a:buFont typeface="Century Gothic" pitchFamily="34" charset="0"/>
              <a:buNone/>
            </a:pPr>
            <a:endParaRPr lang="bg-BG" b="1" i="1" smtClean="0"/>
          </a:p>
          <a:p>
            <a:pPr marL="0" indent="0" algn="ctr">
              <a:buFont typeface="Century Gothic" pitchFamily="34" charset="0"/>
              <a:buNone/>
            </a:pPr>
            <a:endParaRPr lang="bg-BG" b="1" i="1" smtClean="0"/>
          </a:p>
          <a:p>
            <a:pPr marL="0" indent="0" algn="ctr">
              <a:buFont typeface="Century Gothic" pitchFamily="34" charset="0"/>
              <a:buNone/>
            </a:pPr>
            <a:endParaRPr lang="en-US" b="1" i="1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Загатване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Загатване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Загатване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2268</TotalTime>
  <Words>2940</Words>
  <Application>Microsoft Office PowerPoint</Application>
  <PresentationFormat>Custom</PresentationFormat>
  <Paragraphs>511</Paragraphs>
  <Slides>21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Century Gothic</vt:lpstr>
      <vt:lpstr>Arial</vt:lpstr>
      <vt:lpstr>Wingdings 3</vt:lpstr>
      <vt:lpstr>Calibri</vt:lpstr>
      <vt:lpstr>Загатване</vt:lpstr>
      <vt:lpstr>Slide 1</vt:lpstr>
      <vt:lpstr>Slide 2</vt:lpstr>
      <vt:lpstr>Ученическите игри /УИ/ се организират със съответни наредби/правила и поднормативни актове на национално ниво от следните институции и организации:</vt:lpstr>
      <vt:lpstr>Документи</vt:lpstr>
      <vt:lpstr>Столична община, дирекция СМД  * Годишен календарен план за спортни и младежки дейности на дирекция „Спорт и младежки дейности“   * Допълнителни указания за организиране, провеждане и финансово отчитане на етапи в Ученическите игри – Първи (вътрешно училищен и районен) и Четвърти (финален) етап на УИ </vt:lpstr>
      <vt:lpstr>финансово - отчетни документи - РА </vt:lpstr>
      <vt:lpstr>Slide 7</vt:lpstr>
      <vt:lpstr>Slide 8</vt:lpstr>
      <vt:lpstr>Дефицити/пропуски - Организационни: </vt:lpstr>
      <vt:lpstr>Препоръки и предложения</vt:lpstr>
      <vt:lpstr>Дефицити/пропуски - Финансово счетоводни: </vt:lpstr>
      <vt:lpstr>Пропуските се дължат на:</vt:lpstr>
      <vt:lpstr>Препоръки и предложения</vt:lpstr>
      <vt:lpstr>Координиране на дейности/процедура</vt:lpstr>
      <vt:lpstr>Координиране на дейности/процедура</vt:lpstr>
      <vt:lpstr>Координиране на дейности/процедура</vt:lpstr>
      <vt:lpstr>Финансиране и отчетност</vt:lpstr>
      <vt:lpstr>Slide 18</vt:lpstr>
      <vt:lpstr>Еднократна парична награда за учители, извели на призови места ученически отбори и индивидуални състезатели в Трети /зонален/ етап – Градско първенство за гр. София и Четвърти /финален/ етап - Републикански първенства от Ученическите игри.</vt:lpstr>
      <vt:lpstr>Екип - дирекция СМД:</vt:lpstr>
      <vt:lpstr>С пожелания за ползотворна работа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Ученически игри</dc:title>
  <dc:creator>Valia1</dc:creator>
  <cp:lastModifiedBy>so_USER</cp:lastModifiedBy>
  <cp:revision>165</cp:revision>
  <cp:lastPrinted>2020-01-28T14:31:23Z</cp:lastPrinted>
  <dcterms:created xsi:type="dcterms:W3CDTF">2019-01-20T11:06:58Z</dcterms:created>
  <dcterms:modified xsi:type="dcterms:W3CDTF">2020-01-29T11:12:15Z</dcterms:modified>
</cp:coreProperties>
</file>