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9" r:id="rId2"/>
    <p:sldId id="260" r:id="rId3"/>
    <p:sldId id="257" r:id="rId4"/>
    <p:sldId id="270" r:id="rId5"/>
    <p:sldId id="261" r:id="rId6"/>
    <p:sldId id="268" r:id="rId7"/>
    <p:sldId id="269" r:id="rId8"/>
    <p:sldId id="263" r:id="rId9"/>
    <p:sldId id="266" r:id="rId10"/>
    <p:sldId id="267" r:id="rId11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4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A3672CC-B758-41D9-9194-EF587B04EA8B}" type="datetimeFigureOut">
              <a:rPr lang="bg-BG"/>
              <a:pPr>
                <a:defRPr/>
              </a:pPr>
              <a:t>21.1.2020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g-BG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bg-BG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E5C31E3-5C9A-4A0C-A3F6-E41B8450A8AA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bg-B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bg-BG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813ED95-A77F-4FF5-9176-E5500366A038}" type="slidenum">
              <a:rPr lang="bg-BG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bg-B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bg-BG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8F5D92B-80A9-4FE9-B9EC-EE5D20837AA1}" type="slidenum">
              <a:rPr lang="bg-BG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</p:spPr>
        <p:txBody>
          <a:bodyPr lIns="0" rIns="0" bIns="0" anchor="b"/>
          <a:lstStyle/>
          <a:p>
            <a:endParaRPr lang="bg-BG" sz="50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1747" name="Rectangle 3"/>
          <p:cNvSpPr>
            <a:spLocks noGrp="1"/>
          </p:cNvSpPr>
          <p:nvPr/>
        </p:nvSpPr>
        <p:spPr bwMode="auto">
          <a:xfrm>
            <a:off x="457200" y="1935163"/>
            <a:ext cx="8229600" cy="4389437"/>
          </a:xfrm>
          <a:prstGeom prst="rect">
            <a:avLst/>
          </a:prstGeom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endParaRPr lang="bg-BG" sz="2600"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E5F87-D988-43C4-A79C-E340C04626B4}" type="datetimeFigureOut">
              <a:rPr lang="bg-BG"/>
              <a:pPr>
                <a:defRPr/>
              </a:pPr>
              <a:t>21.1.2020 г.</a:t>
            </a:fld>
            <a:endParaRPr lang="bg-BG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E83C8-32E6-415A-88C5-C081C5BF7AE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FA7B8-B463-40B4-994F-992487866742}" type="datetimeFigureOut">
              <a:rPr lang="bg-BG"/>
              <a:pPr>
                <a:defRPr/>
              </a:pPr>
              <a:t>21.1.2020 г.</a:t>
            </a:fld>
            <a:endParaRPr lang="bg-BG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21365-6B40-4BD0-B45E-78085C3E5EB5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</p:spPr>
        <p:txBody>
          <a:bodyPr lIns="0" rIns="0" bIns="0" anchor="b"/>
          <a:lstStyle/>
          <a:p>
            <a:endParaRPr lang="bg-BG" sz="50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2771" name="Rectangle 3"/>
          <p:cNvSpPr>
            <a:spLocks noGrp="1"/>
          </p:cNvSpPr>
          <p:nvPr/>
        </p:nvSpPr>
        <p:spPr bwMode="auto">
          <a:xfrm>
            <a:off x="457200" y="1935163"/>
            <a:ext cx="8229600" cy="4389437"/>
          </a:xfrm>
          <a:prstGeom prst="rect">
            <a:avLst/>
          </a:prstGeom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endParaRPr lang="bg-BG" sz="2600"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</p:spPr>
        <p:txBody>
          <a:bodyPr lIns="0" rIns="0" bIns="0" anchor="b"/>
          <a:lstStyle/>
          <a:p>
            <a:endParaRPr lang="bg-BG" sz="50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23" name="Rectangle 3"/>
          <p:cNvSpPr>
            <a:spLocks noGrp="1"/>
          </p:cNvSpPr>
          <p:nvPr/>
        </p:nvSpPr>
        <p:spPr bwMode="auto">
          <a:xfrm>
            <a:off x="457200" y="1935163"/>
            <a:ext cx="8229600" cy="4389437"/>
          </a:xfrm>
          <a:prstGeom prst="rect">
            <a:avLst/>
          </a:prstGeom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endParaRPr lang="bg-BG" sz="2600"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4BD52-39E3-482B-A27D-25F44B8E9D48}" type="datetimeFigureOut">
              <a:rPr lang="bg-BG"/>
              <a:pPr>
                <a:defRPr/>
              </a:pPr>
              <a:t>21.1.2020 г.</a:t>
            </a:fld>
            <a:endParaRPr lang="bg-BG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54A6B-6531-4823-BA1E-6A9F2FD500B5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68D9A-E28F-4FA2-8F1D-3C07FD95B074}" type="datetimeFigureOut">
              <a:rPr lang="bg-BG"/>
              <a:pPr>
                <a:defRPr/>
              </a:pPr>
              <a:t>21.1.2020 г.</a:t>
            </a:fld>
            <a:endParaRPr lang="bg-BG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72B0F-2715-4D13-87AE-EF81A684FA22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56BDD-0AAB-4FE2-BD77-FC303853C4C8}" type="datetimeFigureOut">
              <a:rPr lang="bg-BG"/>
              <a:pPr>
                <a:defRPr/>
              </a:pPr>
              <a:t>21.1.2020 г.</a:t>
            </a:fld>
            <a:endParaRPr lang="bg-BG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FBA1B-B2B1-45BA-97DB-1DA32318E9C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1FFC1-57A5-49ED-9986-85D50BA657F0}" type="datetimeFigureOut">
              <a:rPr lang="bg-BG"/>
              <a:pPr>
                <a:defRPr/>
              </a:pPr>
              <a:t>21.1.2020 г.</a:t>
            </a:fld>
            <a:endParaRPr lang="bg-BG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D5734-C4BF-42ED-9CFA-15F5354F8AEA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47222-3F89-4FE5-80A5-EC91609998A9}" type="datetimeFigureOut">
              <a:rPr lang="bg-BG"/>
              <a:pPr>
                <a:defRPr/>
              </a:pPr>
              <a:t>21.1.2020 г.</a:t>
            </a:fld>
            <a:endParaRPr lang="bg-BG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89980-0136-4373-B856-A420C70E321B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6CC60-92CF-4773-9239-F24675A736D4}" type="datetimeFigureOut">
              <a:rPr lang="bg-BG"/>
              <a:pPr>
                <a:defRPr/>
              </a:pPr>
              <a:t>21.1.2020 г.</a:t>
            </a:fld>
            <a:endParaRPr lang="bg-BG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2A4E8-0357-484A-A93E-FB0CDE48B780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BB54B3-4F04-453B-BA15-F7F6780B6EF4}" type="datetimeFigureOut">
              <a:rPr lang="bg-BG"/>
              <a:pPr>
                <a:defRPr/>
              </a:pPr>
              <a:t>21.1.2020 г.</a:t>
            </a:fld>
            <a:endParaRPr lang="bg-B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555BBD4-7314-451E-B890-50AE0E7101C4}" type="slidenum">
              <a:rPr lang="bg-BG"/>
              <a:pPr>
                <a:defRPr/>
              </a:pPr>
              <a:t>‹#›</a:t>
            </a:fld>
            <a:endParaRPr lang="bg-BG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69" r:id="rId3"/>
    <p:sldLayoutId id="2147483779" r:id="rId4"/>
    <p:sldLayoutId id="2147483778" r:id="rId5"/>
    <p:sldLayoutId id="2147483777" r:id="rId6"/>
    <p:sldLayoutId id="2147483776" r:id="rId7"/>
    <p:sldLayoutId id="2147483775" r:id="rId8"/>
    <p:sldLayoutId id="2147483774" r:id="rId9"/>
    <p:sldLayoutId id="2147483773" r:id="rId10"/>
    <p:sldLayoutId id="214748377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bg-BG" sz="6000" b="1" i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Ученически</a:t>
            </a:r>
            <a:r>
              <a:rPr lang="bg-BG" sz="6000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bg-BG" sz="6000" b="1" i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игри</a:t>
            </a:r>
            <a:endParaRPr lang="bg-BG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2133600"/>
            <a:ext cx="7777163" cy="4319588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Font typeface="Wingdings 2" pitchFamily="18" charset="2"/>
              <a:buNone/>
            </a:pPr>
            <a:r>
              <a:rPr lang="bg-BG" sz="2800" b="1" i="1" smtClean="0">
                <a:solidFill>
                  <a:srgbClr val="002060"/>
                </a:solidFill>
              </a:rPr>
              <a:t> </a:t>
            </a:r>
          </a:p>
          <a:p>
            <a:pPr marL="0" indent="0" algn="just">
              <a:spcBef>
                <a:spcPct val="0"/>
              </a:spcBef>
              <a:buFont typeface="Wingdings 2" pitchFamily="18" charset="2"/>
              <a:buNone/>
            </a:pPr>
            <a:endParaRPr lang="bg-BG" sz="2800" b="1" i="1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Constantia" pitchFamily="18" charset="0"/>
              <a:buChar char="Ø"/>
            </a:pPr>
            <a:r>
              <a:rPr lang="en-US" sz="2800" b="1" i="1" smtClean="0">
                <a:solidFill>
                  <a:srgbClr val="002060"/>
                </a:solidFill>
              </a:rPr>
              <a:t> </a:t>
            </a:r>
            <a:r>
              <a:rPr lang="bg-BG" sz="2800" b="1" i="1" smtClean="0">
                <a:solidFill>
                  <a:srgbClr val="002060"/>
                </a:solidFill>
              </a:rPr>
              <a:t>Институции и организации</a:t>
            </a:r>
            <a:endParaRPr lang="en-US" sz="2800" b="1" i="1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Constantia" pitchFamily="18" charset="0"/>
              <a:buChar char="Ø"/>
            </a:pPr>
            <a:r>
              <a:rPr lang="en-US" sz="2800" b="1" i="1" smtClean="0">
                <a:solidFill>
                  <a:srgbClr val="002060"/>
                </a:solidFill>
              </a:rPr>
              <a:t> </a:t>
            </a:r>
            <a:r>
              <a:rPr lang="bg-BG" sz="2800" b="1" i="1" smtClean="0">
                <a:solidFill>
                  <a:srgbClr val="002060"/>
                </a:solidFill>
              </a:rPr>
              <a:t>Документи</a:t>
            </a:r>
            <a:r>
              <a:rPr lang="en-US" sz="2800" b="1" i="1" smtClean="0">
                <a:solidFill>
                  <a:srgbClr val="002060"/>
                </a:solidFill>
              </a:rPr>
              <a:t> </a:t>
            </a:r>
            <a:r>
              <a:rPr lang="bg-BG" sz="2800" b="1" i="1" smtClean="0">
                <a:solidFill>
                  <a:srgbClr val="002060"/>
                </a:solidFill>
              </a:rPr>
              <a:t>за участие в етапи</a:t>
            </a:r>
            <a:endParaRPr lang="en-US" sz="2800" b="1" i="1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Constantia" pitchFamily="18" charset="0"/>
              <a:buChar char="Ø"/>
            </a:pPr>
            <a:r>
              <a:rPr lang="bg-BG" sz="2800" b="1" i="1" smtClean="0">
                <a:solidFill>
                  <a:srgbClr val="002060"/>
                </a:solidFill>
              </a:rPr>
              <a:t> Процедура/финансиране на Четвърти етап –Републикански п-ва по вид спорт</a:t>
            </a:r>
          </a:p>
          <a:p>
            <a:pPr marL="0" indent="0">
              <a:spcBef>
                <a:spcPct val="0"/>
              </a:spcBef>
              <a:buFont typeface="Constantia" pitchFamily="18" charset="0"/>
              <a:buChar char="Ø"/>
            </a:pPr>
            <a:r>
              <a:rPr lang="bg-BG" sz="2800" b="1" i="1" smtClean="0">
                <a:solidFill>
                  <a:srgbClr val="002060"/>
                </a:solidFill>
              </a:rPr>
              <a:t> Отказ от участие</a:t>
            </a:r>
          </a:p>
          <a:p>
            <a:pPr marL="0" indent="0">
              <a:spcBef>
                <a:spcPct val="0"/>
              </a:spcBef>
              <a:buFont typeface="Constantia" pitchFamily="18" charset="0"/>
              <a:buChar char="Ø"/>
            </a:pPr>
            <a:r>
              <a:rPr lang="bg-BG" sz="2800" b="1" i="1" smtClean="0">
                <a:solidFill>
                  <a:srgbClr val="002060"/>
                </a:solidFill>
              </a:rPr>
              <a:t> Информация за екип - д-я „Спорт и младежки дейности“</a:t>
            </a:r>
          </a:p>
          <a:p>
            <a:pPr marL="0" indent="0">
              <a:buFont typeface="Wingdings 2" pitchFamily="18" charset="2"/>
              <a:buNone/>
            </a:pPr>
            <a:endParaRPr lang="bg-BG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468313" y="1052513"/>
            <a:ext cx="8064500" cy="1800225"/>
          </a:xfrm>
        </p:spPr>
        <p:txBody>
          <a:bodyPr/>
          <a:lstStyle/>
          <a:p>
            <a:pPr algn="r"/>
            <a:r>
              <a:rPr lang="bg-BG" altLang="bg-BG" sz="4000" b="1" i="1" smtClean="0">
                <a:solidFill>
                  <a:srgbClr val="002060"/>
                </a:solidFill>
                <a:latin typeface="Constantia" pitchFamily="18" charset="0"/>
              </a:rPr>
              <a:t>С пожелания за ползотворна работа</a:t>
            </a:r>
            <a:endParaRPr lang="bg-BG" sz="400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16338"/>
            <a:ext cx="8229600" cy="2608262"/>
          </a:xfrm>
        </p:spPr>
        <p:txBody>
          <a:bodyPr>
            <a:normAutofit/>
          </a:bodyPr>
          <a:lstStyle/>
          <a:p>
            <a:pPr marL="0" indent="0" algn="ctr">
              <a:buFont typeface="Wingdings 2" pitchFamily="18" charset="2"/>
              <a:buNone/>
            </a:pPr>
            <a:endParaRPr lang="bg-BG" altLang="bg-BG" sz="2800" b="1" i="1" smtClean="0">
              <a:solidFill>
                <a:srgbClr val="002060"/>
              </a:solidFill>
            </a:endParaRPr>
          </a:p>
          <a:p>
            <a:pPr marL="0" indent="0" algn="ctr">
              <a:buFont typeface="Wingdings 2" pitchFamily="18" charset="2"/>
              <a:buNone/>
            </a:pPr>
            <a:r>
              <a:rPr lang="bg-BG" altLang="bg-BG" sz="2800" b="1" i="1" smtClean="0">
                <a:solidFill>
                  <a:srgbClr val="002060"/>
                </a:solidFill>
              </a:rPr>
              <a:t>Д-р Ирена Димитрова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bg-BG" altLang="bg-BG" sz="2800" b="1" i="1" smtClean="0">
                <a:solidFill>
                  <a:srgbClr val="002060"/>
                </a:solidFill>
              </a:rPr>
              <a:t>Директор на дирекция СМД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bg-BG" altLang="bg-BG" sz="2800" b="1" i="1" smtClean="0">
                <a:solidFill>
                  <a:srgbClr val="002060"/>
                </a:solidFill>
              </a:rPr>
              <a:t>Столична община</a:t>
            </a:r>
          </a:p>
          <a:p>
            <a:pPr marL="0" indent="0"/>
            <a:endParaRPr lang="bg-BG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2"/>
          <p:cNvSpPr>
            <a:spLocks noGrp="1"/>
          </p:cNvSpPr>
          <p:nvPr>
            <p:ph type="title"/>
          </p:nvPr>
        </p:nvSpPr>
        <p:spPr>
          <a:xfrm>
            <a:off x="827088" y="704850"/>
            <a:ext cx="7859712" cy="1143000"/>
          </a:xfrm>
        </p:spPr>
        <p:txBody>
          <a:bodyPr anchor="ctr"/>
          <a:lstStyle/>
          <a:p>
            <a:pPr algn="just"/>
            <a:r>
              <a:rPr lang="bg-BG" sz="2200" b="1" i="1" smtClean="0">
                <a:solidFill>
                  <a:srgbClr val="002060"/>
                </a:solidFill>
                <a:latin typeface="Constantia" pitchFamily="18" charset="0"/>
              </a:rPr>
              <a:t>Ученическите игри /УИ/ се организират със съответни Наредби/Правила и поднормативни актове на национално ниво от следните институции</a:t>
            </a:r>
            <a:endParaRPr lang="bg-BG" sz="220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750" y="2205038"/>
            <a:ext cx="8064500" cy="3921125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Font typeface="Constantia" pitchFamily="18" charset="0"/>
              <a:buChar char="Ø"/>
            </a:pPr>
            <a:r>
              <a:rPr lang="bg-BG" sz="1700" b="1" smtClean="0">
                <a:solidFill>
                  <a:srgbClr val="002060"/>
                </a:solidFill>
              </a:rPr>
              <a:t>Министерство на младежта и спорта /ММС/ </a:t>
            </a:r>
            <a:r>
              <a:rPr lang="bg-BG" sz="1700" smtClean="0">
                <a:solidFill>
                  <a:srgbClr val="002060"/>
                </a:solidFill>
              </a:rPr>
              <a:t>въз основа на Наредба №24 от 05.11.2019 г. за условията и реда за организиране и провеждане на тренировъчна и състезателна дейност на децата и учениците извън учебния план</a:t>
            </a:r>
          </a:p>
          <a:p>
            <a:pPr algn="just">
              <a:lnSpc>
                <a:spcPct val="80000"/>
              </a:lnSpc>
              <a:buFont typeface="Constantia" pitchFamily="18" charset="0"/>
              <a:buChar char="Ø"/>
            </a:pPr>
            <a:r>
              <a:rPr lang="bg-BG" sz="1700" b="1" smtClean="0">
                <a:solidFill>
                  <a:srgbClr val="002060"/>
                </a:solidFill>
              </a:rPr>
              <a:t>Министерство на образованието и науката /МОН/ - </a:t>
            </a:r>
            <a:r>
              <a:rPr lang="bg-BG" sz="1700" smtClean="0">
                <a:solidFill>
                  <a:srgbClr val="002060"/>
                </a:solidFill>
              </a:rPr>
              <a:t>УИ са включени в Държавен календар за извънкласни и извънучилищни  дейности, чрез регионалните структури на  МОН – Регионални управления</a:t>
            </a:r>
          </a:p>
          <a:p>
            <a:pPr algn="just">
              <a:lnSpc>
                <a:spcPct val="80000"/>
              </a:lnSpc>
              <a:buFont typeface="Constantia" pitchFamily="18" charset="0"/>
              <a:buChar char="Ø"/>
            </a:pPr>
            <a:r>
              <a:rPr lang="bg-BG" sz="1700" b="1" smtClean="0">
                <a:solidFill>
                  <a:srgbClr val="002060"/>
                </a:solidFill>
              </a:rPr>
              <a:t>Българска асоциация спорт за учащи /БАСУ/, </a:t>
            </a:r>
            <a:r>
              <a:rPr lang="bg-BG" sz="1700" smtClean="0">
                <a:solidFill>
                  <a:srgbClr val="002060"/>
                </a:solidFill>
              </a:rPr>
              <a:t>съгласно действащ  ЗФВС–(лицензирана спортна организация и/или Федерация с изградена мрежа от клубове има право да организира УИ и въз основа на сключен договор /институционална договореност/ с ММС)</a:t>
            </a:r>
          </a:p>
          <a:p>
            <a:pPr algn="just">
              <a:lnSpc>
                <a:spcPct val="80000"/>
              </a:lnSpc>
              <a:buFont typeface="Constantia" pitchFamily="18" charset="0"/>
              <a:buChar char="Ø"/>
            </a:pPr>
            <a:r>
              <a:rPr lang="bg-BG" sz="1700" b="1" smtClean="0">
                <a:solidFill>
                  <a:srgbClr val="002060"/>
                </a:solidFill>
              </a:rPr>
              <a:t>Национални федерации </a:t>
            </a:r>
            <a:r>
              <a:rPr lang="bg-BG" sz="1700" smtClean="0">
                <a:solidFill>
                  <a:srgbClr val="002060"/>
                </a:solidFill>
              </a:rPr>
              <a:t>в седем вида спорт</a:t>
            </a:r>
            <a:r>
              <a:rPr lang="bg-BG" sz="1700" b="1" smtClean="0">
                <a:solidFill>
                  <a:srgbClr val="002060"/>
                </a:solidFill>
              </a:rPr>
              <a:t> и Български футболен съюз</a:t>
            </a:r>
          </a:p>
          <a:p>
            <a:pPr algn="just">
              <a:lnSpc>
                <a:spcPct val="80000"/>
              </a:lnSpc>
              <a:buFont typeface="Constantia" pitchFamily="18" charset="0"/>
              <a:buChar char="Ø"/>
            </a:pPr>
            <a:r>
              <a:rPr lang="bg-BG" sz="1700" b="1" smtClean="0">
                <a:solidFill>
                  <a:srgbClr val="002060"/>
                </a:solidFill>
              </a:rPr>
              <a:t>Национално сдружение на общините в Република България /НСОРБ/</a:t>
            </a:r>
          </a:p>
          <a:p>
            <a:pPr>
              <a:lnSpc>
                <a:spcPct val="80000"/>
              </a:lnSpc>
            </a:pPr>
            <a:endParaRPr lang="bg-BG" sz="12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08112"/>
          </a:xfrm>
        </p:spPr>
        <p:txBody>
          <a:bodyPr anchor="t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bg-BG" b="1" i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Ученически</a:t>
            </a:r>
            <a:r>
              <a:rPr lang="bg-BG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bg-BG" b="1" i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игри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628775"/>
            <a:ext cx="8137525" cy="449738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Font typeface="Constantia" pitchFamily="18" charset="0"/>
              <a:buChar char="Ø"/>
            </a:pPr>
            <a:r>
              <a:rPr lang="bg-BG" sz="2400" b="1" i="1" smtClean="0">
                <a:solidFill>
                  <a:srgbClr val="002060"/>
                </a:solidFill>
              </a:rPr>
              <a:t>Със заповед на министър на младежта и спорта, след съгласуване с министър на образованието и науката до 20 октомври, всяка учебна година се утвърждават Правила за организация и провеждане на Ученически игри. </a:t>
            </a:r>
            <a:r>
              <a:rPr lang="bg-BG" sz="2400" i="1" smtClean="0">
                <a:solidFill>
                  <a:srgbClr val="002060"/>
                </a:solidFill>
              </a:rPr>
              <a:t> </a:t>
            </a:r>
          </a:p>
          <a:p>
            <a:pPr algn="just">
              <a:lnSpc>
                <a:spcPct val="80000"/>
              </a:lnSpc>
              <a:buFont typeface="Wingdings 2" pitchFamily="18" charset="2"/>
              <a:buNone/>
            </a:pPr>
            <a:endParaRPr lang="bg-BG" sz="1200" i="1" smtClean="0">
              <a:solidFill>
                <a:srgbClr val="002060"/>
              </a:solidFill>
            </a:endParaRPr>
          </a:p>
          <a:p>
            <a:pPr algn="just">
              <a:lnSpc>
                <a:spcPct val="80000"/>
              </a:lnSpc>
              <a:buFont typeface="Constantia" pitchFamily="18" charset="0"/>
              <a:buChar char="Ø"/>
            </a:pPr>
            <a:r>
              <a:rPr lang="bg-BG" sz="2400" b="1" i="1" smtClean="0">
                <a:solidFill>
                  <a:srgbClr val="002060"/>
                </a:solidFill>
              </a:rPr>
              <a:t>Ученическите игри включват колективни и индивидуални видове спорт в три възрастови групи от V до ХІІ клас /момичета, момчета, юноши и девойки/</a:t>
            </a:r>
          </a:p>
          <a:p>
            <a:pPr algn="just">
              <a:lnSpc>
                <a:spcPct val="80000"/>
              </a:lnSpc>
              <a:buFont typeface="Wingdings 2" pitchFamily="18" charset="2"/>
              <a:buNone/>
            </a:pPr>
            <a:endParaRPr lang="en-US" sz="1300" b="1" i="1" smtClean="0">
              <a:solidFill>
                <a:srgbClr val="002060"/>
              </a:solidFill>
            </a:endParaRPr>
          </a:p>
          <a:p>
            <a:pPr algn="just">
              <a:lnSpc>
                <a:spcPct val="80000"/>
              </a:lnSpc>
              <a:buFont typeface="Constantia" pitchFamily="18" charset="0"/>
              <a:buChar char="Ø"/>
            </a:pPr>
            <a:r>
              <a:rPr lang="bg-BG" sz="2400" b="1" i="1" smtClean="0">
                <a:solidFill>
                  <a:srgbClr val="002060"/>
                </a:solidFill>
              </a:rPr>
              <a:t>Организацията и провеждането на УИ преминава през четири етапа, които протичат през цялата учебна година /м. октомври до м. юни/.</a:t>
            </a:r>
          </a:p>
          <a:p>
            <a:pPr>
              <a:lnSpc>
                <a:spcPct val="80000"/>
              </a:lnSpc>
            </a:pPr>
            <a:endParaRPr lang="bg-BG" sz="24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435975" cy="792162"/>
          </a:xfrm>
        </p:spPr>
        <p:txBody>
          <a:bodyPr anchor="ctr"/>
          <a:lstStyle/>
          <a:p>
            <a:pPr algn="just"/>
            <a:r>
              <a:rPr lang="bg-BG" sz="2400" b="1" i="1" smtClean="0">
                <a:solidFill>
                  <a:srgbClr val="002060"/>
                </a:solidFill>
                <a:latin typeface="Constantia" pitchFamily="18" charset="0"/>
              </a:rPr>
              <a:t>Какво трябва да знаем за УИ преди да заявим участие /по вид спорт, възрастова група, пол и т.н./?</a:t>
            </a:r>
            <a:endParaRPr lang="en-US" sz="2400" b="1" i="1" smtClean="0">
              <a:solidFill>
                <a:srgbClr val="002060"/>
              </a:solidFill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125538"/>
            <a:ext cx="8640763" cy="5472112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 typeface="Constantia" pitchFamily="18" charset="0"/>
              <a:buChar char="Ø"/>
            </a:pPr>
            <a:r>
              <a:rPr lang="bg-BG" sz="1300" smtClean="0">
                <a:solidFill>
                  <a:srgbClr val="002060"/>
                </a:solidFill>
              </a:rPr>
              <a:t>Организацията и провеждането на районните първенства изцяло се финансират от Столична община: осигуряване на спортна база, съдийско и техническо обезпечаване, медицинско осигуряване, мерки за опазване на реда и сигурността на спортните състезания/прояви, награди /купи, медали, грамоти/ и др.</a:t>
            </a:r>
          </a:p>
          <a:p>
            <a:pPr algn="just">
              <a:lnSpc>
                <a:spcPct val="90000"/>
              </a:lnSpc>
              <a:buFont typeface="Constantia" pitchFamily="18" charset="0"/>
              <a:buChar char="Ø"/>
            </a:pPr>
            <a:r>
              <a:rPr lang="bg-BG" sz="1300" smtClean="0">
                <a:solidFill>
                  <a:srgbClr val="002060"/>
                </a:solidFill>
              </a:rPr>
              <a:t>При подаване на заявка за участие в УИ в Първи (районен) етап - информация за Правила и регламент за участие /</a:t>
            </a:r>
            <a:r>
              <a:rPr lang="bg-BG" sz="1300" i="1" smtClean="0">
                <a:solidFill>
                  <a:srgbClr val="002060"/>
                </a:solidFill>
              </a:rPr>
              <a:t>т.е. дали един ученик може да участва в повече от един вид спорт/възрастова група </a:t>
            </a:r>
          </a:p>
          <a:p>
            <a:pPr algn="just">
              <a:lnSpc>
                <a:spcPct val="90000"/>
              </a:lnSpc>
              <a:buFont typeface="Constantia" pitchFamily="18" charset="0"/>
              <a:buChar char="Ø"/>
            </a:pPr>
            <a:r>
              <a:rPr lang="bg-BG" sz="1300" smtClean="0">
                <a:solidFill>
                  <a:srgbClr val="002060"/>
                </a:solidFill>
              </a:rPr>
              <a:t>Участието на учител по ФВС от съответното училище и/или треньор по вид спорт (след сключен договор с директора на училището) като ръководител/и на училищния спортен отбор/, съгласно Наредбата, дава възможност на ръководител на образователната институция да прецени възможностите за организация на учебен процес </a:t>
            </a:r>
          </a:p>
          <a:p>
            <a:pPr algn="just">
              <a:lnSpc>
                <a:spcPct val="90000"/>
              </a:lnSpc>
              <a:buFont typeface="Constantia" pitchFamily="18" charset="0"/>
              <a:buChar char="Ø"/>
            </a:pPr>
            <a:r>
              <a:rPr lang="bg-BG" sz="1300" b="1" i="1" smtClean="0">
                <a:solidFill>
                  <a:srgbClr val="002060"/>
                </a:solidFill>
              </a:rPr>
              <a:t>Учителите по ФВС, ръководители на отбори и индивидуални състезатели, имат възможност да получат еднократна парична награда от СО в размер на 100 лв.; 120 лв. и 130 лв., съгласно Решение № 522/26.07.2018 г. на Столичен общински съвет </a:t>
            </a:r>
          </a:p>
          <a:p>
            <a:pPr algn="just">
              <a:lnSpc>
                <a:spcPct val="90000"/>
              </a:lnSpc>
              <a:buFont typeface="Constantia" pitchFamily="18" charset="0"/>
              <a:buChar char="Ø"/>
            </a:pPr>
            <a:r>
              <a:rPr lang="bg-BG" sz="1300" smtClean="0">
                <a:solidFill>
                  <a:srgbClr val="002060"/>
                </a:solidFill>
              </a:rPr>
              <a:t>За получаване на наградата, се изисква</a:t>
            </a:r>
            <a:r>
              <a:rPr lang="en-US" sz="1300" smtClean="0">
                <a:solidFill>
                  <a:srgbClr val="002060"/>
                </a:solidFill>
              </a:rPr>
              <a:t> </a:t>
            </a:r>
            <a:r>
              <a:rPr lang="bg-BG" sz="1300" smtClean="0">
                <a:solidFill>
                  <a:srgbClr val="002060"/>
                </a:solidFill>
              </a:rPr>
              <a:t>да се подадат следните документи в Столична община: </a:t>
            </a:r>
          </a:p>
          <a:p>
            <a:pPr algn="just">
              <a:lnSpc>
                <a:spcPct val="90000"/>
              </a:lnSpc>
              <a:buFont typeface="Wingdings 2" pitchFamily="18" charset="2"/>
              <a:buNone/>
            </a:pPr>
            <a:endParaRPr lang="bg-BG" sz="600" b="1" smtClean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buFont typeface="Wingdings 2" pitchFamily="18" charset="2"/>
              <a:buNone/>
            </a:pPr>
            <a:endParaRPr lang="bg-BG" sz="600" b="1" smtClean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bg-BG" sz="1300" smtClean="0">
                <a:solidFill>
                  <a:srgbClr val="002060"/>
                </a:solidFill>
              </a:rPr>
              <a:t>       * </a:t>
            </a:r>
            <a:r>
              <a:rPr lang="bg-BG" sz="1300" b="1" i="1" smtClean="0">
                <a:solidFill>
                  <a:srgbClr val="002060"/>
                </a:solidFill>
              </a:rPr>
              <a:t>Заявление от учител</a:t>
            </a:r>
            <a:r>
              <a:rPr lang="bg-BG" sz="1300" i="1" smtClean="0">
                <a:solidFill>
                  <a:srgbClr val="002060"/>
                </a:solidFill>
              </a:rPr>
              <a:t>, определен със заповед на директор на училището /формуляр/за ръководител на отбор;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bg-BG" sz="1300" i="1" smtClean="0">
                <a:solidFill>
                  <a:srgbClr val="002060"/>
                </a:solidFill>
              </a:rPr>
              <a:t>       * </a:t>
            </a:r>
            <a:r>
              <a:rPr lang="bg-BG" sz="1300" b="1" i="1" smtClean="0">
                <a:solidFill>
                  <a:srgbClr val="002060"/>
                </a:solidFill>
              </a:rPr>
              <a:t>Копие от заповед на директор на училище</a:t>
            </a:r>
            <a:r>
              <a:rPr lang="bg-BG" sz="1300" i="1" smtClean="0">
                <a:solidFill>
                  <a:srgbClr val="002060"/>
                </a:solidFill>
              </a:rPr>
              <a:t>, с която се определя педагогически персонал за извеждането и участието на учениците от училището в УИ;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bg-BG" sz="1300" i="1" smtClean="0">
                <a:solidFill>
                  <a:srgbClr val="002060"/>
                </a:solidFill>
              </a:rPr>
              <a:t>       * </a:t>
            </a:r>
            <a:r>
              <a:rPr lang="bg-BG" sz="1300" b="1" i="1" smtClean="0">
                <a:solidFill>
                  <a:srgbClr val="002060"/>
                </a:solidFill>
              </a:rPr>
              <a:t>Копие на официален Протокол </a:t>
            </a:r>
            <a:r>
              <a:rPr lang="bg-BG" sz="1300" i="1" smtClean="0">
                <a:solidFill>
                  <a:srgbClr val="002060"/>
                </a:solidFill>
              </a:rPr>
              <a:t>за класиране в съответен етап /Градско/Републиканско първенство/ за участие на училищен отбор и индивидуални състезатели в УИ, заверен с подпис и печат на спортен клуб/лицензирана спортна федерация, организатор на етап от УИ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 typeface="Wingdings 2" pitchFamily="18" charset="2"/>
              <a:buNone/>
            </a:pPr>
            <a:endParaRPr lang="bg-BG" sz="1300" smtClean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 typeface="Constantia" pitchFamily="18" charset="0"/>
              <a:buChar char="Ø"/>
            </a:pPr>
            <a:r>
              <a:rPr lang="bg-BG" sz="1300" b="1" smtClean="0">
                <a:solidFill>
                  <a:srgbClr val="002060"/>
                </a:solidFill>
              </a:rPr>
              <a:t>Срок за подаване на документи</a:t>
            </a:r>
            <a:r>
              <a:rPr lang="bg-BG" sz="1300" smtClean="0">
                <a:solidFill>
                  <a:srgbClr val="002060"/>
                </a:solidFill>
              </a:rPr>
              <a:t>: 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bg-BG" sz="1300" b="1" smtClean="0">
                <a:solidFill>
                  <a:srgbClr val="002060"/>
                </a:solidFill>
              </a:rPr>
              <a:t>   </a:t>
            </a:r>
            <a:r>
              <a:rPr lang="bg-BG" sz="1300" smtClean="0">
                <a:solidFill>
                  <a:srgbClr val="002060"/>
                </a:solidFill>
              </a:rPr>
              <a:t>- в началото </a:t>
            </a:r>
            <a:r>
              <a:rPr lang="bg-BG" sz="1300" b="1" smtClean="0">
                <a:solidFill>
                  <a:srgbClr val="F60000"/>
                </a:solidFill>
              </a:rPr>
              <a:t>на всяка учебна година </a:t>
            </a:r>
            <a:r>
              <a:rPr lang="bg-BG" sz="1300" smtClean="0">
                <a:solidFill>
                  <a:srgbClr val="002060"/>
                </a:solidFill>
              </a:rPr>
              <a:t>– м. септември до м. октомври;</a:t>
            </a:r>
          </a:p>
          <a:p>
            <a:pPr algn="just">
              <a:lnSpc>
                <a:spcPct val="90000"/>
              </a:lnSpc>
              <a:buFont typeface="Constantia" pitchFamily="18" charset="0"/>
              <a:buChar char="Ø"/>
            </a:pPr>
            <a:endParaRPr lang="bg-BG" sz="2000" smtClean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buFont typeface="Wingdings 2" pitchFamily="18" charset="2"/>
              <a:buNone/>
            </a:pPr>
            <a:endParaRPr lang="en-US" sz="200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1225550"/>
          </a:xfrm>
        </p:spPr>
        <p:txBody>
          <a:bodyPr anchor="ctr">
            <a:normAutofit/>
          </a:bodyPr>
          <a:lstStyle/>
          <a:p>
            <a:r>
              <a:rPr lang="bg-BG" sz="3600" b="1" i="1" smtClean="0">
                <a:solidFill>
                  <a:srgbClr val="002060"/>
                </a:solidFill>
                <a:latin typeface="Constantia" pitchFamily="18" charset="0"/>
              </a:rPr>
              <a:t>Документи за участие- </a:t>
            </a:r>
            <a:r>
              <a:rPr lang="bg-BG" sz="1800" b="1" i="1" smtClean="0">
                <a:solidFill>
                  <a:srgbClr val="002060"/>
                </a:solidFill>
                <a:latin typeface="Constantia" pitchFamily="18" charset="0"/>
              </a:rPr>
              <a:t>във всички етапи на състезанията ръководители на отборите са учителите по ФВС и други учители, определени със заповед на директора на училище</a:t>
            </a:r>
          </a:p>
        </p:txBody>
      </p:sp>
      <p:sp>
        <p:nvSpPr>
          <p:cNvPr id="18434" name="Text Placeholder 2"/>
          <p:cNvSpPr>
            <a:spLocks noGrp="1"/>
          </p:cNvSpPr>
          <p:nvPr>
            <p:ph type="body" idx="1"/>
          </p:nvPr>
        </p:nvSpPr>
        <p:spPr>
          <a:xfrm>
            <a:off x="539750" y="1341438"/>
            <a:ext cx="4040188" cy="574675"/>
          </a:xfrm>
        </p:spPr>
        <p:txBody>
          <a:bodyPr/>
          <a:lstStyle/>
          <a:p>
            <a:r>
              <a:rPr lang="bg-BG" i="1" smtClean="0">
                <a:solidFill>
                  <a:srgbClr val="002060"/>
                </a:solidFill>
              </a:rPr>
              <a:t>Етапи на провеждане</a:t>
            </a:r>
            <a:r>
              <a:rPr lang="bg-BG" smtClean="0"/>
              <a:t>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16463" y="1412875"/>
            <a:ext cx="3968750" cy="64770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bg-BG" sz="2200" i="1" smtClean="0">
                <a:solidFill>
                  <a:srgbClr val="002060"/>
                </a:solidFill>
              </a:rPr>
              <a:t>Документи за участие за всички етапи</a:t>
            </a:r>
            <a:r>
              <a:rPr lang="bg-BG" sz="2200" smtClean="0"/>
              <a:t>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16113"/>
            <a:ext cx="4040188" cy="4537075"/>
          </a:xfrm>
        </p:spPr>
        <p:txBody>
          <a:bodyPr>
            <a:noAutofit/>
          </a:bodyPr>
          <a:lstStyle/>
          <a:p>
            <a:pPr marL="0" indent="0">
              <a:spcBef>
                <a:spcPct val="0"/>
              </a:spcBef>
              <a:buFont typeface="Wingdings 2" pitchFamily="18" charset="2"/>
              <a:buNone/>
            </a:pPr>
            <a:endParaRPr lang="bg-BG" sz="1900" b="1" smtClean="0">
              <a:solidFill>
                <a:srgbClr val="002060"/>
              </a:solidFill>
            </a:endParaRPr>
          </a:p>
          <a:p>
            <a:pPr marL="0" indent="0">
              <a:spcBef>
                <a:spcPct val="0"/>
              </a:spcBef>
              <a:buFont typeface="Constantia" pitchFamily="18" charset="0"/>
              <a:buChar char="Ø"/>
            </a:pPr>
            <a:r>
              <a:rPr lang="bg-BG" sz="1900" b="1" smtClean="0">
                <a:solidFill>
                  <a:srgbClr val="002060"/>
                </a:solidFill>
              </a:rPr>
              <a:t>Първи етап</a:t>
            </a:r>
            <a:r>
              <a:rPr lang="bg-BG" sz="1900" smtClean="0">
                <a:solidFill>
                  <a:srgbClr val="002060"/>
                </a:solidFill>
              </a:rPr>
              <a:t> – Вътрешно училищни и общински състезания</a:t>
            </a:r>
          </a:p>
          <a:p>
            <a:pPr marL="0" indent="0">
              <a:spcBef>
                <a:spcPct val="0"/>
              </a:spcBef>
              <a:buFont typeface="Constantia" pitchFamily="18" charset="0"/>
              <a:buChar char="Ø"/>
            </a:pPr>
            <a:r>
              <a:rPr lang="bg-BG" sz="1900" b="1" smtClean="0">
                <a:solidFill>
                  <a:srgbClr val="002060"/>
                </a:solidFill>
              </a:rPr>
              <a:t>Втори етап </a:t>
            </a:r>
            <a:r>
              <a:rPr lang="bg-BG" sz="1900" smtClean="0">
                <a:solidFill>
                  <a:srgbClr val="002060"/>
                </a:solidFill>
              </a:rPr>
              <a:t>– Областни състезания - районните първенци, сформират 6 групи</a:t>
            </a:r>
          </a:p>
          <a:p>
            <a:pPr marL="0" indent="0">
              <a:spcBef>
                <a:spcPct val="0"/>
              </a:spcBef>
              <a:buFont typeface="Constantia" pitchFamily="18" charset="0"/>
              <a:buChar char="Ø"/>
            </a:pPr>
            <a:r>
              <a:rPr lang="bg-BG" sz="1900" b="1" smtClean="0">
                <a:solidFill>
                  <a:srgbClr val="002060"/>
                </a:solidFill>
              </a:rPr>
              <a:t>Трети етап </a:t>
            </a:r>
            <a:r>
              <a:rPr lang="bg-BG" sz="1900" smtClean="0">
                <a:solidFill>
                  <a:srgbClr val="002060"/>
                </a:solidFill>
              </a:rPr>
              <a:t>– Зонални състезания за гр. София – Градски първенства по вид спорт, възрастова група и пол</a:t>
            </a:r>
          </a:p>
          <a:p>
            <a:pPr marL="0" indent="0">
              <a:spcBef>
                <a:spcPct val="0"/>
              </a:spcBef>
              <a:buFont typeface="Constantia" pitchFamily="18" charset="0"/>
              <a:buChar char="Ø"/>
            </a:pPr>
            <a:r>
              <a:rPr lang="bg-BG" sz="1900" b="1" smtClean="0">
                <a:solidFill>
                  <a:srgbClr val="002060"/>
                </a:solidFill>
              </a:rPr>
              <a:t>Четвърти етап – Финални състезания </a:t>
            </a:r>
            <a:r>
              <a:rPr lang="bg-BG" sz="1900" smtClean="0">
                <a:solidFill>
                  <a:srgbClr val="002060"/>
                </a:solidFill>
              </a:rPr>
              <a:t>/републикански първенства по вид спорт, възрастова група и пол/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9138"/>
            <a:ext cx="4175125" cy="4535487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Font typeface="Wingdings 2" pitchFamily="18" charset="2"/>
              <a:buNone/>
            </a:pPr>
            <a:endParaRPr lang="bg-BG" sz="1400" b="1" smtClean="0">
              <a:solidFill>
                <a:srgbClr val="002060"/>
              </a:solidFill>
            </a:endParaRPr>
          </a:p>
          <a:p>
            <a:pPr marL="0" indent="0">
              <a:lnSpc>
                <a:spcPct val="80000"/>
              </a:lnSpc>
              <a:buFont typeface="Constantia" pitchFamily="18" charset="0"/>
              <a:buChar char="ü"/>
            </a:pPr>
            <a:r>
              <a:rPr lang="bg-BG" sz="1700" b="1" smtClean="0">
                <a:solidFill>
                  <a:srgbClr val="002060"/>
                </a:solidFill>
              </a:rPr>
              <a:t>Заявка за участие - </a:t>
            </a:r>
            <a:r>
              <a:rPr lang="bg-BG" sz="1700" smtClean="0">
                <a:solidFill>
                  <a:srgbClr val="002060"/>
                </a:solidFill>
              </a:rPr>
              <a:t>заверена от директор на у-ще с подпис и печат /при стартиране на игрите за всяка учебна година – Първи/районен етап/</a:t>
            </a:r>
            <a:endParaRPr lang="bg-BG" sz="1700" b="1" smtClean="0">
              <a:solidFill>
                <a:srgbClr val="002060"/>
              </a:solidFill>
            </a:endParaRPr>
          </a:p>
          <a:p>
            <a:pPr marL="0" indent="0">
              <a:lnSpc>
                <a:spcPct val="80000"/>
              </a:lnSpc>
              <a:buFont typeface="Constantia" pitchFamily="18" charset="0"/>
              <a:buChar char="ü"/>
            </a:pPr>
            <a:r>
              <a:rPr lang="bg-BG" sz="1700" b="1" smtClean="0">
                <a:solidFill>
                  <a:srgbClr val="002060"/>
                </a:solidFill>
              </a:rPr>
              <a:t>Списък на отбора – </a:t>
            </a:r>
            <a:r>
              <a:rPr lang="bg-BG" sz="1700" smtClean="0">
                <a:solidFill>
                  <a:srgbClr val="002060"/>
                </a:solidFill>
              </a:rPr>
              <a:t>заверен от директор на у-ще с подпис и печат</a:t>
            </a:r>
          </a:p>
          <a:p>
            <a:pPr marL="0" indent="0">
              <a:lnSpc>
                <a:spcPct val="80000"/>
              </a:lnSpc>
              <a:buFont typeface="Constantia" pitchFamily="18" charset="0"/>
              <a:buChar char="ü"/>
            </a:pPr>
            <a:r>
              <a:rPr lang="bg-BG" sz="1700" b="1" smtClean="0">
                <a:solidFill>
                  <a:srgbClr val="002060"/>
                </a:solidFill>
              </a:rPr>
              <a:t>Заповед на директор </a:t>
            </a:r>
            <a:r>
              <a:rPr lang="bg-BG" sz="1700" smtClean="0">
                <a:solidFill>
                  <a:srgbClr val="002060"/>
                </a:solidFill>
              </a:rPr>
              <a:t>на училище – за определяне на педагогически и непедагогически персонал на училището, участник в Ученически игри, който води отбора по даден вид спорт</a:t>
            </a:r>
          </a:p>
          <a:p>
            <a:pPr marL="0" indent="0">
              <a:lnSpc>
                <a:spcPct val="80000"/>
              </a:lnSpc>
              <a:buFont typeface="Constantia" pitchFamily="18" charset="0"/>
              <a:buChar char="ü"/>
            </a:pPr>
            <a:r>
              <a:rPr lang="bg-BG" sz="1700" b="1" smtClean="0">
                <a:solidFill>
                  <a:srgbClr val="002060"/>
                </a:solidFill>
              </a:rPr>
              <a:t>Документ за </a:t>
            </a:r>
            <a:r>
              <a:rPr lang="bg-BG" sz="1700" smtClean="0">
                <a:solidFill>
                  <a:srgbClr val="002060"/>
                </a:solidFill>
              </a:rPr>
              <a:t>предсъстезателен медицински преглед</a:t>
            </a:r>
          </a:p>
          <a:p>
            <a:pPr marL="0" indent="0">
              <a:lnSpc>
                <a:spcPct val="80000"/>
              </a:lnSpc>
              <a:buFont typeface="Constantia" pitchFamily="18" charset="0"/>
              <a:buChar char="ü"/>
            </a:pPr>
            <a:r>
              <a:rPr lang="bg-BG" sz="1700" b="1" smtClean="0">
                <a:solidFill>
                  <a:srgbClr val="002060"/>
                </a:solidFill>
              </a:rPr>
              <a:t>Застрахователна полица </a:t>
            </a:r>
            <a:r>
              <a:rPr lang="bg-BG" sz="1700" smtClean="0">
                <a:solidFill>
                  <a:srgbClr val="002060"/>
                </a:solidFill>
              </a:rPr>
              <a:t>„Злополука“ по вид спорт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611188" y="188913"/>
            <a:ext cx="8075612" cy="1223962"/>
          </a:xfrm>
        </p:spPr>
        <p:txBody>
          <a:bodyPr anchor="ctr"/>
          <a:lstStyle/>
          <a:p>
            <a:r>
              <a:rPr lang="bg-BG" sz="3200" b="1" i="1" smtClean="0">
                <a:solidFill>
                  <a:srgbClr val="002060"/>
                </a:solidFill>
                <a:latin typeface="Constantia" pitchFamily="18" charset="0"/>
              </a:rPr>
              <a:t>Участие в Четвърти /финален/ етап – Процедура/финансиране/отчетност</a:t>
            </a:r>
            <a:endParaRPr lang="bg-BG" sz="32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435975" cy="49117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Constantia" pitchFamily="18" charset="0"/>
              <a:buChar char="Ø"/>
            </a:pPr>
            <a:r>
              <a:rPr lang="bg-BG" b="1" i="1" smtClean="0">
                <a:solidFill>
                  <a:srgbClr val="002060"/>
                </a:solidFill>
              </a:rPr>
              <a:t> </a:t>
            </a:r>
            <a:r>
              <a:rPr lang="bg-BG" sz="1900" b="1" i="1" smtClean="0">
                <a:solidFill>
                  <a:srgbClr val="002060"/>
                </a:solidFill>
              </a:rPr>
              <a:t>Докладна записка от директор на училище </a:t>
            </a:r>
            <a:r>
              <a:rPr lang="bg-BG" sz="1900" smtClean="0">
                <a:solidFill>
                  <a:srgbClr val="002060"/>
                </a:solidFill>
              </a:rPr>
              <a:t>до заместник – кмет на Столична община с копие до кмета на района, на територията на който се намира образователната институция /по образец/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bg-BG" sz="1900" smtClean="0">
                <a:solidFill>
                  <a:srgbClr val="002060"/>
                </a:solidFill>
              </a:rPr>
              <a:t> Осигуряване на финансов ресурс</a:t>
            </a:r>
            <a:r>
              <a:rPr lang="bg-BG" sz="1900" b="1" smtClean="0">
                <a:solidFill>
                  <a:srgbClr val="002060"/>
                </a:solidFill>
              </a:rPr>
              <a:t>-</a:t>
            </a:r>
            <a:r>
              <a:rPr lang="bg-BG" sz="1900" smtClean="0">
                <a:solidFill>
                  <a:srgbClr val="002060"/>
                </a:solidFill>
              </a:rPr>
              <a:t>средства за транспорт и за един ден дневни - за участници и ръководител/и на училищен отбор </a:t>
            </a:r>
          </a:p>
          <a:p>
            <a:pPr>
              <a:lnSpc>
                <a:spcPct val="80000"/>
              </a:lnSpc>
              <a:buFont typeface="Constantia" pitchFamily="18" charset="0"/>
              <a:buChar char="Ø"/>
            </a:pPr>
            <a:r>
              <a:rPr lang="bg-BG" sz="1900" b="1" smtClean="0">
                <a:solidFill>
                  <a:srgbClr val="002060"/>
                </a:solidFill>
              </a:rPr>
              <a:t>Корекция на бюджет на Районна администрация /училище /</a:t>
            </a:r>
            <a:r>
              <a:rPr lang="bg-BG" sz="1900" smtClean="0">
                <a:solidFill>
                  <a:srgbClr val="002060"/>
                </a:solidFill>
              </a:rPr>
              <a:t>завишаване/ в дейност 714 „Спортни бази за спорт за всички“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bg-BG" sz="1900" smtClean="0">
                <a:solidFill>
                  <a:srgbClr val="002060"/>
                </a:solidFill>
              </a:rPr>
              <a:t> Заповед на кмет на СО </a:t>
            </a:r>
          </a:p>
          <a:p>
            <a:pPr algn="just">
              <a:lnSpc>
                <a:spcPct val="80000"/>
              </a:lnSpc>
              <a:buFont typeface="Constantia" pitchFamily="18" charset="0"/>
              <a:buChar char="Ø"/>
            </a:pPr>
            <a:r>
              <a:rPr lang="bg-BG" sz="1900" b="1" i="1" smtClean="0">
                <a:solidFill>
                  <a:srgbClr val="002060"/>
                </a:solidFill>
              </a:rPr>
              <a:t>Общински училища – </a:t>
            </a:r>
            <a:r>
              <a:rPr lang="bg-BG" sz="1900" smtClean="0">
                <a:solidFill>
                  <a:srgbClr val="002060"/>
                </a:solidFill>
              </a:rPr>
              <a:t>представяне на отчетни документи в РА: копия на разходооправдателни документи </a:t>
            </a:r>
          </a:p>
          <a:p>
            <a:pPr algn="just">
              <a:lnSpc>
                <a:spcPct val="80000"/>
              </a:lnSpc>
              <a:buFont typeface="Wingdings 2" pitchFamily="18" charset="2"/>
              <a:buNone/>
            </a:pPr>
            <a:r>
              <a:rPr lang="bg-BG" sz="1900" smtClean="0">
                <a:solidFill>
                  <a:srgbClr val="002060"/>
                </a:solidFill>
              </a:rPr>
              <a:t>    </a:t>
            </a:r>
            <a:r>
              <a:rPr lang="bg-BG" sz="1900" smtClean="0">
                <a:solidFill>
                  <a:srgbClr val="00B0F0"/>
                </a:solidFill>
              </a:rPr>
              <a:t>-</a:t>
            </a:r>
            <a:r>
              <a:rPr lang="bg-BG" sz="1900" smtClean="0">
                <a:solidFill>
                  <a:srgbClr val="002060"/>
                </a:solidFill>
              </a:rPr>
              <a:t> срок - </a:t>
            </a:r>
            <a:r>
              <a:rPr lang="bg-BG" sz="1900" b="1" smtClean="0">
                <a:solidFill>
                  <a:srgbClr val="002060"/>
                </a:solidFill>
              </a:rPr>
              <a:t>до 10 дни </a:t>
            </a:r>
            <a:r>
              <a:rPr lang="bg-BG" sz="1900" smtClean="0">
                <a:solidFill>
                  <a:srgbClr val="002060"/>
                </a:solidFill>
              </a:rPr>
              <a:t>след приключване на участието  им в УИ</a:t>
            </a:r>
          </a:p>
          <a:p>
            <a:pPr algn="just">
              <a:lnSpc>
                <a:spcPct val="80000"/>
              </a:lnSpc>
              <a:buFont typeface="Constantia" pitchFamily="18" charset="0"/>
              <a:buChar char="Ø"/>
            </a:pPr>
            <a:r>
              <a:rPr lang="bg-BG" sz="1900" b="1" i="1" smtClean="0">
                <a:solidFill>
                  <a:srgbClr val="002060"/>
                </a:solidFill>
              </a:rPr>
              <a:t>Държавни и частни училища – </a:t>
            </a:r>
            <a:r>
              <a:rPr lang="bg-BG" sz="1900" smtClean="0">
                <a:solidFill>
                  <a:srgbClr val="002060"/>
                </a:solidFill>
              </a:rPr>
              <a:t>представяне на разходооправдателни документи </a:t>
            </a:r>
            <a:r>
              <a:rPr lang="bg-BG" sz="1900" b="1" smtClean="0">
                <a:solidFill>
                  <a:srgbClr val="002060"/>
                </a:solidFill>
              </a:rPr>
              <a:t>/оригинали/ </a:t>
            </a:r>
            <a:r>
              <a:rPr lang="bg-BG" sz="1900" smtClean="0">
                <a:solidFill>
                  <a:srgbClr val="002060"/>
                </a:solidFill>
              </a:rPr>
              <a:t>във финансово - счетоводен отдел на районната администрация</a:t>
            </a:r>
          </a:p>
          <a:p>
            <a:pPr algn="just">
              <a:lnSpc>
                <a:spcPct val="80000"/>
              </a:lnSpc>
              <a:buFont typeface="Wingdings 2" pitchFamily="18" charset="2"/>
              <a:buNone/>
            </a:pPr>
            <a:r>
              <a:rPr lang="bg-BG" sz="1900" smtClean="0">
                <a:solidFill>
                  <a:srgbClr val="77D9E8"/>
                </a:solidFill>
              </a:rPr>
              <a:t>-</a:t>
            </a:r>
            <a:r>
              <a:rPr lang="bg-BG" sz="1900" smtClean="0">
                <a:solidFill>
                  <a:srgbClr val="002060"/>
                </a:solidFill>
              </a:rPr>
              <a:t> Районна администрация - възстановява средствата за транспорт и дневни разходи, авансово разходвани от бюджет на училище</a:t>
            </a:r>
          </a:p>
          <a:p>
            <a:pPr algn="just">
              <a:lnSpc>
                <a:spcPct val="80000"/>
              </a:lnSpc>
              <a:buFont typeface="Wingdings 2" pitchFamily="18" charset="2"/>
              <a:buNone/>
            </a:pPr>
            <a:endParaRPr lang="bg-BG" sz="1900" smtClean="0"/>
          </a:p>
          <a:p>
            <a:pPr algn="just">
              <a:lnSpc>
                <a:spcPct val="80000"/>
              </a:lnSpc>
              <a:buFontTx/>
              <a:buChar char="-"/>
            </a:pPr>
            <a:endParaRPr lang="bg-BG" sz="1900" smtClean="0">
              <a:solidFill>
                <a:srgbClr val="002060"/>
              </a:solidFill>
            </a:endParaRPr>
          </a:p>
          <a:p>
            <a:pPr algn="just">
              <a:lnSpc>
                <a:spcPct val="80000"/>
              </a:lnSpc>
              <a:buFontTx/>
              <a:buChar char="-"/>
            </a:pPr>
            <a:endParaRPr lang="bg-BG" sz="1900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Font typeface="Constantia" pitchFamily="18" charset="0"/>
              <a:buChar char="Ø"/>
            </a:pPr>
            <a:endParaRPr lang="bg-BG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bg-BG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bg-BG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bg-BG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Font typeface="Constantia" pitchFamily="18" charset="0"/>
              <a:buChar char="Ø"/>
            </a:pPr>
            <a:endParaRPr lang="bg-BG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bg-BG" sz="24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288" y="404813"/>
            <a:ext cx="8569325" cy="606266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ДО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……………………………………………………………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ЗАМЕСТНИК - КМЕТ НА СТОЛИЧНА ОБЩИНА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Направление „Култура, образование, спорт и младежки дейности“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 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КОПИЕ: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ДО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Г-Н /Г-ЖА ...............................</a:t>
            </a:r>
            <a:r>
              <a:rPr lang="ru-RU" sz="1000" b="1">
                <a:solidFill>
                  <a:srgbClr val="002060"/>
                </a:solidFill>
                <a:latin typeface="Constantia" pitchFamily="18" charset="0"/>
              </a:rPr>
              <a:t>..................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КМЕТ НА РАЙОН „.............................</a:t>
            </a:r>
            <a:r>
              <a:rPr lang="ru-RU" sz="1000" b="1">
                <a:solidFill>
                  <a:srgbClr val="002060"/>
                </a:solidFill>
                <a:latin typeface="Constantia" pitchFamily="18" charset="0"/>
              </a:rPr>
              <a:t>...................</a:t>
            </a:r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”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ru-RU" sz="1000" b="1">
                <a:solidFill>
                  <a:srgbClr val="002060"/>
                </a:solidFill>
                <a:latin typeface="Constantia" pitchFamily="18" charset="0"/>
              </a:rPr>
              <a:t> 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ctr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Д О К Л А Д Н А   З А П И С К А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ctr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 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ctr"/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От ............................................................................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.........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...</a:t>
            </a:r>
            <a:r>
              <a:rPr lang="en-US" sz="1000">
                <a:solidFill>
                  <a:srgbClr val="002060"/>
                </a:solidFill>
                <a:latin typeface="Constantia" pitchFamily="18" charset="0"/>
              </a:rPr>
              <a:t>......................................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 – директор на .............СУ„......................................</a:t>
            </a:r>
            <a:r>
              <a:rPr lang="en-US" sz="1000">
                <a:solidFill>
                  <a:srgbClr val="002060"/>
                </a:solidFill>
                <a:latin typeface="Constantia" pitchFamily="18" charset="0"/>
              </a:rPr>
              <a:t>..................................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”</a:t>
            </a:r>
          </a:p>
          <a:p>
            <a:pPr algn="ctr"/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 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ОТНОСНО</a:t>
            </a:r>
            <a:r>
              <a:rPr lang="bg-BG" sz="1000" b="1" i="1">
                <a:solidFill>
                  <a:srgbClr val="002060"/>
                </a:solidFill>
                <a:latin typeface="Constantia" pitchFamily="18" charset="0"/>
              </a:rPr>
              <a:t>: </a:t>
            </a:r>
            <a:r>
              <a:rPr lang="en-US" sz="1000" i="1">
                <a:solidFill>
                  <a:srgbClr val="002060"/>
                </a:solidFill>
                <a:latin typeface="Constantia" pitchFamily="18" charset="0"/>
              </a:rPr>
              <a:t>IV</a:t>
            </a:r>
            <a:r>
              <a:rPr lang="bg-BG" sz="1000" i="1">
                <a:solidFill>
                  <a:srgbClr val="002060"/>
                </a:solidFill>
                <a:latin typeface="Constantia" pitchFamily="18" charset="0"/>
              </a:rPr>
              <a:t>-ти финален етап на Ученически игри за учебната ……………... г. (Републикански първенства по вид спорт) и необходими финансови </a:t>
            </a:r>
            <a:endParaRPr lang="en-US" sz="1000" i="1">
              <a:solidFill>
                <a:srgbClr val="002060"/>
              </a:solidFill>
              <a:latin typeface="Constantia" pitchFamily="18" charset="0"/>
            </a:endParaRPr>
          </a:p>
          <a:p>
            <a:pPr algn="just"/>
            <a:r>
              <a:rPr lang="bg-BG" sz="1000" i="1">
                <a:solidFill>
                  <a:srgbClr val="002060"/>
                </a:solidFill>
                <a:latin typeface="Constantia" pitchFamily="18" charset="0"/>
              </a:rPr>
              <a:t>средства за участие на отбора по ....................................................................................</a:t>
            </a:r>
            <a:r>
              <a:rPr lang="en-US" sz="1000" i="1">
                <a:solidFill>
                  <a:srgbClr val="002060"/>
                </a:solidFill>
                <a:latin typeface="Constantia" pitchFamily="18" charset="0"/>
              </a:rPr>
              <a:t>.......</a:t>
            </a:r>
            <a:r>
              <a:rPr lang="bg-BG" sz="1000" i="1">
                <a:solidFill>
                  <a:srgbClr val="002060"/>
                </a:solidFill>
                <a:latin typeface="Constantia" pitchFamily="18" charset="0"/>
              </a:rPr>
              <a:t> - ............................... ...клас </a:t>
            </a:r>
          </a:p>
          <a:p>
            <a:pPr algn="just"/>
            <a:r>
              <a:rPr lang="en-US" sz="1000">
                <a:solidFill>
                  <a:srgbClr val="002060"/>
                </a:solidFill>
                <a:latin typeface="Constantia" pitchFamily="18" charset="0"/>
              </a:rPr>
              <a:t>                                                           </a:t>
            </a:r>
            <a:r>
              <a:rPr lang="bg-BG" sz="1000" i="1">
                <a:solidFill>
                  <a:srgbClr val="002060"/>
                </a:solidFill>
                <a:latin typeface="Constantia" pitchFamily="18" charset="0"/>
              </a:rPr>
              <a:t>/вид спорт-момичета, момчета, юноши, девойки/ </a:t>
            </a:r>
            <a:r>
              <a:rPr lang="en-US" sz="1000" i="1">
                <a:solidFill>
                  <a:srgbClr val="002060"/>
                </a:solidFill>
                <a:latin typeface="Constantia" pitchFamily="18" charset="0"/>
              </a:rPr>
              <a:t>        </a:t>
            </a:r>
            <a:r>
              <a:rPr lang="bg-BG" sz="1000" i="1">
                <a:solidFill>
                  <a:srgbClr val="002060"/>
                </a:solidFill>
                <a:latin typeface="Constantia" pitchFamily="18" charset="0"/>
              </a:rPr>
              <a:t>  /възрастова група/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				</a:t>
            </a:r>
          </a:p>
          <a:p>
            <a:pPr algn="just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УВАЖАЕМИ ГОСПОДИН …......................................,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УВАЖАЕМИ Г-Н/ УВАЖАЕМА Г-ЖО........................................,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 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just"/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Във връзка с провеждането на </a:t>
            </a:r>
            <a:r>
              <a:rPr lang="en-US" sz="1000">
                <a:solidFill>
                  <a:srgbClr val="002060"/>
                </a:solidFill>
                <a:latin typeface="Constantia" pitchFamily="18" charset="0"/>
              </a:rPr>
              <a:t>IV 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етап - 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Финалните състезания от Ученически игри за учебна ……………..г</a:t>
            </a:r>
            <a:r>
              <a:rPr lang="en-US" sz="1000">
                <a:solidFill>
                  <a:srgbClr val="002060"/>
                </a:solidFill>
                <a:latin typeface="Constantia" pitchFamily="18" charset="0"/>
              </a:rPr>
              <a:t>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 /републикански първенства/ в гр. ....................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..........................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 от ................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...г. до ..........................г. и участието на отбора по ...................................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....</a:t>
            </a:r>
            <a:r>
              <a:rPr lang="en-US" sz="1000">
                <a:solidFill>
                  <a:srgbClr val="002060"/>
                </a:solidFill>
                <a:latin typeface="Constantia" pitchFamily="18" charset="0"/>
              </a:rPr>
              <a:t>......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 – /момичета, момчета, юноши,</a:t>
            </a:r>
          </a:p>
          <a:p>
            <a:pPr algn="just"/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					                        /вид спорт/</a:t>
            </a:r>
          </a:p>
          <a:p>
            <a:pPr algn="just"/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 девойки/...................... клас на .....................ОУ/СУ „.........................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..............</a:t>
            </a:r>
            <a:r>
              <a:rPr lang="en-US" sz="1000">
                <a:solidFill>
                  <a:srgbClr val="002060"/>
                </a:solidFill>
                <a:latin typeface="Constantia" pitchFamily="18" charset="0"/>
              </a:rPr>
              <a:t>................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”, градски шампион на София, е необходимо да бъдат отпуснати средства за сметка на бюджета на Дирекция „Спорт и младежки дейности”, Столична община, както следва :</a:t>
            </a:r>
          </a:p>
          <a:p>
            <a:pPr algn="just"/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 </a:t>
            </a:r>
          </a:p>
          <a:p>
            <a:pPr algn="just">
              <a:buFont typeface="Calibri" pitchFamily="34" charset="0"/>
              <a:buAutoNum type="arabicPeriod"/>
            </a:pP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 Пътни за ........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бр. x 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.............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лв. = ............ лв.  – София – .................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...-..............................- ....................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 – София</a:t>
            </a:r>
          </a:p>
          <a:p>
            <a:pPr algn="just">
              <a:buFont typeface="Calibri" pitchFamily="34" charset="0"/>
              <a:buAutoNum type="arabicPeriod"/>
            </a:pP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 Дневни за 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човека по 20.00 лв.= 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..... лв.</a:t>
            </a:r>
          </a:p>
          <a:p>
            <a:pPr algn="just">
              <a:buFont typeface="Calibri" pitchFamily="34" charset="0"/>
              <a:buAutoNum type="arabicPeriod"/>
            </a:pP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 Вътрешен транспорт /</a:t>
            </a:r>
            <a:r>
              <a:rPr lang="bg-BG" sz="1000" u="sng">
                <a:solidFill>
                  <a:srgbClr val="002060"/>
                </a:solidFill>
                <a:latin typeface="Constantia" pitchFamily="18" charset="0"/>
              </a:rPr>
              <a:t>при необходимост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/ за 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.........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човека = .........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......... ………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лв.</a:t>
            </a:r>
          </a:p>
          <a:p>
            <a:pPr algn="just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 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           					 </a:t>
            </a:r>
            <a:r>
              <a:rPr lang="bg-BG" sz="1000" b="1" u="sng">
                <a:solidFill>
                  <a:srgbClr val="002060"/>
                </a:solidFill>
                <a:latin typeface="Constantia" pitchFamily="18" charset="0"/>
              </a:rPr>
              <a:t>  ОБЩО:...........................</a:t>
            </a:r>
            <a:r>
              <a:rPr lang="ru-RU" sz="1000" b="1" u="sng">
                <a:solidFill>
                  <a:srgbClr val="002060"/>
                </a:solidFill>
                <a:latin typeface="Constantia" pitchFamily="18" charset="0"/>
              </a:rPr>
              <a:t>...................</a:t>
            </a:r>
            <a:r>
              <a:rPr lang="bg-BG" sz="1000" b="1" u="sng">
                <a:solidFill>
                  <a:srgbClr val="002060"/>
                </a:solidFill>
                <a:latin typeface="Constantia" pitchFamily="18" charset="0"/>
              </a:rPr>
              <a:t> лв.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just"/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ПРИЛОЖЕНИЕ: 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Списък на отбора, заверен от директор</a:t>
            </a:r>
            <a:r>
              <a:rPr lang="ru-RU" sz="1000">
                <a:solidFill>
                  <a:srgbClr val="002060"/>
                </a:solidFill>
                <a:latin typeface="Constantia" pitchFamily="18" charset="0"/>
              </a:rPr>
              <a:t> на училище</a:t>
            </a:r>
            <a:r>
              <a:rPr lang="bg-BG" sz="1000">
                <a:solidFill>
                  <a:srgbClr val="002060"/>
                </a:solidFill>
                <a:latin typeface="Constantia" pitchFamily="18" charset="0"/>
              </a:rPr>
              <a:t> с подпис и печат </a:t>
            </a:r>
          </a:p>
          <a:p>
            <a:pPr algn="just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 </a:t>
            </a:r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just"/>
            <a:endParaRPr lang="bg-BG" sz="1000">
              <a:solidFill>
                <a:srgbClr val="002060"/>
              </a:solidFill>
              <a:latin typeface="Constantia" pitchFamily="18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onstantia" pitchFamily="18" charset="0"/>
              </a:rPr>
              <a:t>						ДИРЕКТОР:....................................................</a:t>
            </a:r>
            <a:endParaRPr lang="en-US" sz="1000" b="1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en-US" sz="900" b="1">
                <a:solidFill>
                  <a:srgbClr val="002060"/>
                </a:solidFill>
                <a:latin typeface="Constantia" pitchFamily="18" charset="0"/>
              </a:rPr>
              <a:t>                             </a:t>
            </a:r>
            <a:r>
              <a:rPr lang="bg-BG" sz="900" b="1">
                <a:solidFill>
                  <a:srgbClr val="002060"/>
                </a:solidFill>
                <a:latin typeface="Constantia" pitchFamily="18" charset="0"/>
              </a:rPr>
              <a:t>						                            </a:t>
            </a:r>
            <a:r>
              <a:rPr lang="en-US" sz="900" b="1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bg-BG" sz="900" b="1">
                <a:solidFill>
                  <a:srgbClr val="002060"/>
                </a:solidFill>
                <a:latin typeface="Constantia" pitchFamily="18" charset="0"/>
              </a:rPr>
              <a:t>/</a:t>
            </a:r>
            <a:r>
              <a:rPr lang="bg-BG" sz="900">
                <a:solidFill>
                  <a:srgbClr val="002060"/>
                </a:solidFill>
                <a:latin typeface="Constantia" pitchFamily="18" charset="0"/>
              </a:rPr>
              <a:t>....................................................</a:t>
            </a:r>
            <a:r>
              <a:rPr lang="bg-BG" sz="900" b="1">
                <a:solidFill>
                  <a:srgbClr val="002060"/>
                </a:solidFill>
                <a:latin typeface="Constantia" pitchFamily="18" charset="0"/>
              </a:rPr>
              <a:t>/</a:t>
            </a:r>
            <a:r>
              <a:rPr lang="bg-BG" sz="900" b="1" u="sng">
                <a:solidFill>
                  <a:srgbClr val="002060"/>
                </a:solidFill>
                <a:latin typeface="Constantia" pitchFamily="18" charset="0"/>
              </a:rPr>
              <a:t> </a:t>
            </a:r>
            <a:endParaRPr lang="bg-BG" sz="900">
              <a:solidFill>
                <a:srgbClr val="002060"/>
              </a:solidFill>
              <a:latin typeface="Constantia" pitchFamily="18" charset="0"/>
            </a:endParaRPr>
          </a:p>
          <a:p>
            <a:r>
              <a:rPr lang="en-US" sz="900">
                <a:solidFill>
                  <a:srgbClr val="002060"/>
                </a:solidFill>
                <a:latin typeface="Constantia" pitchFamily="18" charset="0"/>
              </a:rPr>
              <a:t>                              </a:t>
            </a:r>
            <a:r>
              <a:rPr lang="bg-BG" sz="900">
                <a:solidFill>
                  <a:srgbClr val="002060"/>
                </a:solidFill>
                <a:latin typeface="Constantia" pitchFamily="18" charset="0"/>
              </a:rPr>
              <a:t>						                        Име, фамилия, подпис, печат</a:t>
            </a:r>
            <a:r>
              <a:rPr lang="ru-RU" sz="900">
                <a:solidFill>
                  <a:srgbClr val="002060"/>
                </a:solidFill>
                <a:latin typeface="Constantia" pitchFamily="18" charset="0"/>
              </a:rPr>
              <a:t>	</a:t>
            </a:r>
            <a:endParaRPr lang="bg-BG" sz="900">
              <a:solidFill>
                <a:srgbClr val="00206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179388" y="115888"/>
            <a:ext cx="8785225" cy="1009650"/>
          </a:xfrm>
        </p:spPr>
        <p:txBody>
          <a:bodyPr anchor="ctr"/>
          <a:lstStyle/>
          <a:p>
            <a:pPr algn="ctr"/>
            <a:r>
              <a:rPr lang="bg-BG" sz="4000" b="1" i="1" smtClean="0">
                <a:solidFill>
                  <a:srgbClr val="002060"/>
                </a:solidFill>
                <a:latin typeface="Constantia" pitchFamily="18" charset="0"/>
              </a:rPr>
              <a:t>Отказ от участие в етапи: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9388" y="1268413"/>
            <a:ext cx="2952750" cy="5256212"/>
          </a:xfrm>
        </p:spPr>
        <p:txBody>
          <a:bodyPr>
            <a:normAutofit/>
          </a:bodyPr>
          <a:lstStyle/>
          <a:p>
            <a:pPr marL="285750" indent="-285750">
              <a:buFont typeface="Constantia" pitchFamily="18" charset="0"/>
              <a:buChar char="Ø"/>
            </a:pPr>
            <a:r>
              <a:rPr lang="bg-BG" sz="1800" b="1" smtClean="0">
                <a:solidFill>
                  <a:srgbClr val="002060"/>
                </a:solidFill>
              </a:rPr>
              <a:t>Отказ от участие във Втори /областен/ етап</a:t>
            </a:r>
          </a:p>
          <a:p>
            <a:pPr marL="285750" indent="-285750">
              <a:buFont typeface="Constantia" pitchFamily="18" charset="0"/>
              <a:buChar char="Ø"/>
            </a:pPr>
            <a:endParaRPr lang="bg-BG" sz="1800" b="1" smtClean="0">
              <a:solidFill>
                <a:srgbClr val="002060"/>
              </a:solidFill>
            </a:endParaRPr>
          </a:p>
          <a:p>
            <a:pPr marL="285750" indent="-285750"/>
            <a:endParaRPr lang="bg-BG" sz="1800" b="1" smtClean="0">
              <a:solidFill>
                <a:srgbClr val="002060"/>
              </a:solidFill>
            </a:endParaRPr>
          </a:p>
          <a:p>
            <a:pPr marL="285750" indent="-285750"/>
            <a:endParaRPr lang="bg-BG" sz="1800" b="1" smtClean="0">
              <a:solidFill>
                <a:srgbClr val="002060"/>
              </a:solidFill>
            </a:endParaRPr>
          </a:p>
          <a:p>
            <a:pPr marL="285750" indent="-285750">
              <a:buFont typeface="Constantia" pitchFamily="18" charset="0"/>
              <a:buChar char="Ø"/>
            </a:pPr>
            <a:r>
              <a:rPr lang="bg-BG" sz="1800" b="1" smtClean="0">
                <a:solidFill>
                  <a:srgbClr val="002060"/>
                </a:solidFill>
              </a:rPr>
              <a:t>Отказ от участие в Трети/зонален/етап</a:t>
            </a:r>
          </a:p>
          <a:p>
            <a:pPr marL="285750" indent="-285750">
              <a:buFont typeface="Constantia" pitchFamily="18" charset="0"/>
              <a:buChar char="Ø"/>
            </a:pPr>
            <a:endParaRPr lang="bg-BG" sz="1800" b="1" smtClean="0">
              <a:solidFill>
                <a:srgbClr val="002060"/>
              </a:solidFill>
            </a:endParaRPr>
          </a:p>
          <a:p>
            <a:pPr marL="285750" indent="-285750">
              <a:buFont typeface="Constantia" pitchFamily="18" charset="0"/>
              <a:buChar char="Ø"/>
            </a:pPr>
            <a:endParaRPr lang="bg-BG" sz="1800" b="1" smtClean="0">
              <a:solidFill>
                <a:srgbClr val="002060"/>
              </a:solidFill>
            </a:endParaRPr>
          </a:p>
          <a:p>
            <a:pPr marL="285750" indent="-285750"/>
            <a:endParaRPr lang="bg-BG" sz="1200" b="1" smtClean="0">
              <a:solidFill>
                <a:srgbClr val="002060"/>
              </a:solidFill>
            </a:endParaRPr>
          </a:p>
          <a:p>
            <a:pPr marL="285750" indent="-285750">
              <a:buFont typeface="Constantia" pitchFamily="18" charset="0"/>
              <a:buChar char="Ø"/>
            </a:pPr>
            <a:r>
              <a:rPr lang="bg-BG" sz="1800" b="1" smtClean="0">
                <a:solidFill>
                  <a:srgbClr val="002060"/>
                </a:solidFill>
              </a:rPr>
              <a:t>Отказ от участие във финалните състезания – републикански първенства по вид спорт</a:t>
            </a:r>
          </a:p>
          <a:p>
            <a:pPr marL="285750" indent="-285750">
              <a:buFont typeface="Constantia" pitchFamily="18" charset="0"/>
              <a:buChar char="Ø"/>
            </a:pPr>
            <a:endParaRPr lang="bg-BG" sz="1800" b="1" smtClean="0">
              <a:solidFill>
                <a:srgbClr val="002060"/>
              </a:solidFill>
            </a:endParaRPr>
          </a:p>
          <a:p>
            <a:pPr marL="285750" indent="-285750">
              <a:buFont typeface="Constantia" pitchFamily="18" charset="0"/>
              <a:buChar char="Ø"/>
            </a:pPr>
            <a:endParaRPr lang="bg-BG" sz="1800" b="1" smtClean="0">
              <a:solidFill>
                <a:srgbClr val="002060"/>
              </a:solidFill>
            </a:endParaRPr>
          </a:p>
          <a:p>
            <a:pPr marL="285750" indent="-285750">
              <a:buFont typeface="Constantia" pitchFamily="18" charset="0"/>
              <a:buChar char="Ø"/>
            </a:pPr>
            <a:endParaRPr lang="bg-BG" sz="1800" b="1" smtClean="0">
              <a:solidFill>
                <a:srgbClr val="002060"/>
              </a:solidFill>
            </a:endParaRPr>
          </a:p>
          <a:p>
            <a:pPr marL="285750" indent="-285750"/>
            <a:endParaRPr lang="bg-BG" sz="1800" b="1" smtClean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03575" y="1341438"/>
            <a:ext cx="5616575" cy="490696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Font typeface="Wingdings 2" pitchFamily="18" charset="2"/>
              <a:buNone/>
              <a:tabLst>
                <a:tab pos="269875" algn="l"/>
              </a:tabLst>
            </a:pPr>
            <a:r>
              <a:rPr lang="bg-BG" sz="1600" b="1" smtClean="0">
                <a:solidFill>
                  <a:srgbClr val="002060"/>
                </a:solidFill>
              </a:rPr>
              <a:t> - В 5 дневен срок </a:t>
            </a:r>
            <a:r>
              <a:rPr lang="bg-BG" sz="1600" smtClean="0">
                <a:solidFill>
                  <a:srgbClr val="002060"/>
                </a:solidFill>
              </a:rPr>
              <a:t>след приключване на общ. състезания по вид спорт, </a:t>
            </a:r>
            <a:r>
              <a:rPr lang="bg-BG" sz="1600" b="1" smtClean="0">
                <a:solidFill>
                  <a:srgbClr val="002060"/>
                </a:solidFill>
              </a:rPr>
              <a:t>директорът на училището е длъжен писмено да </a:t>
            </a:r>
            <a:r>
              <a:rPr lang="bg-BG" sz="1600" smtClean="0">
                <a:solidFill>
                  <a:srgbClr val="002060"/>
                </a:solidFill>
              </a:rPr>
              <a:t>уведоми началника на РУО София град, организатора на Първи районен етап /РА и СО/ и клуба, организиращ и провеждащ Втори /областен/ етап</a:t>
            </a:r>
          </a:p>
          <a:p>
            <a:pPr marL="0" indent="0" algn="just">
              <a:lnSpc>
                <a:spcPct val="90000"/>
              </a:lnSpc>
              <a:buFont typeface="Wingdings 2" pitchFamily="18" charset="2"/>
              <a:buNone/>
              <a:tabLst>
                <a:tab pos="269875" algn="l"/>
              </a:tabLst>
            </a:pPr>
            <a:endParaRPr lang="bg-BG" sz="12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90000"/>
              </a:lnSpc>
              <a:buFont typeface="Wingdings 2" pitchFamily="18" charset="2"/>
              <a:buNone/>
              <a:tabLst>
                <a:tab pos="269875" algn="l"/>
              </a:tabLst>
            </a:pPr>
            <a:r>
              <a:rPr lang="bg-BG" sz="1600" b="1" smtClean="0">
                <a:solidFill>
                  <a:srgbClr val="002060"/>
                </a:solidFill>
              </a:rPr>
              <a:t> - В 3-дневен срок </a:t>
            </a:r>
            <a:r>
              <a:rPr lang="bg-BG" sz="1600" smtClean="0">
                <a:solidFill>
                  <a:srgbClr val="002060"/>
                </a:solidFill>
              </a:rPr>
              <a:t>след приключване на областните състезания по вида спорт, </a:t>
            </a:r>
            <a:r>
              <a:rPr lang="bg-BG" sz="1600" b="1" smtClean="0">
                <a:solidFill>
                  <a:srgbClr val="002060"/>
                </a:solidFill>
              </a:rPr>
              <a:t>директорът на училището е длъжен</a:t>
            </a:r>
            <a:r>
              <a:rPr lang="bg-BG" sz="1600" smtClean="0">
                <a:solidFill>
                  <a:srgbClr val="002060"/>
                </a:solidFill>
              </a:rPr>
              <a:t> да уведоми началника на РУО – София град и клуба, организиращ и провеждащ зоналното първенство /Градски първенства по вид спорт/ за отказа си от участие</a:t>
            </a:r>
          </a:p>
          <a:p>
            <a:pPr marL="0" indent="0" algn="just">
              <a:lnSpc>
                <a:spcPct val="90000"/>
              </a:lnSpc>
              <a:buFont typeface="Wingdings 2" pitchFamily="18" charset="2"/>
              <a:buNone/>
              <a:tabLst>
                <a:tab pos="269875" algn="l"/>
              </a:tabLst>
            </a:pPr>
            <a:endParaRPr lang="bg-BG" sz="12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90000"/>
              </a:lnSpc>
              <a:buFont typeface="Wingdings 2" pitchFamily="18" charset="2"/>
              <a:buNone/>
              <a:tabLst>
                <a:tab pos="269875" algn="l"/>
              </a:tabLst>
            </a:pPr>
            <a:endParaRPr lang="bg-BG" sz="12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90000"/>
              </a:lnSpc>
              <a:buFont typeface="Wingdings 2" pitchFamily="18" charset="2"/>
              <a:buNone/>
              <a:tabLst>
                <a:tab pos="269875" algn="l"/>
              </a:tabLst>
            </a:pPr>
            <a:r>
              <a:rPr lang="bg-BG" sz="1600" b="1" smtClean="0">
                <a:solidFill>
                  <a:srgbClr val="002060"/>
                </a:solidFill>
              </a:rPr>
              <a:t> - В 3-дневен срок</a:t>
            </a:r>
            <a:r>
              <a:rPr lang="bg-BG" sz="1600" smtClean="0">
                <a:solidFill>
                  <a:srgbClr val="002060"/>
                </a:solidFill>
              </a:rPr>
              <a:t> след приключване на състезанията от Трети/зонален/етап, , </a:t>
            </a:r>
            <a:r>
              <a:rPr lang="bg-BG" sz="1600" b="1" smtClean="0">
                <a:solidFill>
                  <a:srgbClr val="002060"/>
                </a:solidFill>
              </a:rPr>
              <a:t>директорът на училището е длъжен</a:t>
            </a:r>
            <a:r>
              <a:rPr lang="bg-BG" sz="1600" smtClean="0">
                <a:solidFill>
                  <a:srgbClr val="002060"/>
                </a:solidFill>
              </a:rPr>
              <a:t> да уведоми началника на РУО – София град, БАСУ, клуба, организиращ и провеждащ зоналното – първенство и СО - дирекция „Спорт и младежки дейности“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936625"/>
          </a:xfrm>
        </p:spPr>
        <p:txBody>
          <a:bodyPr anchor="t"/>
          <a:lstStyle/>
          <a:p>
            <a:pPr algn="ctr"/>
            <a:r>
              <a:rPr lang="bg-BG" sz="4000" b="1" i="1" smtClean="0">
                <a:solidFill>
                  <a:srgbClr val="002060"/>
                </a:solidFill>
                <a:latin typeface="Constantia" pitchFamily="18" charset="0"/>
              </a:rPr>
              <a:t>Информация за УИ/контакти</a:t>
            </a:r>
            <a:endParaRPr lang="bg-BG" sz="400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916113"/>
            <a:ext cx="3816350" cy="44386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Constantia" pitchFamily="18" charset="0"/>
              <a:buChar char="Ø"/>
            </a:pPr>
            <a:r>
              <a:rPr lang="bg-BG" sz="2000" smtClean="0"/>
              <a:t> </a:t>
            </a:r>
            <a:r>
              <a:rPr lang="bg-BG" sz="2000" b="1" i="1" smtClean="0">
                <a:solidFill>
                  <a:srgbClr val="002060"/>
                </a:solidFill>
              </a:rPr>
              <a:t>Районна администрация</a:t>
            </a:r>
          </a:p>
          <a:p>
            <a:pPr>
              <a:lnSpc>
                <a:spcPct val="90000"/>
              </a:lnSpc>
              <a:buFont typeface="Constantia" pitchFamily="18" charset="0"/>
              <a:buChar char="Ø"/>
            </a:pPr>
            <a:endParaRPr lang="bg-BG" sz="2000" b="1" i="1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Constantia" pitchFamily="18" charset="0"/>
              <a:buChar char="Ø"/>
            </a:pPr>
            <a:endParaRPr lang="bg-BG" sz="2000" b="1" i="1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bg-BG" sz="2000" b="1" i="1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bg-BG" sz="2000" b="1" i="1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bg-BG" sz="2000" b="1" i="1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Constantia" pitchFamily="18" charset="0"/>
              <a:buChar char="Ø"/>
            </a:pPr>
            <a:r>
              <a:rPr lang="bg-BG" sz="2000" b="1" i="1" smtClean="0">
                <a:solidFill>
                  <a:srgbClr val="002060"/>
                </a:solidFill>
              </a:rPr>
              <a:t>Столична община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8288" y="1920875"/>
            <a:ext cx="4608512" cy="48212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bg-BG" sz="1800" b="1" i="1" smtClean="0">
                <a:solidFill>
                  <a:srgbClr val="002060"/>
                </a:solidFill>
              </a:rPr>
              <a:t>Заместник – кмет РА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bg-BG" sz="1800" b="1" i="1" smtClean="0">
                <a:solidFill>
                  <a:srgbClr val="002060"/>
                </a:solidFill>
              </a:rPr>
              <a:t>   Началник отдел „</a:t>
            </a:r>
            <a:r>
              <a:rPr lang="bg-BG" sz="1800" i="1" smtClean="0">
                <a:solidFill>
                  <a:srgbClr val="002060"/>
                </a:solidFill>
              </a:rPr>
              <a:t>Образование, култура, и социални дейности“ в РА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bg-BG" sz="1800" i="1" smtClean="0">
                <a:solidFill>
                  <a:srgbClr val="002060"/>
                </a:solidFill>
              </a:rPr>
              <a:t>    </a:t>
            </a:r>
            <a:r>
              <a:rPr lang="bg-BG" sz="1800" b="1" i="1" smtClean="0">
                <a:solidFill>
                  <a:srgbClr val="002060"/>
                </a:solidFill>
              </a:rPr>
              <a:t>Експерт</a:t>
            </a:r>
            <a:r>
              <a:rPr lang="bg-BG" sz="1800" i="1" smtClean="0">
                <a:solidFill>
                  <a:srgbClr val="002060"/>
                </a:solidFill>
              </a:rPr>
              <a:t> „Младежки дейности и спорт“ в РА 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bg-BG" sz="800" i="1" smtClean="0">
              <a:solidFill>
                <a:srgbClr val="002060"/>
              </a:solidFill>
            </a:endParaRPr>
          </a:p>
          <a:p>
            <a:pPr algn="ctr">
              <a:lnSpc>
                <a:spcPct val="90000"/>
              </a:lnSpc>
              <a:buFont typeface="Wingdings 2" pitchFamily="18" charset="2"/>
              <a:buNone/>
            </a:pPr>
            <a:r>
              <a:rPr lang="bg-BG" sz="2000" b="1" i="1" smtClean="0">
                <a:solidFill>
                  <a:srgbClr val="002060"/>
                </a:solidFill>
              </a:rPr>
              <a:t>дирекция “Спорт и младежки дейности“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bg-BG" sz="2000" b="1" i="1" smtClean="0">
                <a:solidFill>
                  <a:srgbClr val="002060"/>
                </a:solidFill>
              </a:rPr>
              <a:t> </a:t>
            </a:r>
            <a:r>
              <a:rPr lang="bg-BG" sz="1400" i="1" smtClean="0">
                <a:solidFill>
                  <a:srgbClr val="002060"/>
                </a:solidFill>
              </a:rPr>
              <a:t>ст. експерт Валентина Ликова - тел/факс 02/980 24 78; моб.  тел: 0884 322 644; 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bg-BG" sz="1400" i="1" smtClean="0">
                <a:solidFill>
                  <a:srgbClr val="002060"/>
                </a:solidFill>
              </a:rPr>
              <a:t>ел. поща: </a:t>
            </a:r>
            <a:r>
              <a:rPr lang="en-US" sz="1400" i="1" smtClean="0">
                <a:solidFill>
                  <a:srgbClr val="002060"/>
                </a:solidFill>
              </a:rPr>
              <a:t>valia_likova@abv.bg</a:t>
            </a:r>
            <a:endParaRPr lang="bg-BG" sz="1400" i="1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bg-BG" sz="1400" i="1" smtClean="0">
                <a:solidFill>
                  <a:srgbClr val="002060"/>
                </a:solidFill>
              </a:rPr>
              <a:t> ст. експерт Теодора Филева – тел. 02/981 06 47; 0884 322 642</a:t>
            </a:r>
            <a:r>
              <a:rPr lang="en-US" sz="1400" i="1" smtClean="0">
                <a:solidFill>
                  <a:srgbClr val="002060"/>
                </a:solidFill>
              </a:rPr>
              <a:t>; </a:t>
            </a:r>
            <a:r>
              <a:rPr lang="bg-BG" sz="1400" i="1" smtClean="0">
                <a:solidFill>
                  <a:srgbClr val="002060"/>
                </a:solidFill>
              </a:rPr>
              <a:t> ел. поща: </a:t>
            </a:r>
            <a:r>
              <a:rPr lang="en-US" sz="1400" i="1" smtClean="0">
                <a:solidFill>
                  <a:srgbClr val="002060"/>
                </a:solidFill>
              </a:rPr>
              <a:t>tedinka_1980@abv.bg</a:t>
            </a:r>
            <a:endParaRPr lang="bg-BG" sz="1400" i="1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bg-BG" sz="1400" i="1" smtClean="0">
                <a:solidFill>
                  <a:srgbClr val="002060"/>
                </a:solidFill>
              </a:rPr>
              <a:t> ст. експерт Любомира Радоева - тел/факс: 02/946 11 12; 0</a:t>
            </a:r>
            <a:r>
              <a:rPr lang="en-US" sz="1400" i="1" smtClean="0">
                <a:solidFill>
                  <a:srgbClr val="002060"/>
                </a:solidFill>
              </a:rPr>
              <a:t>887 377 061; </a:t>
            </a:r>
            <a:r>
              <a:rPr lang="bg-BG" sz="1400" i="1" smtClean="0">
                <a:solidFill>
                  <a:srgbClr val="002060"/>
                </a:solidFill>
              </a:rPr>
              <a:t>ел. поща: </a:t>
            </a:r>
            <a:r>
              <a:rPr lang="en-US" sz="1400" i="1" smtClean="0">
                <a:solidFill>
                  <a:srgbClr val="002060"/>
                </a:solidFill>
              </a:rPr>
              <a:t>lyubomira_radoeva@abv.bg</a:t>
            </a:r>
            <a:endParaRPr lang="bg-BG" sz="1400" i="1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bg-BG" sz="600" i="1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bg-BG" sz="1400" i="1" smtClean="0">
                <a:solidFill>
                  <a:srgbClr val="002060"/>
                </a:solidFill>
              </a:rPr>
              <a:t> директор дирекция МДС – 02/946 14 12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bg-BG" sz="600" i="1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bg-BG" sz="1400" i="1" smtClean="0">
                <a:solidFill>
                  <a:srgbClr val="002060"/>
                </a:solidFill>
              </a:rPr>
              <a:t>адрес: ул. Оборище № 44, ет. 1,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728</TotalTime>
  <Words>1206</Words>
  <Application>Microsoft Office PowerPoint</Application>
  <PresentationFormat>On-screen Show (4:3)</PresentationFormat>
  <Paragraphs>144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Constantia</vt:lpstr>
      <vt:lpstr>Arial</vt:lpstr>
      <vt:lpstr>Calibri</vt:lpstr>
      <vt:lpstr>Wingdings 2</vt:lpstr>
      <vt:lpstr>Flow</vt:lpstr>
      <vt:lpstr>Slide 1</vt:lpstr>
      <vt:lpstr>Ученическите игри /УИ/ се организират със съответни Наредби/Правила и поднормативни актове на национално ниво от следните институции</vt:lpstr>
      <vt:lpstr>Slide 3</vt:lpstr>
      <vt:lpstr>Какво трябва да знаем за УИ преди да заявим участие /по вид спорт, възрастова група, пол и т.н./?</vt:lpstr>
      <vt:lpstr>Документи за участие- във всички етапи на състезанията ръководители на отборите са учителите по ФВС и други учители, определени със заповед на директора на училище</vt:lpstr>
      <vt:lpstr>Участие в Четвърти /финален/ етап – Процедура/финансиране/отчетност</vt:lpstr>
      <vt:lpstr>Slide 7</vt:lpstr>
      <vt:lpstr>Отказ от участие в етапи:</vt:lpstr>
      <vt:lpstr>Информация за УИ/контакти</vt:lpstr>
      <vt:lpstr>С пожелания за ползотворна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VLikova</dc:creator>
  <cp:lastModifiedBy>so_USER</cp:lastModifiedBy>
  <cp:revision>58</cp:revision>
  <dcterms:created xsi:type="dcterms:W3CDTF">2019-01-23T14:20:42Z</dcterms:created>
  <dcterms:modified xsi:type="dcterms:W3CDTF">2020-01-21T10:50:48Z</dcterms:modified>
</cp:coreProperties>
</file>