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1"/>
  </p:notesMasterIdLst>
  <p:sldIdLst>
    <p:sldId id="283" r:id="rId2"/>
    <p:sldId id="284" r:id="rId3"/>
    <p:sldId id="285" r:id="rId4"/>
    <p:sldId id="286" r:id="rId5"/>
    <p:sldId id="287" r:id="rId6"/>
    <p:sldId id="288" r:id="rId7"/>
    <p:sldId id="289" r:id="rId8"/>
    <p:sldId id="290" r:id="rId9"/>
    <p:sldId id="307" r:id="rId10"/>
    <p:sldId id="280" r:id="rId11"/>
    <p:sldId id="281" r:id="rId12"/>
    <p:sldId id="291" r:id="rId13"/>
    <p:sldId id="292" r:id="rId14"/>
    <p:sldId id="293" r:id="rId15"/>
    <p:sldId id="294" r:id="rId16"/>
    <p:sldId id="295" r:id="rId17"/>
    <p:sldId id="296" r:id="rId18"/>
    <p:sldId id="297" r:id="rId19"/>
    <p:sldId id="298" r:id="rId20"/>
    <p:sldId id="299" r:id="rId21"/>
    <p:sldId id="300" r:id="rId22"/>
    <p:sldId id="301" r:id="rId23"/>
    <p:sldId id="302" r:id="rId24"/>
    <p:sldId id="303" r:id="rId25"/>
    <p:sldId id="304" r:id="rId26"/>
    <p:sldId id="305" r:id="rId27"/>
    <p:sldId id="306" r:id="rId28"/>
    <p:sldId id="308" r:id="rId29"/>
    <p:sldId id="309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4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BD4573-58E7-4156-A133-2731F5F8D1A6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3B0CF2-7F87-4E02-A248-870047730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6208894"/>
            <a:ext cx="12192000" cy="649106"/>
            <a:chOff x="0" y="6208894"/>
            <a:chExt cx="12192000" cy="649106"/>
          </a:xfrm>
        </p:grpSpPr>
        <p:sp>
          <p:nvSpPr>
            <p:cNvPr id="2" name="Rectangle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Straight Connector 4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A1D30-C0A0-4124-A783-34D9F15FA0FE}" type="datetime1">
              <a:rPr lang="en-US" smtClean="0"/>
              <a:t>2/19/2019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D5871-AB0F-4B3D-8861-97E78CB7B47E}" type="datetime1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77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18406-4C3F-4F3E-80BD-A22568EA37EB}" type="datetime1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75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38589"/>
            <a:ext cx="5384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0D6B63-074E-45FE-932D-DFF01F6CF2CF}" type="slidenum">
              <a:rPr lang="bg-BG" altLang="bg-BG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28642309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09600" y="3938589"/>
            <a:ext cx="5384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Content Placeholder 4"/>
          <p:cNvSpPr>
            <a:spLocks noGrp="1"/>
          </p:cNvSpPr>
          <p:nvPr>
            <p:ph sz="half" idx="3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9C2B6F-C154-407B-BB4F-18429E2D96A2}" type="slidenum">
              <a:rPr lang="bg-BG" altLang="bg-BG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3687716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28077-7188-48C5-8679-2287FAC952E9}" type="datetime1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68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CB740-6776-4EE9-99FD-96D592FA5A23}" type="datetime1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9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BD99-6FFD-46C5-B5E2-43A34BDA2566}" type="datetime1">
              <a:rPr lang="en-US" smtClean="0"/>
              <a:t>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1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678E-214C-4CF8-97C7-95015FB02960}" type="datetime1">
              <a:rPr lang="en-US" smtClean="0"/>
              <a:t>2/19/2019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18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660E0-FA77-4473-A859-74127B089143}" type="datetime1">
              <a:rPr lang="en-US" smtClean="0"/>
              <a:t>2/19/2019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81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8D7B8-9F07-4899-827D-5F3CFDDEB574}" type="datetime1">
              <a:rPr lang="en-US" smtClean="0"/>
              <a:t>2/19/2019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8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97C5C-1CD1-417D-A89C-14747F5222C7}" type="datetime1">
              <a:rPr lang="en-US" smtClean="0"/>
              <a:t>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92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9EFBB-CFA1-4AA8-9123-F0B52DBD84FE}" type="datetime1">
              <a:rPr lang="en-US" smtClean="0"/>
              <a:t>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62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-29028" y="-7144"/>
            <a:ext cx="12240731" cy="6879658"/>
            <a:chOff x="0" y="-21658"/>
            <a:chExt cx="12240731" cy="6879658"/>
          </a:xfrm>
        </p:grpSpPr>
        <p:sp>
          <p:nvSpPr>
            <p:cNvPr id="26" name="Rectangle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Freeform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marL="0" algn="l" rtl="0" eaLnBrk="1" latinLnBrk="0" hangingPunct="1"/>
                <a:endParaRPr kumimoji="0" lang="en-US" sz="18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" name="Freeform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marL="0" algn="l" rtl="0" eaLnBrk="1" latinLnBrk="0" hangingPunct="1"/>
                <a:endParaRPr kumimoji="0" lang="en-US" sz="18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Freeform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anchor="t" compatLnSpc="1"/>
                <a:lstStyle/>
                <a:p>
                  <a:endParaRPr kumimoji="0" lang="en-US" sz="1800"/>
                </a:p>
              </p:txBody>
            </p:sp>
            <p:sp>
              <p:nvSpPr>
                <p:cNvPr id="33" name="Freeform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anchor="t" compatLnSpc="1"/>
                <a:lstStyle/>
                <a:p>
                  <a:endParaRPr kumimoji="0" lang="en-US" sz="1800"/>
                </a:p>
              </p:txBody>
            </p:sp>
          </p:grpSp>
        </p:grpSp>
      </p:grp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fld id="{61146459-E3C3-4969-9224-5ED50B492D17}" type="datetime1">
              <a:rPr lang="en-US" smtClean="0"/>
              <a:pPr/>
              <a:t>2/19/2019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Add a footer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>
            <a:lumMod val="50000"/>
          </a:schemeClr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>
            <a:lumMod val="75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>
            <a:lumMod val="50000"/>
          </a:schemeClr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0" algn="l" rtl="0" eaLnBrk="1" latinLnBrk="0" hangingPunct="1">
        <a:spcBef>
          <a:spcPct val="20000"/>
        </a:spcBef>
        <a:buClr>
          <a:schemeClr val="tx2"/>
        </a:buClr>
        <a:buFontTx/>
        <a:buNone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https://www.sofia.bg/documents/20182/4035503/Sofia_capital_of_sport_BG.png/d9ece4b5-88ae-4442-af20-d90fe66c20b8?t=1546522283165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mailto:programasofia@abv.b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19288" y="1844675"/>
            <a:ext cx="8280400" cy="299333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bg-BG" altLang="bg-BG" sz="3000" i="1" dirty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Програма </a:t>
            </a:r>
            <a:br>
              <a:rPr lang="bg-BG" altLang="bg-BG" sz="3000" i="1" dirty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</a:br>
            <a:r>
              <a:rPr lang="bg-BG" altLang="bg-BG" sz="3000" i="1" dirty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за изпълнение на Общинска Стратегия за развитие на физическото възпитание и спорта 2016 – 2020 година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24114" y="4968816"/>
            <a:ext cx="7559675" cy="950974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</a:pPr>
            <a:endParaRPr lang="bg-BG" altLang="bg-BG" sz="2000" i="1" dirty="0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lnSpc>
                <a:spcPct val="80000"/>
              </a:lnSpc>
            </a:pPr>
            <a:r>
              <a:rPr lang="bg-BG" altLang="bg-BG" b="1" i="1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Методическа среща / консултация</a:t>
            </a:r>
          </a:p>
          <a:p>
            <a:pPr algn="ctr" eaLnBrk="1" hangingPunct="1">
              <a:lnSpc>
                <a:spcPct val="80000"/>
              </a:lnSpc>
            </a:pPr>
            <a:r>
              <a:rPr lang="bg-BG" altLang="bg-BG" b="1" i="1" dirty="0" smtClean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14 февруари 2019 г.</a:t>
            </a:r>
          </a:p>
        </p:txBody>
      </p:sp>
      <p:pic>
        <p:nvPicPr>
          <p:cNvPr id="2052" name="Picture 4" descr="GERBSF_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9170" y="661986"/>
            <a:ext cx="143510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 descr="https://www.sofia.bg/documents/20182/4035503/Sofia_capital_of_sport_BG.png/d9ece4b5-88ae-4442-af20-d90fe66c20b8?t=1546522283165"/>
          <p:cNvPicPr>
            <a:picLocks noChangeAspect="1" noChangeArrowheads="1"/>
          </p:cNvPicPr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7169" y="906132"/>
            <a:ext cx="1655762" cy="109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3343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700765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Georgia" panose="02040502050405020303" pitchFamily="18" charset="0"/>
              </a:rPr>
              <a:t/>
            </a:r>
            <a:br>
              <a:rPr lang="ru-RU" sz="28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Georgia" panose="02040502050405020303" pitchFamily="18" charset="0"/>
              </a:rPr>
            </a:br>
            <a:r>
              <a:rPr lang="ru-RU" sz="28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Georgia" panose="02040502050405020303" pitchFamily="18" charset="0"/>
              </a:rPr>
              <a:t/>
            </a:r>
            <a:br>
              <a:rPr lang="ru-RU" sz="28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Georgia" panose="02040502050405020303" pitchFamily="18" charset="0"/>
              </a:rPr>
            </a:br>
            <a:r>
              <a:rPr lang="ru-RU" sz="28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Georgia" panose="02040502050405020303" pitchFamily="18" charset="0"/>
              </a:rPr>
              <a:t/>
            </a:r>
            <a:br>
              <a:rPr lang="ru-RU" sz="28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Georgia" panose="02040502050405020303" pitchFamily="18" charset="0"/>
              </a:rPr>
            </a:br>
            <a:r>
              <a:rPr lang="ru-RU" sz="28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Georgia" panose="02040502050405020303" pitchFamily="18" charset="0"/>
              </a:rPr>
              <a:t/>
            </a:r>
            <a:br>
              <a:rPr lang="ru-RU" sz="28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Georgia" panose="02040502050405020303" pitchFamily="18" charset="0"/>
              </a:rPr>
            </a:br>
            <a:r>
              <a:rPr lang="ru-RU" sz="28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Georgia" panose="02040502050405020303" pitchFamily="18" charset="0"/>
              </a:rPr>
              <a:t/>
            </a:r>
            <a:br>
              <a:rPr lang="ru-RU" sz="28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Georgia" panose="02040502050405020303" pitchFamily="18" charset="0"/>
              </a:rPr>
            </a:br>
            <a:r>
              <a:rPr lang="ru-RU" sz="28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Georgia" panose="02040502050405020303" pitchFamily="18" charset="0"/>
              </a:rPr>
              <a:t/>
            </a:r>
            <a:br>
              <a:rPr lang="ru-RU" sz="28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Georgia" panose="02040502050405020303" pitchFamily="18" charset="0"/>
              </a:rPr>
            </a:br>
            <a:r>
              <a:rPr lang="ru-RU" sz="28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Georgia" panose="02040502050405020303" pitchFamily="18" charset="0"/>
              </a:rPr>
              <a:t/>
            </a:r>
            <a:br>
              <a:rPr lang="ru-RU" sz="28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Georgia" panose="02040502050405020303" pitchFamily="18" charset="0"/>
              </a:rPr>
            </a:br>
            <a:r>
              <a:rPr lang="ru-RU" sz="28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Georgia" panose="02040502050405020303" pitchFamily="18" charset="0"/>
              </a:rPr>
              <a:t/>
            </a:r>
            <a:br>
              <a:rPr lang="ru-RU" sz="28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Georgia" panose="02040502050405020303" pitchFamily="18" charset="0"/>
              </a:rPr>
            </a:br>
            <a:r>
              <a:rPr lang="ru-RU" sz="28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Georgia" panose="02040502050405020303" pitchFamily="18" charset="0"/>
              </a:rPr>
              <a:t/>
            </a:r>
            <a:br>
              <a:rPr lang="ru-RU" sz="28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Georgia" panose="02040502050405020303" pitchFamily="18" charset="0"/>
              </a:rPr>
            </a:b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Georgia" panose="02040502050405020303" pitchFamily="18" charset="0"/>
              </a:rPr>
              <a:t>ОЦЕНКА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Georgia" panose="02040502050405020303" pitchFamily="18" charset="0"/>
              </a:rPr>
              <a:t>НА ЕФЕКТИВНОСТ</a:t>
            </a:r>
            <a:r>
              <a:rPr lang="bg-BG" sz="24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/>
            </a:r>
            <a:br>
              <a:rPr lang="bg-BG" sz="24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</a:b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Georgia" panose="02040502050405020303" pitchFamily="18" charset="0"/>
              </a:rPr>
              <a:t>  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Georgia" panose="02040502050405020303" pitchFamily="18" charset="0"/>
              </a:rPr>
              <a:t>НА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Georgia" panose="02040502050405020303" pitchFamily="18" charset="0"/>
              </a:rPr>
              <a:t>ПРОЕКТНО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Georgia" panose="02040502050405020303" pitchFamily="18" charset="0"/>
              </a:rPr>
              <a:t>ПРЕДЛОЖЕНИЕ</a:t>
            </a:r>
            <a:endParaRPr lang="bg-BG" sz="24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231288772"/>
              </p:ext>
            </p:extLst>
          </p:nvPr>
        </p:nvGraphicFramePr>
        <p:xfrm>
          <a:off x="399011" y="4347555"/>
          <a:ext cx="5070764" cy="2335877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3000894">
                  <a:extLst>
                    <a:ext uri="{9D8B030D-6E8A-4147-A177-3AD203B41FA5}">
                      <a16:colId xmlns:a16="http://schemas.microsoft.com/office/drawing/2014/main" val="2706423397"/>
                    </a:ext>
                  </a:extLst>
                </a:gridCol>
                <a:gridCol w="2069870">
                  <a:extLst>
                    <a:ext uri="{9D8B030D-6E8A-4147-A177-3AD203B41FA5}">
                      <a16:colId xmlns:a16="http://schemas.microsoft.com/office/drawing/2014/main" val="1065870251"/>
                    </a:ext>
                  </a:extLst>
                </a:gridCol>
              </a:tblGrid>
              <a:tr h="721374">
                <a:tc>
                  <a:txBody>
                    <a:bodyPr/>
                    <a:lstStyle/>
                    <a:p>
                      <a:pPr algn="ctr"/>
                      <a:r>
                        <a:rPr lang="bg-BG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ІІ. Съответствие </a:t>
                      </a:r>
                      <a:endParaRPr lang="bg-BG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Формуляр за кандидатстване</a:t>
                      </a:r>
                    </a:p>
                    <a:p>
                      <a:pPr algn="ctr"/>
                      <a:r>
                        <a:rPr lang="bg-BG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2,3,4,5</a:t>
                      </a:r>
                      <a:endParaRPr lang="bg-BG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9743269"/>
                  </a:ext>
                </a:extLst>
              </a:tr>
              <a:tr h="1614503">
                <a:tc gridSpan="2">
                  <a:txBody>
                    <a:bodyPr/>
                    <a:lstStyle/>
                    <a:p>
                      <a:pPr marL="171450" lvl="0" indent="-171450" algn="just">
                        <a:buFontTx/>
                        <a:buChar char="-"/>
                      </a:pPr>
                      <a:r>
                        <a:rPr kumimoji="0" lang="bg-BG" sz="110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Проектното предложение съответства на темите от съответната      </a:t>
                      </a:r>
                      <a:r>
                        <a:rPr kumimoji="0" lang="bg-BG" sz="1100" b="1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Програма,</a:t>
                      </a:r>
                      <a:r>
                        <a:rPr kumimoji="0" lang="bg-BG" sz="110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посочени в обявата за настоящата конкурсна процедура;</a:t>
                      </a:r>
                    </a:p>
                    <a:p>
                      <a:pPr marL="171450" lvl="0" indent="-171450" algn="just">
                        <a:buFontTx/>
                        <a:buChar char="-"/>
                      </a:pPr>
                      <a:r>
                        <a:rPr kumimoji="0" lang="bg-BG" sz="110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Правилно са определени проблемите и потребностите на </a:t>
                      </a:r>
                      <a:r>
                        <a:rPr kumimoji="0" lang="bg-BG" sz="1100" b="1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целевите групи;</a:t>
                      </a:r>
                      <a:endParaRPr kumimoji="0" lang="bg-BG" sz="1100" b="0" kern="1200" dirty="0" smtClean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171450" lvl="0" indent="-171450" algn="just">
                        <a:buFontTx/>
                        <a:buChar char="-"/>
                      </a:pPr>
                      <a:r>
                        <a:rPr kumimoji="0" lang="bg-BG" sz="110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Ясно е дефинирана и стратегически избрана целевата група в проекта;</a:t>
                      </a:r>
                    </a:p>
                    <a:p>
                      <a:pPr marL="171450" lvl="0" indent="-171450" algn="just">
                        <a:buFontTx/>
                        <a:buChar char="-"/>
                      </a:pPr>
                      <a:r>
                        <a:rPr kumimoji="0" lang="bg-BG" sz="110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Проектното предложение съответства на приет План, Програма, Стратегия или др., (</a:t>
                      </a:r>
                      <a:r>
                        <a:rPr kumimoji="0" lang="bg-BG" sz="1100" kern="1200" dirty="0" err="1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релевантност</a:t>
                      </a:r>
                      <a:r>
                        <a:rPr kumimoji="0" lang="bg-BG" sz="110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на документи на кандидатстващата институция с програмни документи на СО)</a:t>
                      </a:r>
                      <a:endParaRPr lang="bg-BG" sz="11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 sz="12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474970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9220842"/>
              </p:ext>
            </p:extLst>
          </p:nvPr>
        </p:nvGraphicFramePr>
        <p:xfrm>
          <a:off x="399011" y="1687484"/>
          <a:ext cx="5070763" cy="237744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3125585">
                  <a:extLst>
                    <a:ext uri="{9D8B030D-6E8A-4147-A177-3AD203B41FA5}">
                      <a16:colId xmlns:a16="http://schemas.microsoft.com/office/drawing/2014/main" val="3253824205"/>
                    </a:ext>
                  </a:extLst>
                </a:gridCol>
                <a:gridCol w="1945178">
                  <a:extLst>
                    <a:ext uri="{9D8B030D-6E8A-4147-A177-3AD203B41FA5}">
                      <a16:colId xmlns:a16="http://schemas.microsoft.com/office/drawing/2014/main" val="4274948097"/>
                    </a:ext>
                  </a:extLst>
                </a:gridCol>
              </a:tblGrid>
              <a:tr h="68040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I</a:t>
                      </a:r>
                      <a:r>
                        <a:rPr lang="bg-BG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.</a:t>
                      </a:r>
                      <a:r>
                        <a:rPr lang="bg-BG" sz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bg-BG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Профил и капацитет на кандидата</a:t>
                      </a:r>
                    </a:p>
                    <a:p>
                      <a:endParaRPr lang="bg-BG" sz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Georgia" panose="02040502050405020303" pitchFamily="18" charset="0"/>
                      </a:endParaRPr>
                    </a:p>
                    <a:p>
                      <a:endParaRPr lang="bg-BG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Формуляр за кандидатстване </a:t>
                      </a:r>
                    </a:p>
                    <a:p>
                      <a:pPr algn="ctr"/>
                      <a:r>
                        <a:rPr lang="bg-BG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1, 4, 6</a:t>
                      </a:r>
                      <a:endParaRPr lang="bg-BG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2325039"/>
                  </a:ext>
                </a:extLst>
              </a:tr>
              <a:tr h="1455968">
                <a:tc gridSpan="2">
                  <a:txBody>
                    <a:bodyPr/>
                    <a:lstStyle/>
                    <a:p>
                      <a:pPr marL="171450" indent="-171450" algn="just">
                        <a:buFontTx/>
                        <a:buChar char="-"/>
                      </a:pPr>
                      <a:r>
                        <a:rPr kumimoji="0" lang="bg-BG" sz="120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Кандидатстващата </a:t>
                      </a:r>
                      <a:r>
                        <a:rPr kumimoji="0" lang="bg-BG" sz="12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институция и/или партньор има опит и </a:t>
                      </a:r>
                      <a:r>
                        <a:rPr kumimoji="0" lang="bg-BG" sz="120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експертиза за реализиране на проектните дейности; </a:t>
                      </a:r>
                    </a:p>
                    <a:p>
                      <a:pPr marL="171450" indent="-171450" algn="just">
                        <a:buFontTx/>
                        <a:buChar char="-"/>
                      </a:pPr>
                      <a:r>
                        <a:rPr kumimoji="0" lang="bg-BG" sz="120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Мотивите за проектното предложение са свързани с добри практики, разширяване обхвата на целева група, решаване на конкретни проблеми, създаване на партньорски  взаимоотношения;</a:t>
                      </a:r>
                    </a:p>
                    <a:p>
                      <a:pPr marL="171450" indent="-171450" algn="just">
                        <a:buFontTx/>
                        <a:buChar char="-"/>
                      </a:pPr>
                      <a:r>
                        <a:rPr kumimoji="0" lang="bg-BG" sz="120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Кандидатът/партньорът разполага със съответните технически        средства и капацитет, човешки ресурси </a:t>
                      </a:r>
                      <a:endParaRPr lang="bg-BG" sz="12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1145564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7666092"/>
              </p:ext>
            </p:extLst>
          </p:nvPr>
        </p:nvGraphicFramePr>
        <p:xfrm>
          <a:off x="5987935" y="1687484"/>
          <a:ext cx="5749636" cy="2136371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3629890">
                  <a:extLst>
                    <a:ext uri="{9D8B030D-6E8A-4147-A177-3AD203B41FA5}">
                      <a16:colId xmlns:a16="http://schemas.microsoft.com/office/drawing/2014/main" val="3890676999"/>
                    </a:ext>
                  </a:extLst>
                </a:gridCol>
                <a:gridCol w="2119746">
                  <a:extLst>
                    <a:ext uri="{9D8B030D-6E8A-4147-A177-3AD203B41FA5}">
                      <a16:colId xmlns:a16="http://schemas.microsoft.com/office/drawing/2014/main" val="2255767435"/>
                    </a:ext>
                  </a:extLst>
                </a:gridCol>
              </a:tblGrid>
              <a:tr h="680403">
                <a:tc>
                  <a:txBody>
                    <a:bodyPr/>
                    <a:lstStyle/>
                    <a:p>
                      <a:pPr algn="ctr"/>
                      <a:r>
                        <a:rPr lang="bg-BG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ІІІ.</a:t>
                      </a:r>
                      <a:r>
                        <a:rPr lang="bg-BG" sz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bg-BG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Цели и дейности</a:t>
                      </a:r>
                    </a:p>
                    <a:p>
                      <a:endParaRPr lang="bg-BG" sz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Georgia" panose="02040502050405020303" pitchFamily="18" charset="0"/>
                      </a:endParaRPr>
                    </a:p>
                    <a:p>
                      <a:endParaRPr lang="bg-BG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Формуляр за кандидатстване </a:t>
                      </a:r>
                    </a:p>
                    <a:p>
                      <a:pPr algn="ctr"/>
                      <a:r>
                        <a:rPr lang="bg-BG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3,4,6,7</a:t>
                      </a:r>
                      <a:endParaRPr lang="bg-BG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6540101"/>
                  </a:ext>
                </a:extLst>
              </a:tr>
              <a:tr h="1455968">
                <a:tc gridSpan="2">
                  <a:txBody>
                    <a:bodyPr/>
                    <a:lstStyle/>
                    <a:p>
                      <a:pPr marL="171450" lvl="0" indent="-171450" algn="just">
                        <a:buFontTx/>
                        <a:buChar char="-"/>
                      </a:pPr>
                      <a:r>
                        <a:rPr kumimoji="0" lang="bg-BG" sz="120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Формулираните цели са специфични за целевата група/регион,  постижими               и реалистични</a:t>
                      </a:r>
                    </a:p>
                    <a:p>
                      <a:pPr marL="171450" lvl="0" indent="-171450" algn="just">
                        <a:buFontTx/>
                        <a:buChar char="-"/>
                      </a:pPr>
                      <a:r>
                        <a:rPr kumimoji="0" lang="bg-BG" sz="120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Предложените дейности са подходящи и съответстват на целите и очакваните резултати, на потребности на целевата група/</a:t>
                      </a:r>
                      <a:r>
                        <a:rPr kumimoji="0" lang="bg-BG" sz="1200" kern="1200" dirty="0" err="1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релевантност</a:t>
                      </a:r>
                      <a:endParaRPr kumimoji="0" lang="bg-BG" sz="1200" kern="1200" dirty="0" smtClean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171450" lvl="0" indent="-171450" algn="just">
                        <a:buFontTx/>
                        <a:buChar char="-"/>
                      </a:pPr>
                      <a:r>
                        <a:rPr kumimoji="0" lang="bg-BG" sz="120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Графикът за дейностите е ясен и изпълним</a:t>
                      </a:r>
                    </a:p>
                    <a:p>
                      <a:pPr marL="171450" lvl="0" indent="-171450" algn="just">
                        <a:buFontTx/>
                        <a:buChar char="-"/>
                      </a:pPr>
                      <a:r>
                        <a:rPr kumimoji="0" lang="bg-BG" sz="120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Равнището на ангажираност и участие на партньорите в проекта е ефективно;</a:t>
                      </a:r>
                      <a:endParaRPr lang="bg-BG" sz="12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4339641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1795372"/>
              </p:ext>
            </p:extLst>
          </p:nvPr>
        </p:nvGraphicFramePr>
        <p:xfrm>
          <a:off x="5987935" y="4347555"/>
          <a:ext cx="5749636" cy="2269376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3688080">
                  <a:extLst>
                    <a:ext uri="{9D8B030D-6E8A-4147-A177-3AD203B41FA5}">
                      <a16:colId xmlns:a16="http://schemas.microsoft.com/office/drawing/2014/main" val="2983972859"/>
                    </a:ext>
                  </a:extLst>
                </a:gridCol>
                <a:gridCol w="2061556">
                  <a:extLst>
                    <a:ext uri="{9D8B030D-6E8A-4147-A177-3AD203B41FA5}">
                      <a16:colId xmlns:a16="http://schemas.microsoft.com/office/drawing/2014/main" val="2258685431"/>
                    </a:ext>
                  </a:extLst>
                </a:gridCol>
              </a:tblGrid>
              <a:tr h="871196">
                <a:tc>
                  <a:txBody>
                    <a:bodyPr/>
                    <a:lstStyle/>
                    <a:p>
                      <a:pPr algn="ctr"/>
                      <a:r>
                        <a:rPr lang="bg-BG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І</a:t>
                      </a:r>
                      <a:r>
                        <a:rPr lang="en-US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V</a:t>
                      </a:r>
                      <a:r>
                        <a:rPr lang="bg-BG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.</a:t>
                      </a:r>
                      <a:r>
                        <a:rPr lang="bg-BG" sz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 </a:t>
                      </a:r>
                      <a:r>
                        <a:rPr kumimoji="0" lang="bg-BG" sz="12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Съдържа ли проектното предложение обективно проверими индикатори</a:t>
                      </a:r>
                      <a:r>
                        <a:rPr kumimoji="0" lang="ru-RU" sz="12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и очаквани резултати</a:t>
                      </a:r>
                      <a:endParaRPr lang="bg-BG" sz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Georgia" panose="02040502050405020303" pitchFamily="18" charset="0"/>
                      </a:endParaRPr>
                    </a:p>
                    <a:p>
                      <a:endParaRPr lang="bg-BG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Формуляр за кандидатстване </a:t>
                      </a:r>
                    </a:p>
                    <a:p>
                      <a:pPr algn="ctr"/>
                      <a:r>
                        <a:rPr lang="bg-BG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3,4,</a:t>
                      </a:r>
                      <a:r>
                        <a:rPr lang="en-US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9</a:t>
                      </a:r>
                      <a:endParaRPr lang="bg-BG" sz="1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9241527"/>
                  </a:ext>
                </a:extLst>
              </a:tr>
              <a:tr h="1398180">
                <a:tc gridSpan="2">
                  <a:txBody>
                    <a:bodyPr/>
                    <a:lstStyle/>
                    <a:p>
                      <a:r>
                        <a:rPr kumimoji="0" lang="bg-BG" sz="120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- Очакваните резултати са релевантни на цели, дейности и потребности на целевата група;</a:t>
                      </a:r>
                    </a:p>
                    <a:p>
                      <a:r>
                        <a:rPr kumimoji="0" lang="bg-BG" sz="120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- Индикаторите са количествено измерими;</a:t>
                      </a:r>
                    </a:p>
                    <a:p>
                      <a:r>
                        <a:rPr kumimoji="0" lang="bg-BG" sz="120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- Количествените индикаторите са ясни и конкретни;</a:t>
                      </a:r>
                    </a:p>
                    <a:p>
                      <a:r>
                        <a:rPr kumimoji="0" lang="bg-BG" sz="120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- Индикаторите са качествено измерими;</a:t>
                      </a:r>
                    </a:p>
                    <a:p>
                      <a:r>
                        <a:rPr kumimoji="0" lang="bg-BG" sz="120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- Качествените индикатори са обективно проверими.</a:t>
                      </a:r>
                      <a:endParaRPr lang="bg-BG" sz="1200" b="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26271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7396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480980780"/>
              </p:ext>
            </p:extLst>
          </p:nvPr>
        </p:nvGraphicFramePr>
        <p:xfrm>
          <a:off x="401709" y="1795550"/>
          <a:ext cx="5367324" cy="2809701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3405520">
                  <a:extLst>
                    <a:ext uri="{9D8B030D-6E8A-4147-A177-3AD203B41FA5}">
                      <a16:colId xmlns:a16="http://schemas.microsoft.com/office/drawing/2014/main" val="1211018067"/>
                    </a:ext>
                  </a:extLst>
                </a:gridCol>
                <a:gridCol w="1961804">
                  <a:extLst>
                    <a:ext uri="{9D8B030D-6E8A-4147-A177-3AD203B41FA5}">
                      <a16:colId xmlns:a16="http://schemas.microsoft.com/office/drawing/2014/main" val="3973140948"/>
                    </a:ext>
                  </a:extLst>
                </a:gridCol>
              </a:tblGrid>
              <a:tr h="832015">
                <a:tc>
                  <a:txBody>
                    <a:bodyPr/>
                    <a:lstStyle/>
                    <a:p>
                      <a:r>
                        <a:rPr kumimoji="0" lang="en-US" sz="12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bg-BG" sz="12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.</a:t>
                      </a:r>
                      <a:r>
                        <a:rPr kumimoji="0" lang="en-US" sz="12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bg-BG" sz="12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Устойчивост и възможности за мултиплициране</a:t>
                      </a:r>
                      <a:endParaRPr lang="bg-BG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Формуляр</a:t>
                      </a:r>
                      <a:r>
                        <a:rPr lang="bg-BG" sz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 за кандидатстване</a:t>
                      </a:r>
                    </a:p>
                    <a:p>
                      <a:pPr algn="ctr"/>
                      <a:r>
                        <a:rPr lang="bg-BG" sz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4,7,10</a:t>
                      </a:r>
                      <a:endParaRPr lang="bg-BG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3983658"/>
                  </a:ext>
                </a:extLst>
              </a:tr>
              <a:tr h="1977686">
                <a:tc gridSpan="2">
                  <a:txBody>
                    <a:bodyPr/>
                    <a:lstStyle/>
                    <a:p>
                      <a:pPr marL="171450" lvl="0" indent="-171450" algn="just">
                        <a:buFontTx/>
                        <a:buChar char="-"/>
                      </a:pPr>
                      <a:r>
                        <a:rPr kumimoji="0" lang="bg-BG" sz="120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Резултатите от изпълнението на проекта ще окажат трайно въздействие върху целевата/и група/и;</a:t>
                      </a:r>
                    </a:p>
                    <a:p>
                      <a:pPr marL="171450" lvl="0" indent="-171450" algn="just">
                        <a:buFontTx/>
                        <a:buChar char="-"/>
                      </a:pPr>
                      <a:r>
                        <a:rPr kumimoji="0" lang="bg-BG" sz="120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Кандидатът е посочил детайлно потенциалните източници за съфинансиране на дейностите</a:t>
                      </a:r>
                    </a:p>
                    <a:p>
                      <a:pPr marL="171450" lvl="0" indent="-171450" algn="just">
                        <a:buFontTx/>
                        <a:buChar char="-"/>
                      </a:pPr>
                      <a:r>
                        <a:rPr kumimoji="0" lang="bg-BG" sz="120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Резултатите от изпълнението на проекта по отношение на провежданата политика са устойчиви;</a:t>
                      </a:r>
                    </a:p>
                    <a:p>
                      <a:pPr marL="171450" lvl="0" indent="-171450" algn="just">
                        <a:buFontTx/>
                        <a:buChar char="-"/>
                      </a:pPr>
                      <a:r>
                        <a:rPr kumimoji="0" lang="bg-BG" sz="120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Проектното предложение създава възможности за мултиплициране на ефекта от проекта.</a:t>
                      </a:r>
                      <a:endParaRPr lang="bg-BG" sz="12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215905"/>
                  </a:ext>
                </a:extLst>
              </a:tr>
            </a:tbl>
          </a:graphicData>
        </a:graphic>
      </p:graphicFrame>
      <p:graphicFrame>
        <p:nvGraphicFramePr>
          <p:cNvPr id="2" name="Content Placeholder 1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487004748"/>
              </p:ext>
            </p:extLst>
          </p:nvPr>
        </p:nvGraphicFramePr>
        <p:xfrm>
          <a:off x="6320372" y="1795550"/>
          <a:ext cx="5367324" cy="2751512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3405520">
                  <a:extLst>
                    <a:ext uri="{9D8B030D-6E8A-4147-A177-3AD203B41FA5}">
                      <a16:colId xmlns:a16="http://schemas.microsoft.com/office/drawing/2014/main" val="2468644565"/>
                    </a:ext>
                  </a:extLst>
                </a:gridCol>
                <a:gridCol w="1961804">
                  <a:extLst>
                    <a:ext uri="{9D8B030D-6E8A-4147-A177-3AD203B41FA5}">
                      <a16:colId xmlns:a16="http://schemas.microsoft.com/office/drawing/2014/main" val="130990567"/>
                    </a:ext>
                  </a:extLst>
                </a:gridCol>
              </a:tblGrid>
              <a:tr h="802524">
                <a:tc>
                  <a:txBody>
                    <a:bodyPr/>
                    <a:lstStyle/>
                    <a:p>
                      <a:r>
                        <a:rPr kumimoji="0" lang="en-US" sz="12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V</a:t>
                      </a:r>
                      <a:r>
                        <a:rPr kumimoji="0" lang="bg-BG" sz="12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І.</a:t>
                      </a:r>
                      <a:r>
                        <a:rPr kumimoji="0" lang="en-US" sz="12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bg-BG" sz="12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Бюджет и ефективност на разходите</a:t>
                      </a:r>
                      <a:endParaRPr lang="bg-BG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Формуляр</a:t>
                      </a:r>
                      <a:r>
                        <a:rPr lang="bg-BG" sz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 за кандидатстване</a:t>
                      </a:r>
                    </a:p>
                    <a:p>
                      <a:pPr algn="ctr"/>
                      <a:r>
                        <a:rPr lang="bg-BG" sz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Georgia" panose="02040502050405020303" pitchFamily="18" charset="0"/>
                        </a:rPr>
                        <a:t>7,8,9</a:t>
                      </a:r>
                      <a:endParaRPr lang="bg-BG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7040653"/>
                  </a:ext>
                </a:extLst>
              </a:tr>
              <a:tr h="1948988">
                <a:tc gridSpan="2">
                  <a:txBody>
                    <a:bodyPr/>
                    <a:lstStyle/>
                    <a:p>
                      <a:r>
                        <a:rPr kumimoji="0" lang="bg-BG" sz="1200" kern="120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-   Бюджетът </a:t>
                      </a:r>
                      <a:r>
                        <a:rPr kumimoji="0" lang="bg-BG" sz="120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е реалистичен;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kumimoji="0" lang="bg-BG" sz="120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Връзката между планираните средства и дейности е ясна;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kumimoji="0" lang="bg-BG" sz="120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Разпределението на средствата по съответните параграфи  преки и непреки разходи е точно;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kumimoji="0" lang="bg-BG" sz="120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Заложените натурални показатели/ бройки / индикатори единични стойности на ресурсите  са точни и ясни </a:t>
                      </a:r>
                      <a:endParaRPr lang="bg-BG" sz="12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78872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9033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7"/>
          <p:cNvSpPr txBox="1">
            <a:spLocks noChangeArrowheads="1"/>
          </p:cNvSpPr>
          <p:nvPr/>
        </p:nvSpPr>
        <p:spPr bwMode="auto">
          <a:xfrm>
            <a:off x="10575925" y="3371851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bg-BG" altLang="bg-BG" sz="1800">
              <a:latin typeface="Verdana" panose="020B0604030504040204" pitchFamily="34" charset="0"/>
            </a:endParaRPr>
          </a:p>
        </p:txBody>
      </p:sp>
      <p:sp>
        <p:nvSpPr>
          <p:cNvPr id="110642" name="Rectangle 50"/>
          <p:cNvSpPr>
            <a:spLocks noChangeArrowheads="1"/>
          </p:cNvSpPr>
          <p:nvPr/>
        </p:nvSpPr>
        <p:spPr bwMode="auto">
          <a:xfrm>
            <a:off x="241069" y="188913"/>
            <a:ext cx="11313622" cy="615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bg-BG" altLang="bg-BG" sz="2800" b="1" i="1" u="sng" dirty="0" smtClean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algn="ctr" eaLnBrk="1" hangingPunct="1"/>
            <a:r>
              <a:rPr lang="bg-BG" altLang="bg-BG" sz="2800" b="1" i="1" u="sng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Целевата </a:t>
            </a:r>
            <a:r>
              <a:rPr lang="bg-BG" altLang="bg-BG" sz="2800" b="1" i="1" u="sng" dirty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група</a:t>
            </a:r>
          </a:p>
          <a:p>
            <a:pPr algn="ctr" eaLnBrk="1" hangingPunct="1"/>
            <a:endParaRPr lang="bg-BG" altLang="bg-BG" b="1" i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eorgia" panose="02040502050405020303" pitchFamily="18" charset="0"/>
            </a:endParaRPr>
          </a:p>
          <a:p>
            <a:pPr algn="just" eaLnBrk="1" hangingPunct="1">
              <a:buFontTx/>
              <a:buChar char="•"/>
            </a:pPr>
            <a:r>
              <a:rPr lang="bg-BG" altLang="bg-BG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eorgia" panose="02040502050405020303" pitchFamily="18" charset="0"/>
              </a:rPr>
              <a:t>Опишете целевите групи, към които е насочен проектът, както и ползите, които те биха имали при реализирането на проекта.</a:t>
            </a:r>
          </a:p>
          <a:p>
            <a:pPr algn="just" eaLnBrk="1" hangingPunct="1">
              <a:buFontTx/>
              <a:buChar char="•"/>
            </a:pPr>
            <a:r>
              <a:rPr lang="bg-BG" altLang="bg-BG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eorgia" panose="02040502050405020303" pitchFamily="18" charset="0"/>
              </a:rPr>
              <a:t> При описанието на целевата група включете специфични характеристики на бенефициентите, които ще бъдат включени в дейностите или към които те са насочени.</a:t>
            </a:r>
          </a:p>
          <a:p>
            <a:pPr algn="just" eaLnBrk="1" hangingPunct="1">
              <a:buFontTx/>
              <a:buChar char="•"/>
            </a:pPr>
            <a:r>
              <a:rPr lang="bg-BG" altLang="bg-BG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eorgia" panose="02040502050405020303" pitchFamily="18" charset="0"/>
              </a:rPr>
              <a:t> Опишете и ползите, които участниците биха имали след изпълнение на проекта, както и неговото влияние върху местната общност.               </a:t>
            </a:r>
          </a:p>
          <a:p>
            <a:pPr algn="just" eaLnBrk="1" hangingPunct="1">
              <a:buFontTx/>
              <a:buChar char="•"/>
            </a:pPr>
            <a:r>
              <a:rPr lang="bg-BG" altLang="bg-BG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eorgia" panose="02040502050405020303" pitchFamily="18" charset="0"/>
              </a:rPr>
              <a:t> При „оценка на ефективност” се оценява степента на съответствие на проектното предложение с потребностите на целевата група.</a:t>
            </a:r>
          </a:p>
          <a:p>
            <a:pPr algn="just" eaLnBrk="1" hangingPunct="1">
              <a:buFontTx/>
              <a:buChar char="•"/>
            </a:pPr>
            <a:r>
              <a:rPr lang="bg-BG" altLang="bg-BG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eorgia" panose="02040502050405020303" pitchFamily="18" charset="0"/>
              </a:rPr>
              <a:t> До колко ясно са дефинирани и стратегически подбрани включените в проектното предложение целеви групи, идентифицирани са нуждите им и са предложени решения, съответстващи на проблемите.</a:t>
            </a:r>
          </a:p>
          <a:p>
            <a:pPr algn="just" eaLnBrk="1" hangingPunct="1">
              <a:buFontTx/>
              <a:buChar char="•"/>
            </a:pPr>
            <a:r>
              <a:rPr lang="bg-BG" altLang="bg-BG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eorgia" panose="02040502050405020303" pitchFamily="18" charset="0"/>
              </a:rPr>
              <a:t> Моля, обърнете внимание при попълване на т. 5 от  Формуляра за кандидатстване /ФК/, че заложените показатели за целева група имат пряко отношение при изготвянето на бюджет, формулиране на индикатори и очаквани резултати.</a:t>
            </a:r>
          </a:p>
          <a:p>
            <a:pPr algn="just" eaLnBrk="1" hangingPunct="1">
              <a:buFontTx/>
              <a:buChar char="•"/>
            </a:pPr>
            <a:r>
              <a:rPr lang="bg-BG" altLang="bg-BG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eorgia" panose="02040502050405020303" pitchFamily="18" charset="0"/>
              </a:rPr>
              <a:t> Успешното реализиране на проектните дейности е свързано с обхващане на  целевата група, представена при кандидатстване.</a:t>
            </a:r>
            <a:r>
              <a:rPr lang="bg-BG" altLang="bg-BG" sz="2000" dirty="0">
                <a:latin typeface="Georgia" panose="02040502050405020303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40861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0575" y="1030778"/>
            <a:ext cx="11097490" cy="5566873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bg-BG" altLang="bg-BG" sz="2100" dirty="0">
                <a:latin typeface="Georgia" panose="02040502050405020303" pitchFamily="18" charset="0"/>
              </a:rPr>
              <a:t>Заложените показатели за целева група имат пряко отношение при изготвянето на бюджет, формулиране на индикатори и очаквани резултати.</a:t>
            </a:r>
          </a:p>
          <a:p>
            <a:pPr algn="just" eaLnBrk="1" hangingPunct="1">
              <a:lnSpc>
                <a:spcPct val="80000"/>
              </a:lnSpc>
            </a:pPr>
            <a:r>
              <a:rPr lang="bg-BG" altLang="bg-BG" sz="2100" dirty="0">
                <a:latin typeface="Georgia" panose="02040502050405020303" pitchFamily="18" charset="0"/>
              </a:rPr>
              <a:t>Успешното реализиране на проектните дейности е свързано с обхващане на целевата група, представена при кандидатстване</a:t>
            </a:r>
          </a:p>
          <a:p>
            <a:pPr eaLnBrk="1" hangingPunct="1">
              <a:lnSpc>
                <a:spcPct val="80000"/>
              </a:lnSpc>
            </a:pPr>
            <a:endParaRPr lang="bg-BG" altLang="bg-BG" sz="2100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bg-BG" altLang="bg-BG" sz="2100" dirty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	 </a:t>
            </a:r>
            <a:r>
              <a:rPr lang="bg-BG" altLang="bg-BG" sz="2100" b="1" u="sng" dirty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Допустими целеви групи:</a:t>
            </a:r>
          </a:p>
          <a:p>
            <a:pPr algn="just">
              <a:lnSpc>
                <a:spcPct val="80000"/>
              </a:lnSpc>
            </a:pPr>
            <a:r>
              <a:rPr lang="bg-BG" altLang="bg-BG" sz="2100" dirty="0">
                <a:latin typeface="Georgia" panose="02040502050405020303" pitchFamily="18" charset="0"/>
              </a:rPr>
              <a:t>деца и ученици от образователни институции /общински, държавни, частни училища и детски градини/, деца със специални образователни потребности, деца от социални институции, деца от различни етнически групи, деца-бежанци, </a:t>
            </a:r>
            <a:r>
              <a:rPr lang="bg-BG" altLang="bg-BG" sz="2100" dirty="0" err="1">
                <a:latin typeface="Georgia" panose="02040502050405020303" pitchFamily="18" charset="0"/>
              </a:rPr>
              <a:t>мигранти</a:t>
            </a:r>
            <a:r>
              <a:rPr lang="bg-BG" altLang="bg-BG" sz="2100" dirty="0">
                <a:latin typeface="Georgia" panose="02040502050405020303" pitchFamily="18" charset="0"/>
              </a:rPr>
              <a:t> и др.</a:t>
            </a:r>
          </a:p>
          <a:p>
            <a:pPr algn="just">
              <a:lnSpc>
                <a:spcPct val="80000"/>
              </a:lnSpc>
            </a:pPr>
            <a:r>
              <a:rPr lang="bg-BG" altLang="bg-BG" sz="2100" dirty="0">
                <a:latin typeface="Georgia" panose="02040502050405020303" pitchFamily="18" charset="0"/>
              </a:rPr>
              <a:t>родители на деца и ученици, които участват в  проектните дейности </a:t>
            </a:r>
          </a:p>
          <a:p>
            <a:pPr algn="just">
              <a:lnSpc>
                <a:spcPct val="80000"/>
              </a:lnSpc>
            </a:pPr>
            <a:r>
              <a:rPr lang="bg-BG" altLang="bg-BG" sz="2100" dirty="0">
                <a:latin typeface="Georgia" panose="02040502050405020303" pitchFamily="18" charset="0"/>
              </a:rPr>
              <a:t>младежи  - съгласно Закон за младежта, чл.19, ал.1 – „лица на възраст от 15 до 29 години включително” </a:t>
            </a:r>
          </a:p>
          <a:p>
            <a:pPr algn="just">
              <a:lnSpc>
                <a:spcPct val="80000"/>
              </a:lnSpc>
            </a:pPr>
            <a:r>
              <a:rPr lang="bg-BG" altLang="bg-BG" sz="2100" dirty="0">
                <a:latin typeface="Georgia" panose="02040502050405020303" pitchFamily="18" charset="0"/>
              </a:rPr>
              <a:t>рискови групи –  деца и младежи от ромска етническа общност, деца – бежанци, </a:t>
            </a:r>
            <a:r>
              <a:rPr lang="bg-BG" altLang="bg-BG" sz="2100" dirty="0" err="1">
                <a:latin typeface="Georgia" panose="02040502050405020303" pitchFamily="18" charset="0"/>
              </a:rPr>
              <a:t>мигранти</a:t>
            </a:r>
            <a:r>
              <a:rPr lang="bg-BG" altLang="bg-BG" sz="2100" dirty="0">
                <a:latin typeface="Georgia" panose="02040502050405020303" pitchFamily="18" charset="0"/>
              </a:rPr>
              <a:t>, социално слаби и др.</a:t>
            </a:r>
          </a:p>
          <a:p>
            <a:pPr algn="just">
              <a:lnSpc>
                <a:spcPct val="80000"/>
              </a:lnSpc>
            </a:pPr>
            <a:r>
              <a:rPr lang="bg-BG" altLang="bg-BG" sz="2100" dirty="0">
                <a:latin typeface="Georgia" panose="02040502050405020303" pitchFamily="18" charset="0"/>
              </a:rPr>
              <a:t>възрастова група  60 +, хора с увреждания, лица в неравностойно положение.</a:t>
            </a:r>
          </a:p>
          <a:p>
            <a:pPr algn="just">
              <a:lnSpc>
                <a:spcPct val="80000"/>
              </a:lnSpc>
            </a:pPr>
            <a:r>
              <a:rPr lang="bg-BG" altLang="bg-BG" sz="2100" dirty="0">
                <a:latin typeface="Georgia" panose="02040502050405020303" pitchFamily="18" charset="0"/>
              </a:rPr>
              <a:t>активно спортуващи граждани, картотекирани спортисти, ветерани и спортни специалисти, треньори.</a:t>
            </a:r>
          </a:p>
        </p:txBody>
      </p:sp>
    </p:spTree>
    <p:extLst>
      <p:ext uri="{BB962C8B-B14F-4D97-AF65-F5344CB8AC3E}">
        <p14:creationId xmlns:p14="http://schemas.microsoft.com/office/powerpoint/2010/main" val="2510637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3784" name="Group 120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581025307"/>
              </p:ext>
            </p:extLst>
          </p:nvPr>
        </p:nvGraphicFramePr>
        <p:xfrm>
          <a:off x="698269" y="836618"/>
          <a:ext cx="11006050" cy="5837235"/>
        </p:xfrm>
        <a:graphic>
          <a:graphicData uri="http://schemas.openxmlformats.org/drawingml/2006/table">
            <a:tbl>
              <a:tblPr/>
              <a:tblGrid>
                <a:gridCol w="85718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42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9832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Брой на участниците, обхванати от проекта</a:t>
                      </a:r>
                      <a:r>
                        <a:rPr kumimoji="0" lang="bg-BG" altLang="bg-BG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98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1.Брой заявени </a:t>
                      </a:r>
                      <a:r>
                        <a:rPr kumimoji="0" lang="bg-BG" altLang="bg-BG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преки участници</a:t>
                      </a:r>
                      <a:r>
                        <a:rPr kumimoji="0" lang="bg-BG" altLang="bg-BG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 по проекта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bg-BG" altLang="bg-BG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8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2. Възможност </a:t>
                      </a:r>
                      <a:r>
                        <a:rPr kumimoji="0" lang="bg-BG" altLang="bg-BG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за допълнително включване</a:t>
                      </a:r>
                      <a:r>
                        <a:rPr kumimoji="0" lang="bg-BG" altLang="bg-BG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 на участниците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bg-BG" altLang="bg-BG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8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3. Очакван брой </a:t>
                      </a:r>
                      <a:r>
                        <a:rPr kumimoji="0" lang="bg-BG" altLang="bg-BG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непреки участници-</a:t>
                      </a:r>
                      <a:r>
                        <a:rPr kumimoji="0" lang="bg-BG" altLang="bg-BG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 родители, зрители, др. специалисти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bg-BG" altLang="bg-BG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9832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Разпределение на обхванатите по проекта преки участници по възраст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9832">
                <a:tc>
                  <a:txBody>
                    <a:bodyPr/>
                    <a:lstStyle>
                      <a:lvl1pPr marL="533400" indent="-5334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914400" indent="-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295400" indent="-3810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7145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1717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6289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30861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5433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40005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1.Деца до 7 години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bg-BG" altLang="bg-BG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98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2. Деца и ученици 8-14 години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bg-BG" altLang="bg-BG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98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3.Младежи 15-18 години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bg-BG" altLang="bg-BG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98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4. Младежи 19-24 години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bg-BG" altLang="bg-BG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98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5. Младежи 24 – 29 години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bg-BG" altLang="bg-BG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98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6. 30- 60 години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bg-BG" altLang="bg-BG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98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7. Над 60 години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bg-BG" altLang="bg-BG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70091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Разпределение на преките участници по групи в неравностойно положение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 /където е приложимо/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98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1. Малцинства – роми / други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bg-BG" altLang="bg-BG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98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2. Мигранти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bg-BG" altLang="bg-BG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98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3. Хора с увреждания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bg-BG" altLang="bg-BG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098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4. Деца, лишени  от родителска грижа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bg-BG" altLang="bg-BG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098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5. Други лица в неравностойно положение – моля опишете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bg-BG" altLang="bg-BG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graphicFrame>
        <p:nvGraphicFramePr>
          <p:cNvPr id="113790" name="Group 12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82119466"/>
              </p:ext>
            </p:extLst>
          </p:nvPr>
        </p:nvGraphicFramePr>
        <p:xfrm>
          <a:off x="698269" y="135574"/>
          <a:ext cx="11006050" cy="701040"/>
        </p:xfrm>
        <a:graphic>
          <a:graphicData uri="http://schemas.openxmlformats.org/drawingml/2006/table">
            <a:tbl>
              <a:tblPr/>
              <a:tblGrid>
                <a:gridCol w="11006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978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Georgia" pitchFamily="18" charset="0"/>
                        </a:rPr>
                        <a:t>Справка за състава на целевата група/преки участници в проекта / въз основа на предложени дейности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4EC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5766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0575" y="731520"/>
            <a:ext cx="11321934" cy="5866131"/>
          </a:xfrm>
        </p:spPr>
        <p:txBody>
          <a:bodyPr>
            <a:normAutofit/>
          </a:bodyPr>
          <a:lstStyle/>
          <a:p>
            <a:pPr marL="609600" indent="-609600">
              <a:lnSpc>
                <a:spcPct val="80000"/>
              </a:lnSpc>
              <a:spcBef>
                <a:spcPct val="0"/>
              </a:spcBef>
              <a:buNone/>
            </a:pPr>
            <a:r>
              <a:rPr lang="bg-BG" altLang="bg-BG" sz="600" b="1" i="1" dirty="0">
                <a:solidFill>
                  <a:srgbClr val="CC3300"/>
                </a:solidFill>
                <a:latin typeface="Times New Roman" panose="02020603050405020304" pitchFamily="18" charset="0"/>
              </a:rPr>
              <a:t>	</a:t>
            </a:r>
          </a:p>
          <a:p>
            <a:pPr marL="609600" indent="-609600" algn="ctr">
              <a:lnSpc>
                <a:spcPct val="80000"/>
              </a:lnSpc>
              <a:spcBef>
                <a:spcPct val="0"/>
              </a:spcBef>
              <a:buNone/>
            </a:pPr>
            <a:endParaRPr lang="bg-BG" altLang="bg-BG" sz="2400" b="1" i="1" u="sng" dirty="0" smtClean="0">
              <a:solidFill>
                <a:schemeClr val="accent4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marL="609600" indent="-609600" algn="ctr">
              <a:lnSpc>
                <a:spcPct val="80000"/>
              </a:lnSpc>
              <a:spcBef>
                <a:spcPct val="0"/>
              </a:spcBef>
              <a:buNone/>
            </a:pPr>
            <a:r>
              <a:rPr lang="bg-BG" altLang="bg-BG" sz="2400" b="1" i="1" u="sng" dirty="0" smtClean="0">
                <a:solidFill>
                  <a:schemeClr val="accent4">
                    <a:lumMod val="50000"/>
                  </a:schemeClr>
                </a:solidFill>
                <a:latin typeface="Georgia" panose="02040502050405020303" pitchFamily="18" charset="0"/>
              </a:rPr>
              <a:t>ДОПУСТИМИ </a:t>
            </a:r>
            <a:r>
              <a:rPr lang="bg-BG" altLang="bg-BG" sz="2400" b="1" i="1" u="sng" dirty="0">
                <a:solidFill>
                  <a:schemeClr val="accent4">
                    <a:lumMod val="50000"/>
                  </a:schemeClr>
                </a:solidFill>
                <a:latin typeface="Georgia" panose="02040502050405020303" pitchFamily="18" charset="0"/>
              </a:rPr>
              <a:t>ДЕЙНОСТИ</a:t>
            </a:r>
          </a:p>
          <a:p>
            <a:pPr marL="609600" indent="-609600">
              <a:lnSpc>
                <a:spcPct val="80000"/>
              </a:lnSpc>
              <a:spcBef>
                <a:spcPct val="0"/>
              </a:spcBef>
              <a:buNone/>
            </a:pPr>
            <a:endParaRPr lang="bg-BG" altLang="bg-BG" sz="2200" b="1" i="1" u="sng" dirty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marL="609600" indent="-609600" algn="just">
              <a:lnSpc>
                <a:spcPct val="80000"/>
              </a:lnSpc>
              <a:buFontTx/>
              <a:buAutoNum type="arabicPeriod"/>
            </a:pPr>
            <a:r>
              <a:rPr lang="bg-BG" altLang="bg-BG" sz="2200" dirty="0">
                <a:latin typeface="Georgia" panose="02040502050405020303" pitchFamily="18" charset="0"/>
              </a:rPr>
              <a:t>Разработване на програма за извънкласни дейности в </a:t>
            </a:r>
            <a:r>
              <a:rPr lang="bg-BG" altLang="bg-BG" sz="2200" dirty="0" smtClean="0">
                <a:latin typeface="Georgia" panose="02040502050405020303" pitchFamily="18" charset="0"/>
              </a:rPr>
              <a:t>училището- образователни </a:t>
            </a:r>
            <a:r>
              <a:rPr lang="bg-BG" altLang="bg-BG" sz="2200" dirty="0">
                <a:latin typeface="Georgia" panose="02040502050405020303" pitchFamily="18" charset="0"/>
              </a:rPr>
              <a:t>и мотивационни дейности – извънкласни дейности</a:t>
            </a:r>
            <a:r>
              <a:rPr lang="bg-BG" altLang="bg-BG" sz="2200" dirty="0" smtClean="0">
                <a:latin typeface="Georgia" panose="02040502050405020303" pitchFamily="18" charset="0"/>
              </a:rPr>
              <a:t>, подпомагащи </a:t>
            </a:r>
            <a:r>
              <a:rPr lang="bg-BG" altLang="bg-BG" sz="2200" dirty="0">
                <a:latin typeface="Georgia" panose="02040502050405020303" pitchFamily="18" charset="0"/>
              </a:rPr>
              <a:t>учебния процес – здравно, гражданско, </a:t>
            </a:r>
            <a:r>
              <a:rPr lang="bg-BG" altLang="bg-BG" sz="2200" dirty="0" smtClean="0">
                <a:latin typeface="Georgia" panose="02040502050405020303" pitchFamily="18" charset="0"/>
              </a:rPr>
              <a:t>екологично образование</a:t>
            </a:r>
            <a:r>
              <a:rPr lang="bg-BG" altLang="bg-BG" sz="2200" dirty="0">
                <a:latin typeface="Georgia" panose="02040502050405020303" pitchFamily="18" charset="0"/>
              </a:rPr>
              <a:t>; разработване на планове/програми и провеждане </a:t>
            </a:r>
            <a:r>
              <a:rPr lang="bg-BG" altLang="bg-BG" sz="2200" dirty="0" smtClean="0">
                <a:latin typeface="Georgia" panose="02040502050405020303" pitchFamily="18" charset="0"/>
              </a:rPr>
              <a:t>на допълнителни </a:t>
            </a:r>
            <a:r>
              <a:rPr lang="bg-BG" altLang="bg-BG" sz="2200" dirty="0">
                <a:latin typeface="Georgia" panose="02040502050405020303" pitchFamily="18" charset="0"/>
              </a:rPr>
              <a:t>занимания с децата и учениците, свързани със </a:t>
            </a:r>
            <a:r>
              <a:rPr lang="bg-BG" altLang="bg-BG" sz="2200" dirty="0" smtClean="0">
                <a:latin typeface="Georgia" panose="02040502050405020303" pitchFamily="18" charset="0"/>
              </a:rPr>
              <a:t>спортни дейности</a:t>
            </a:r>
            <a:r>
              <a:rPr lang="bg-BG" altLang="bg-BG" sz="2200" dirty="0">
                <a:latin typeface="Georgia" panose="02040502050405020303" pitchFamily="18" charset="0"/>
              </a:rPr>
              <a:t>, здравословен начин на живот, организиране на </a:t>
            </a:r>
            <a:r>
              <a:rPr lang="bg-BG" altLang="bg-BG" sz="2200" dirty="0" smtClean="0">
                <a:latin typeface="Georgia" panose="02040502050405020303" pitchFamily="18" charset="0"/>
              </a:rPr>
              <a:t>училищни празници </a:t>
            </a:r>
            <a:r>
              <a:rPr lang="bg-BG" altLang="bg-BG" sz="2200" dirty="0">
                <a:latin typeface="Georgia" panose="02040502050405020303" pitchFamily="18" charset="0"/>
              </a:rPr>
              <a:t>и събития,  осигуряване на индивидуален подход към деца </a:t>
            </a:r>
            <a:r>
              <a:rPr lang="bg-BG" altLang="bg-BG" sz="2200" dirty="0" smtClean="0">
                <a:latin typeface="Georgia" panose="02040502050405020303" pitchFamily="18" charset="0"/>
              </a:rPr>
              <a:t>с изявени </a:t>
            </a:r>
            <a:r>
              <a:rPr lang="bg-BG" altLang="bg-BG" sz="2200" dirty="0">
                <a:latin typeface="Georgia" panose="02040502050405020303" pitchFamily="18" charset="0"/>
              </a:rPr>
              <a:t>дарби, подпомагане на деца и ученици от различни </a:t>
            </a:r>
            <a:r>
              <a:rPr lang="bg-BG" altLang="bg-BG" sz="2200" dirty="0" smtClean="0">
                <a:latin typeface="Georgia" panose="02040502050405020303" pitchFamily="18" charset="0"/>
              </a:rPr>
              <a:t>рискови групи;</a:t>
            </a:r>
          </a:p>
          <a:p>
            <a:pPr marL="609600" indent="-609600" algn="just">
              <a:lnSpc>
                <a:spcPct val="80000"/>
              </a:lnSpc>
              <a:buFontTx/>
              <a:buAutoNum type="arabicPeriod"/>
            </a:pPr>
            <a:endParaRPr lang="bg-BG" altLang="bg-BG" sz="2200" dirty="0">
              <a:latin typeface="Georgia" panose="02040502050405020303" pitchFamily="18" charset="0"/>
            </a:endParaRPr>
          </a:p>
          <a:p>
            <a:pPr marL="609600" indent="-609600" algn="just">
              <a:lnSpc>
                <a:spcPct val="80000"/>
              </a:lnSpc>
              <a:buNone/>
            </a:pPr>
            <a:r>
              <a:rPr lang="bg-BG" altLang="bg-BG" sz="2200" dirty="0">
                <a:latin typeface="Georgia" panose="02040502050405020303" pitchFamily="18" charset="0"/>
              </a:rPr>
              <a:t>2. </a:t>
            </a:r>
            <a:r>
              <a:rPr lang="bg-BG" altLang="bg-BG" sz="2200" dirty="0" smtClean="0">
                <a:latin typeface="Georgia" panose="02040502050405020303" pitchFamily="18" charset="0"/>
              </a:rPr>
              <a:t>	Разработване </a:t>
            </a:r>
            <a:r>
              <a:rPr lang="bg-BG" altLang="bg-BG" sz="2200" dirty="0">
                <a:latin typeface="Georgia" panose="02040502050405020303" pitchFamily="18" charset="0"/>
              </a:rPr>
              <a:t>на програми и проекти за свободното време </a:t>
            </a:r>
            <a:r>
              <a:rPr lang="bg-BG" altLang="bg-BG" sz="2200" dirty="0" smtClean="0">
                <a:latin typeface="Georgia" panose="02040502050405020303" pitchFamily="18" charset="0"/>
              </a:rPr>
              <a:t>– извънучилищни </a:t>
            </a:r>
            <a:r>
              <a:rPr lang="bg-BG" altLang="bg-BG" sz="2200" dirty="0">
                <a:latin typeface="Georgia" panose="02040502050405020303" pitchFamily="18" charset="0"/>
              </a:rPr>
              <a:t>дейности - дейности, свързани със спорт, </a:t>
            </a:r>
            <a:r>
              <a:rPr lang="bg-BG" altLang="bg-BG" sz="2200" dirty="0" smtClean="0">
                <a:latin typeface="Georgia" panose="02040502050405020303" pitchFamily="18" charset="0"/>
              </a:rPr>
              <a:t>физическа активност</a:t>
            </a:r>
            <a:r>
              <a:rPr lang="bg-BG" altLang="bg-BG" sz="2200" dirty="0">
                <a:latin typeface="Georgia" panose="02040502050405020303" pitchFamily="18" charset="0"/>
              </a:rPr>
              <a:t>, здравословен начин на живот, изкуство, култура</a:t>
            </a:r>
            <a:r>
              <a:rPr lang="bg-BG" altLang="bg-BG" sz="2200" dirty="0" smtClean="0">
                <a:latin typeface="Georgia" panose="02040502050405020303" pitchFamily="18" charset="0"/>
              </a:rPr>
              <a:t>, гражданско </a:t>
            </a:r>
            <a:r>
              <a:rPr lang="bg-BG" altLang="bg-BG" sz="2200" dirty="0">
                <a:latin typeface="Georgia" panose="02040502050405020303" pitchFamily="18" charset="0"/>
              </a:rPr>
              <a:t>и здравно образование, екология, социален </a:t>
            </a:r>
            <a:r>
              <a:rPr lang="bg-BG" altLang="bg-BG" sz="2200" dirty="0" err="1" smtClean="0">
                <a:latin typeface="Georgia" panose="02040502050405020303" pitchFamily="18" charset="0"/>
              </a:rPr>
              <a:t>туризъм;целодневна</a:t>
            </a:r>
            <a:r>
              <a:rPr lang="bg-BG" altLang="bg-BG" sz="2200" dirty="0" smtClean="0">
                <a:latin typeface="Georgia" panose="02040502050405020303" pitchFamily="18" charset="0"/>
              </a:rPr>
              <a:t> </a:t>
            </a:r>
            <a:r>
              <a:rPr lang="bg-BG" altLang="bg-BG" sz="2200" dirty="0">
                <a:latin typeface="Georgia" panose="02040502050405020303" pitchFamily="18" charset="0"/>
              </a:rPr>
              <a:t>организация на обучение в начален етап; задържането </a:t>
            </a:r>
            <a:r>
              <a:rPr lang="bg-BG" altLang="bg-BG" sz="2200" dirty="0" smtClean="0">
                <a:latin typeface="Georgia" panose="02040502050405020303" pitchFamily="18" charset="0"/>
              </a:rPr>
              <a:t>на децата </a:t>
            </a:r>
            <a:r>
              <a:rPr lang="bg-BG" altLang="bg-BG" sz="2200" dirty="0">
                <a:latin typeface="Georgia" panose="02040502050405020303" pitchFamily="18" charset="0"/>
              </a:rPr>
              <a:t>в училище, работа с различни рискови групи и др</a:t>
            </a:r>
            <a:r>
              <a:rPr lang="bg-BG" altLang="bg-BG" sz="2200" b="1" dirty="0">
                <a:latin typeface="Georgia" panose="02040502050405020303" pitchFamily="18" charset="0"/>
              </a:rPr>
              <a:t>., </a:t>
            </a:r>
            <a:r>
              <a:rPr lang="bg-BG" altLang="bg-BG" sz="2200" b="1" dirty="0">
                <a:solidFill>
                  <a:srgbClr val="FF0000"/>
                </a:solidFill>
                <a:latin typeface="Georgia" panose="02040502050405020303" pitchFamily="18" charset="0"/>
              </a:rPr>
              <a:t>както и </a:t>
            </a:r>
            <a:r>
              <a:rPr lang="bg-BG" altLang="bg-BG" sz="22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в подкрепа </a:t>
            </a:r>
            <a:r>
              <a:rPr lang="bg-BG" altLang="bg-BG" sz="2200" b="1" dirty="0">
                <a:solidFill>
                  <a:srgbClr val="FF0000"/>
                </a:solidFill>
                <a:latin typeface="Georgia" panose="02040502050405020303" pitchFamily="18" charset="0"/>
              </a:rPr>
              <a:t>на инициативите  „140 години София – столица </a:t>
            </a:r>
            <a:r>
              <a:rPr lang="bg-BG" altLang="bg-BG" sz="22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на България</a:t>
            </a:r>
            <a:r>
              <a:rPr lang="bg-BG" altLang="bg-BG" sz="2200" b="1" dirty="0">
                <a:solidFill>
                  <a:srgbClr val="FF0000"/>
                </a:solidFill>
                <a:latin typeface="Georgia" panose="02040502050405020303" pitchFamily="18" charset="0"/>
              </a:rPr>
              <a:t>” и  „София – град на Толерантността и Мъдростта”;</a:t>
            </a:r>
            <a:endParaRPr lang="bg-BG" altLang="bg-BG" sz="2200" dirty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marL="609600" indent="-609600">
              <a:lnSpc>
                <a:spcPct val="80000"/>
              </a:lnSpc>
              <a:buNone/>
            </a:pPr>
            <a:endParaRPr lang="bg-BG" altLang="bg-BG" sz="2000" dirty="0">
              <a:solidFill>
                <a:schemeClr val="accent2"/>
              </a:solidFill>
              <a:latin typeface="Georgia" panose="02040502050405020303" pitchFamily="18" charset="0"/>
            </a:endParaRPr>
          </a:p>
          <a:p>
            <a:pPr marL="609600" indent="-609600">
              <a:lnSpc>
                <a:spcPct val="80000"/>
              </a:lnSpc>
              <a:buNone/>
            </a:pPr>
            <a:endParaRPr lang="bg-BG" altLang="bg-BG" sz="2000" dirty="0">
              <a:solidFill>
                <a:schemeClr val="accent2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4813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5885" y="989215"/>
            <a:ext cx="11405060" cy="5608435"/>
          </a:xfrm>
        </p:spPr>
        <p:txBody>
          <a:bodyPr>
            <a:normAutofit/>
          </a:bodyPr>
          <a:lstStyle/>
          <a:p>
            <a:pPr marL="609600" indent="-609600" algn="just">
              <a:lnSpc>
                <a:spcPct val="80000"/>
              </a:lnSpc>
              <a:buNone/>
            </a:pPr>
            <a:r>
              <a:rPr lang="bg-BG" altLang="bg-BG" sz="2000" dirty="0">
                <a:latin typeface="Georgia" panose="02040502050405020303" pitchFamily="18" charset="0"/>
              </a:rPr>
              <a:t>3.</a:t>
            </a:r>
            <a:r>
              <a:rPr lang="bg-BG" altLang="bg-BG" sz="2000" dirty="0"/>
              <a:t> </a:t>
            </a:r>
            <a:r>
              <a:rPr lang="bg-BG" altLang="bg-BG" sz="2000" b="1" dirty="0" smtClean="0"/>
              <a:t>	</a:t>
            </a:r>
            <a:r>
              <a:rPr lang="bg-BG" altLang="bg-BG" sz="2000" dirty="0" smtClean="0">
                <a:latin typeface="Georgia" panose="02040502050405020303" pitchFamily="18" charset="0"/>
              </a:rPr>
              <a:t>Разработване </a:t>
            </a:r>
            <a:r>
              <a:rPr lang="bg-BG" altLang="bg-BG" sz="2000" dirty="0">
                <a:latin typeface="Georgia" panose="02040502050405020303" pitchFamily="18" charset="0"/>
              </a:rPr>
              <a:t>на училищна и/или общинска програма /</a:t>
            </a:r>
            <a:r>
              <a:rPr lang="bg-BG" altLang="bg-BG" sz="2000" i="1" dirty="0">
                <a:latin typeface="Georgia" panose="02040502050405020303" pitchFamily="18" charset="0"/>
              </a:rPr>
              <a:t>на </a:t>
            </a:r>
            <a:r>
              <a:rPr lang="bg-BG" altLang="bg-BG" sz="2000" i="1" dirty="0" smtClean="0">
                <a:latin typeface="Georgia" panose="02040502050405020303" pitchFamily="18" charset="0"/>
              </a:rPr>
              <a:t>ниво районна администрация</a:t>
            </a:r>
            <a:r>
              <a:rPr lang="bg-BG" altLang="bg-BG" sz="2000" dirty="0">
                <a:latin typeface="Georgia" panose="02040502050405020303" pitchFamily="18" charset="0"/>
              </a:rPr>
              <a:t>/ за превенция на агресията и насилието </a:t>
            </a:r>
            <a:r>
              <a:rPr lang="bg-BG" altLang="bg-BG" sz="2000" dirty="0" smtClean="0">
                <a:latin typeface="Georgia" panose="02040502050405020303" pitchFamily="18" charset="0"/>
              </a:rPr>
              <a:t>сред подрастващите</a:t>
            </a:r>
            <a:r>
              <a:rPr lang="bg-BG" altLang="bg-BG" sz="2000" dirty="0">
                <a:latin typeface="Georgia" panose="02040502050405020303" pitchFamily="18" charset="0"/>
              </a:rPr>
              <a:t>, превенция на рисково и асоциално поведение</a:t>
            </a:r>
            <a:r>
              <a:rPr lang="bg-BG" altLang="bg-BG" sz="2000" dirty="0" smtClean="0">
                <a:latin typeface="Georgia" panose="02040502050405020303" pitchFamily="18" charset="0"/>
              </a:rPr>
              <a:t>; дейности</a:t>
            </a:r>
            <a:r>
              <a:rPr lang="bg-BG" altLang="bg-BG" sz="2000" dirty="0">
                <a:latin typeface="Georgia" panose="02040502050405020303" pitchFamily="18" charset="0"/>
              </a:rPr>
              <a:t>, свързани с кампании и включване на Обществени </a:t>
            </a:r>
            <a:r>
              <a:rPr lang="bg-BG" altLang="bg-BG" sz="2000" dirty="0" smtClean="0">
                <a:latin typeface="Georgia" panose="02040502050405020303" pitchFamily="18" charset="0"/>
              </a:rPr>
              <a:t>съвети към </a:t>
            </a:r>
            <a:r>
              <a:rPr lang="bg-BG" altLang="bg-BG" sz="2000" dirty="0">
                <a:latin typeface="Georgia" panose="02040502050405020303" pitchFamily="18" charset="0"/>
              </a:rPr>
              <a:t>образователни институции и Местни комисии за борба </a:t>
            </a:r>
            <a:r>
              <a:rPr lang="bg-BG" altLang="bg-BG" sz="2000" dirty="0" smtClean="0">
                <a:latin typeface="Georgia" panose="02040502050405020303" pitchFamily="18" charset="0"/>
              </a:rPr>
              <a:t>срещу противообществените </a:t>
            </a:r>
            <a:r>
              <a:rPr lang="bg-BG" altLang="bg-BG" sz="2000" dirty="0">
                <a:latin typeface="Georgia" panose="02040502050405020303" pitchFamily="18" charset="0"/>
              </a:rPr>
              <a:t>прояви на малолетни и непълнолетни; </a:t>
            </a:r>
            <a:r>
              <a:rPr lang="bg-BG" altLang="bg-BG" sz="2000" dirty="0" smtClean="0">
                <a:latin typeface="Georgia" panose="02040502050405020303" pitchFamily="18" charset="0"/>
              </a:rPr>
              <a:t>подкрепа на </a:t>
            </a:r>
            <a:r>
              <a:rPr lang="bg-BG" altLang="bg-BG" sz="2000" dirty="0">
                <a:latin typeface="Georgia" panose="02040502050405020303" pitchFamily="18" charset="0"/>
              </a:rPr>
              <a:t>личностно развитие на децата и младежите;</a:t>
            </a:r>
          </a:p>
          <a:p>
            <a:pPr marL="609600" indent="-609600" algn="just">
              <a:lnSpc>
                <a:spcPct val="80000"/>
              </a:lnSpc>
              <a:buNone/>
            </a:pPr>
            <a:endParaRPr lang="bg-BG" altLang="bg-BG" sz="2000" dirty="0">
              <a:latin typeface="Georgia" panose="02040502050405020303" pitchFamily="18" charset="0"/>
            </a:endParaRPr>
          </a:p>
          <a:p>
            <a:pPr marL="609600" indent="-609600" algn="just">
              <a:lnSpc>
                <a:spcPct val="80000"/>
              </a:lnSpc>
              <a:buNone/>
            </a:pPr>
            <a:r>
              <a:rPr lang="bg-BG" altLang="bg-BG" sz="2000" dirty="0">
                <a:latin typeface="Georgia" panose="02040502050405020303" pitchFamily="18" charset="0"/>
              </a:rPr>
              <a:t>4. </a:t>
            </a:r>
            <a:r>
              <a:rPr lang="bg-BG" altLang="bg-BG" sz="2000" dirty="0" smtClean="0">
                <a:latin typeface="Georgia" panose="02040502050405020303" pitchFamily="18" charset="0"/>
              </a:rPr>
              <a:t>	Дейности </a:t>
            </a:r>
            <a:r>
              <a:rPr lang="bg-BG" altLang="bg-BG" sz="2000" dirty="0">
                <a:latin typeface="Georgia" panose="02040502050405020303" pitchFamily="18" charset="0"/>
              </a:rPr>
              <a:t>и инициативи за деца, ученици и младежи през </a:t>
            </a:r>
            <a:r>
              <a:rPr lang="bg-BG" altLang="bg-BG" sz="2000" dirty="0" smtClean="0">
                <a:latin typeface="Georgia" panose="02040502050405020303" pitchFamily="18" charset="0"/>
              </a:rPr>
              <a:t>ваканционен </a:t>
            </a:r>
            <a:r>
              <a:rPr lang="bg-BG" altLang="bg-BG" sz="2000" dirty="0">
                <a:latin typeface="Georgia" panose="02040502050405020303" pitchFamily="18" charset="0"/>
              </a:rPr>
              <a:t>период- програма „Ваканция”. Организиране на </a:t>
            </a:r>
            <a:r>
              <a:rPr lang="bg-BG" altLang="bg-BG" sz="2000" dirty="0" smtClean="0">
                <a:latin typeface="Georgia" panose="02040502050405020303" pitchFamily="18" charset="0"/>
              </a:rPr>
              <a:t>спортно туристически </a:t>
            </a:r>
            <a:r>
              <a:rPr lang="bg-BG" altLang="bg-BG" sz="2000" dirty="0">
                <a:latin typeface="Georgia" panose="02040502050405020303" pitchFamily="18" charset="0"/>
              </a:rPr>
              <a:t>дейности, лагери, ателиета, </a:t>
            </a:r>
            <a:r>
              <a:rPr lang="bg-BG" altLang="bg-BG" sz="2000" dirty="0" err="1">
                <a:latin typeface="Georgia" panose="02040502050405020303" pitchFamily="18" charset="0"/>
              </a:rPr>
              <a:t>кампове</a:t>
            </a:r>
            <a:r>
              <a:rPr lang="bg-BG" altLang="bg-BG" sz="2000" dirty="0">
                <a:latin typeface="Georgia" panose="02040502050405020303" pitchFamily="18" charset="0"/>
              </a:rPr>
              <a:t> в градска </a:t>
            </a:r>
            <a:r>
              <a:rPr lang="bg-BG" altLang="bg-BG" sz="2000" dirty="0" smtClean="0">
                <a:latin typeface="Georgia" panose="02040502050405020303" pitchFamily="18" charset="0"/>
              </a:rPr>
              <a:t>и извънучилищна </a:t>
            </a:r>
            <a:r>
              <a:rPr lang="bg-BG" altLang="bg-BG" sz="2000" dirty="0">
                <a:latin typeface="Georgia" panose="02040502050405020303" pitchFamily="18" charset="0"/>
              </a:rPr>
              <a:t>среда. Осигуряване на свободен достъп до </a:t>
            </a:r>
            <a:r>
              <a:rPr lang="bg-BG" altLang="bg-BG" sz="2000" dirty="0" smtClean="0">
                <a:latin typeface="Georgia" panose="02040502050405020303" pitchFamily="18" charset="0"/>
              </a:rPr>
              <a:t>спортни занимания </a:t>
            </a:r>
            <a:r>
              <a:rPr lang="bg-BG" altLang="bg-BG" sz="2000" dirty="0">
                <a:latin typeface="Georgia" panose="02040502050405020303" pitchFamily="18" charset="0"/>
              </a:rPr>
              <a:t>и съоръжения, културни и исторически </a:t>
            </a:r>
            <a:r>
              <a:rPr lang="bg-BG" altLang="bg-BG" sz="2000" dirty="0" smtClean="0">
                <a:latin typeface="Georgia" panose="02040502050405020303" pitchFamily="18" charset="0"/>
              </a:rPr>
              <a:t>забележителности за </a:t>
            </a:r>
            <a:r>
              <a:rPr lang="bg-BG" altLang="bg-BG" sz="2000" dirty="0">
                <a:latin typeface="Georgia" panose="02040502050405020303" pitchFamily="18" charset="0"/>
              </a:rPr>
              <a:t>деца и ученици през ваканционен период;</a:t>
            </a:r>
          </a:p>
          <a:p>
            <a:pPr marL="609600" indent="-609600" algn="just">
              <a:lnSpc>
                <a:spcPct val="80000"/>
              </a:lnSpc>
              <a:buNone/>
            </a:pPr>
            <a:endParaRPr lang="bg-BG" altLang="bg-BG" sz="2000" dirty="0">
              <a:latin typeface="Georgia" panose="02040502050405020303" pitchFamily="18" charset="0"/>
            </a:endParaRPr>
          </a:p>
          <a:p>
            <a:pPr marL="609600" indent="-609600" algn="just">
              <a:lnSpc>
                <a:spcPct val="80000"/>
              </a:lnSpc>
              <a:buNone/>
            </a:pPr>
            <a:r>
              <a:rPr lang="bg-BG" altLang="bg-BG" sz="2000" dirty="0">
                <a:latin typeface="Georgia" panose="02040502050405020303" pitchFamily="18" charset="0"/>
              </a:rPr>
              <a:t>5. </a:t>
            </a:r>
            <a:r>
              <a:rPr lang="bg-BG" altLang="bg-BG" sz="2000" dirty="0" smtClean="0">
                <a:latin typeface="Georgia" panose="02040502050405020303" pitchFamily="18" charset="0"/>
              </a:rPr>
              <a:t>	Работа </a:t>
            </a:r>
            <a:r>
              <a:rPr lang="bg-BG" altLang="bg-BG" sz="2000" dirty="0">
                <a:latin typeface="Georgia" panose="02040502050405020303" pitchFamily="18" charset="0"/>
              </a:rPr>
              <a:t>с родители – приобщаване на родителите към </a:t>
            </a:r>
            <a:r>
              <a:rPr lang="bg-BG" altLang="bg-BG" sz="2000" dirty="0" smtClean="0">
                <a:latin typeface="Georgia" panose="02040502050405020303" pitchFamily="18" charset="0"/>
              </a:rPr>
              <a:t>училището, запознаване </a:t>
            </a:r>
            <a:r>
              <a:rPr lang="bg-BG" altLang="bg-BG" sz="2000" dirty="0">
                <a:latin typeface="Georgia" panose="02040502050405020303" pitchFamily="18" charset="0"/>
              </a:rPr>
              <a:t>на родителите с най-често срещаните проблеми </a:t>
            </a:r>
            <a:r>
              <a:rPr lang="bg-BG" altLang="bg-BG" sz="2000" dirty="0" smtClean="0">
                <a:latin typeface="Georgia" panose="02040502050405020303" pitchFamily="18" charset="0"/>
              </a:rPr>
              <a:t>в училище</a:t>
            </a:r>
            <a:r>
              <a:rPr lang="bg-BG" altLang="bg-BG" sz="2000" dirty="0">
                <a:latin typeface="Georgia" panose="02040502050405020303" pitchFamily="18" charset="0"/>
              </a:rPr>
              <a:t>; ангажиране на родителите в училищния живот; </a:t>
            </a:r>
            <a:r>
              <a:rPr lang="bg-BG" altLang="bg-BG" sz="2000" dirty="0" smtClean="0">
                <a:latin typeface="Georgia" panose="02040502050405020303" pitchFamily="18" charset="0"/>
              </a:rPr>
              <a:t>привличане на </a:t>
            </a:r>
            <a:r>
              <a:rPr lang="bg-BG" altLang="bg-BG" sz="2000" dirty="0">
                <a:latin typeface="Georgia" panose="02040502050405020303" pitchFamily="18" charset="0"/>
              </a:rPr>
              <a:t>родителите към дейността на Обществени съвети към</a:t>
            </a:r>
          </a:p>
          <a:p>
            <a:pPr marL="609600" indent="-609600" algn="just">
              <a:lnSpc>
                <a:spcPct val="80000"/>
              </a:lnSpc>
              <a:buNone/>
            </a:pPr>
            <a:r>
              <a:rPr lang="bg-BG" altLang="bg-BG" sz="2000" dirty="0" smtClean="0">
                <a:latin typeface="Georgia" panose="02040502050405020303" pitchFamily="18" charset="0"/>
              </a:rPr>
              <a:t>	образователни </a:t>
            </a:r>
            <a:r>
              <a:rPr lang="bg-BG" altLang="bg-BG" sz="2000" dirty="0">
                <a:latin typeface="Georgia" panose="02040502050405020303" pitchFamily="18" charset="0"/>
              </a:rPr>
              <a:t>институции; </a:t>
            </a:r>
            <a:endParaRPr lang="bg-BG" altLang="bg-BG" sz="1500" dirty="0">
              <a:latin typeface="Georgia" panose="02040502050405020303" pitchFamily="18" charset="0"/>
            </a:endParaRPr>
          </a:p>
          <a:p>
            <a:pPr marL="609600" indent="-609600">
              <a:lnSpc>
                <a:spcPct val="80000"/>
              </a:lnSpc>
            </a:pPr>
            <a:endParaRPr lang="bg-BG" altLang="bg-BG" sz="1500" dirty="0">
              <a:latin typeface="Georgia" panose="02040502050405020303" pitchFamily="18" charset="0"/>
            </a:endParaRPr>
          </a:p>
          <a:p>
            <a:pPr marL="609600" indent="-609600">
              <a:lnSpc>
                <a:spcPct val="80000"/>
              </a:lnSpc>
            </a:pPr>
            <a:endParaRPr lang="bg-BG" altLang="bg-BG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488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269" y="955964"/>
            <a:ext cx="11163993" cy="5713125"/>
          </a:xfrm>
        </p:spPr>
        <p:txBody>
          <a:bodyPr>
            <a:normAutofit/>
          </a:bodyPr>
          <a:lstStyle/>
          <a:p>
            <a:pPr marL="609600" indent="-609600">
              <a:lnSpc>
                <a:spcPct val="80000"/>
              </a:lnSpc>
              <a:buNone/>
            </a:pPr>
            <a:r>
              <a:rPr lang="bg-BG" altLang="bg-BG" sz="1800" dirty="0">
                <a:latin typeface="Georgia" panose="02040502050405020303" pitchFamily="18" charset="0"/>
              </a:rPr>
              <a:t>6. </a:t>
            </a:r>
            <a:r>
              <a:rPr lang="bg-BG" altLang="bg-BG" sz="1800" dirty="0" smtClean="0">
                <a:latin typeface="Georgia" panose="02040502050405020303" pitchFamily="18" charset="0"/>
              </a:rPr>
              <a:t>	</a:t>
            </a:r>
            <a:r>
              <a:rPr lang="bg-BG" altLang="bg-BG" sz="2000" dirty="0" smtClean="0">
                <a:latin typeface="Georgia" panose="02040502050405020303" pitchFamily="18" charset="0"/>
              </a:rPr>
              <a:t>Дейности </a:t>
            </a:r>
            <a:r>
              <a:rPr lang="bg-BG" altLang="bg-BG" sz="2000" dirty="0">
                <a:latin typeface="Georgia" panose="02040502050405020303" pitchFamily="18" charset="0"/>
              </a:rPr>
              <a:t>с неправителствени организации, спортни клубове</a:t>
            </a:r>
            <a:r>
              <a:rPr lang="bg-BG" altLang="bg-BG" sz="2000" dirty="0" smtClean="0">
                <a:latin typeface="Georgia" panose="02040502050405020303" pitchFamily="18" charset="0"/>
              </a:rPr>
              <a:t>, младежки </a:t>
            </a:r>
            <a:r>
              <a:rPr lang="bg-BG" altLang="bg-BG" sz="2000" dirty="0">
                <a:latin typeface="Georgia" panose="02040502050405020303" pitchFamily="18" charset="0"/>
              </a:rPr>
              <a:t>структури, форми на ученическо самоуправление </a:t>
            </a:r>
            <a:r>
              <a:rPr lang="bg-BG" altLang="bg-BG" sz="2000" dirty="0" smtClean="0">
                <a:latin typeface="Georgia" panose="02040502050405020303" pitchFamily="18" charset="0"/>
              </a:rPr>
              <a:t>– организиране </a:t>
            </a:r>
            <a:r>
              <a:rPr lang="bg-BG" altLang="bg-BG" sz="2000" dirty="0">
                <a:latin typeface="Georgia" panose="02040502050405020303" pitchFamily="18" charset="0"/>
              </a:rPr>
              <a:t>на спортни събития, дейности и програми, </a:t>
            </a:r>
            <a:r>
              <a:rPr lang="bg-BG" altLang="bg-BG" sz="2000" dirty="0" smtClean="0">
                <a:latin typeface="Georgia" panose="02040502050405020303" pitchFamily="18" charset="0"/>
              </a:rPr>
              <a:t>подпомагане провеждането </a:t>
            </a:r>
            <a:r>
              <a:rPr lang="bg-BG" altLang="bg-BG" sz="2000" dirty="0">
                <a:latin typeface="Georgia" panose="02040502050405020303" pitchFamily="18" charset="0"/>
              </a:rPr>
              <a:t>на турнири, подкрепа на деца с изявени дарби в </a:t>
            </a:r>
            <a:r>
              <a:rPr lang="bg-BG" altLang="bg-BG" sz="2000" dirty="0" smtClean="0">
                <a:latin typeface="Georgia" panose="02040502050405020303" pitchFamily="18" charset="0"/>
              </a:rPr>
              <a:t>областта на </a:t>
            </a:r>
            <a:r>
              <a:rPr lang="bg-BG" altLang="bg-BG" sz="2000" dirty="0">
                <a:latin typeface="Georgia" panose="02040502050405020303" pitchFamily="18" charset="0"/>
              </a:rPr>
              <a:t>спорта, разширяване обхват на дейността на спортния клуб </a:t>
            </a:r>
            <a:r>
              <a:rPr lang="bg-BG" altLang="bg-BG" sz="2000" dirty="0" smtClean="0">
                <a:latin typeface="Georgia" panose="02040502050405020303" pitchFamily="18" charset="0"/>
              </a:rPr>
              <a:t>и организация</a:t>
            </a:r>
            <a:r>
              <a:rPr lang="bg-BG" altLang="bg-BG" sz="2000" dirty="0">
                <a:latin typeface="Georgia" panose="02040502050405020303" pitchFamily="18" charset="0"/>
              </a:rPr>
              <a:t>; привличане на ключови, активни хора, общественици </a:t>
            </a:r>
            <a:r>
              <a:rPr lang="bg-BG" altLang="bg-BG" sz="2000" dirty="0" smtClean="0">
                <a:latin typeface="Georgia" panose="02040502050405020303" pitchFamily="18" charset="0"/>
              </a:rPr>
              <a:t>и доброволци </a:t>
            </a:r>
            <a:r>
              <a:rPr lang="bg-BG" altLang="bg-BG" sz="2000" dirty="0">
                <a:latin typeface="Georgia" panose="02040502050405020303" pitchFamily="18" charset="0"/>
              </a:rPr>
              <a:t>в дейностите по проекта и работа с училището; </a:t>
            </a:r>
            <a:r>
              <a:rPr lang="bg-BG" altLang="bg-BG" sz="2000" dirty="0" smtClean="0">
                <a:latin typeface="Georgia" panose="02040502050405020303" pitchFamily="18" charset="0"/>
              </a:rPr>
              <a:t>включване на </a:t>
            </a:r>
            <a:r>
              <a:rPr lang="bg-BG" altLang="bg-BG" sz="2000" dirty="0">
                <a:latin typeface="Georgia" panose="02040502050405020303" pitchFamily="18" charset="0"/>
              </a:rPr>
              <a:t>експерти и специалисти от спортни клубове, </a:t>
            </a:r>
            <a:r>
              <a:rPr lang="bg-BG" altLang="bg-BG" sz="2000" dirty="0" smtClean="0">
                <a:latin typeface="Georgia" panose="02040502050405020303" pitchFamily="18" charset="0"/>
              </a:rPr>
              <a:t>неправителствени организации</a:t>
            </a:r>
            <a:r>
              <a:rPr lang="bg-BG" altLang="bg-BG" sz="2000" dirty="0">
                <a:latin typeface="Georgia" panose="02040502050405020303" pitchFamily="18" charset="0"/>
              </a:rPr>
              <a:t>; експерти, подпомагащи равния достъп на учениците </a:t>
            </a:r>
            <a:r>
              <a:rPr lang="bg-BG" altLang="bg-BG" sz="2000" dirty="0" smtClean="0">
                <a:latin typeface="Georgia" panose="02040502050405020303" pitchFamily="18" charset="0"/>
              </a:rPr>
              <a:t>в интеграционните </a:t>
            </a:r>
            <a:r>
              <a:rPr lang="bg-BG" altLang="bg-BG" sz="2000" dirty="0">
                <a:latin typeface="Georgia" panose="02040502050405020303" pitchFamily="18" charset="0"/>
              </a:rPr>
              <a:t>процеси;</a:t>
            </a:r>
          </a:p>
          <a:p>
            <a:pPr marL="609600" indent="-609600">
              <a:lnSpc>
                <a:spcPct val="80000"/>
              </a:lnSpc>
              <a:buNone/>
            </a:pPr>
            <a:endParaRPr lang="bg-BG" altLang="bg-BG" sz="2000" dirty="0">
              <a:latin typeface="Georgia" panose="02040502050405020303" pitchFamily="18" charset="0"/>
            </a:endParaRPr>
          </a:p>
          <a:p>
            <a:pPr marL="609600" indent="-609600">
              <a:lnSpc>
                <a:spcPct val="80000"/>
              </a:lnSpc>
              <a:buNone/>
            </a:pPr>
            <a:r>
              <a:rPr lang="bg-BG" altLang="bg-BG" sz="2000" dirty="0">
                <a:latin typeface="Georgia" panose="02040502050405020303" pitchFamily="18" charset="0"/>
              </a:rPr>
              <a:t>7. </a:t>
            </a:r>
            <a:r>
              <a:rPr lang="bg-BG" altLang="bg-BG" sz="2000" dirty="0" smtClean="0">
                <a:latin typeface="Georgia" panose="02040502050405020303" pitchFamily="18" charset="0"/>
              </a:rPr>
              <a:t>	Прилагане </a:t>
            </a:r>
            <a:r>
              <a:rPr lang="bg-BG" altLang="bg-BG" sz="2000" dirty="0">
                <a:latin typeface="Georgia" panose="02040502050405020303" pitchFamily="18" charset="0"/>
              </a:rPr>
              <a:t>на формите на неформално образование за </a:t>
            </a:r>
            <a:r>
              <a:rPr lang="bg-BG" altLang="bg-BG" sz="2000" dirty="0" smtClean="0">
                <a:latin typeface="Georgia" panose="02040502050405020303" pitchFamily="18" charset="0"/>
              </a:rPr>
              <a:t>придобиване на </a:t>
            </a:r>
            <a:r>
              <a:rPr lang="bg-BG" altLang="bg-BG" sz="2000" dirty="0">
                <a:latin typeface="Georgia" panose="02040502050405020303" pitchFamily="18" charset="0"/>
              </a:rPr>
              <a:t>знания, умения и опит на млади хора в сферата </a:t>
            </a:r>
            <a:r>
              <a:rPr lang="bg-BG" altLang="bg-BG" sz="2000" dirty="0" smtClean="0">
                <a:latin typeface="Georgia" panose="02040502050405020303" pitchFamily="18" charset="0"/>
              </a:rPr>
              <a:t>на </a:t>
            </a:r>
            <a:r>
              <a:rPr lang="bg-BG" altLang="bg-BG" sz="2000" dirty="0" err="1" smtClean="0">
                <a:latin typeface="Georgia" panose="02040502050405020303" pitchFamily="18" charset="0"/>
              </a:rPr>
              <a:t>доброволчеството</a:t>
            </a:r>
            <a:r>
              <a:rPr lang="bg-BG" altLang="bg-BG" sz="2000" dirty="0">
                <a:latin typeface="Georgia" panose="02040502050405020303" pitchFamily="18" charset="0"/>
              </a:rPr>
              <a:t>; застъпничество и </a:t>
            </a:r>
            <a:r>
              <a:rPr lang="bg-BG" altLang="bg-BG" sz="2000" dirty="0" err="1">
                <a:latin typeface="Georgia" panose="02040502050405020303" pitchFamily="18" charset="0"/>
              </a:rPr>
              <a:t>промотиране</a:t>
            </a:r>
            <a:r>
              <a:rPr lang="bg-BG" altLang="bg-BG" sz="2000" dirty="0">
                <a:latin typeface="Georgia" panose="02040502050405020303" pitchFamily="18" charset="0"/>
              </a:rPr>
              <a:t> на правата </a:t>
            </a:r>
            <a:r>
              <a:rPr lang="bg-BG" altLang="bg-BG" sz="2000" dirty="0" smtClean="0">
                <a:latin typeface="Georgia" panose="02040502050405020303" pitchFamily="18" charset="0"/>
              </a:rPr>
              <a:t>на уязвимите </a:t>
            </a:r>
            <a:r>
              <a:rPr lang="bg-BG" altLang="bg-BG" sz="2000" dirty="0">
                <a:latin typeface="Georgia" panose="02040502050405020303" pitchFamily="18" charset="0"/>
              </a:rPr>
              <a:t>групи; превенция на социалното изключване на </a:t>
            </a:r>
            <a:r>
              <a:rPr lang="bg-BG" altLang="bg-BG" sz="2000" dirty="0" smtClean="0">
                <a:latin typeface="Georgia" panose="02040502050405020303" pitchFamily="18" charset="0"/>
              </a:rPr>
              <a:t>младите хора </a:t>
            </a:r>
            <a:r>
              <a:rPr lang="bg-BG" altLang="bg-BG" sz="2000" dirty="0">
                <a:latin typeface="Georgia" panose="02040502050405020303" pitchFamily="18" charset="0"/>
              </a:rPr>
              <a:t>в неравностойно положение; </a:t>
            </a:r>
            <a:r>
              <a:rPr lang="bg-BG" altLang="bg-BG" sz="2000" dirty="0" err="1">
                <a:latin typeface="Georgia" panose="02040502050405020303" pitchFamily="18" charset="0"/>
              </a:rPr>
              <a:t>междукултурния</a:t>
            </a:r>
            <a:r>
              <a:rPr lang="bg-BG" altLang="bg-BG" sz="2000" dirty="0">
                <a:latin typeface="Georgia" panose="02040502050405020303" pitchFamily="18" charset="0"/>
              </a:rPr>
              <a:t> диалог на </a:t>
            </a:r>
            <a:r>
              <a:rPr lang="bg-BG" altLang="bg-BG" sz="2000" dirty="0" smtClean="0">
                <a:latin typeface="Georgia" panose="02040502050405020303" pitchFamily="18" charset="0"/>
              </a:rPr>
              <a:t>младите хора</a:t>
            </a:r>
            <a:r>
              <a:rPr lang="bg-BG" altLang="bg-BG" sz="2000" dirty="0">
                <a:latin typeface="Georgia" panose="02040502050405020303" pitchFamily="18" charset="0"/>
              </a:rPr>
              <a:t>, превенция на ХИВ/СПИН, превенция на зависимости;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bg-BG" altLang="bg-BG" sz="2000" dirty="0">
                <a:latin typeface="Georgia" panose="02040502050405020303" pitchFamily="18" charset="0"/>
              </a:rPr>
              <a:t>	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bg-BG" altLang="bg-BG" sz="2000" dirty="0">
                <a:latin typeface="Georgia" panose="02040502050405020303" pitchFamily="18" charset="0"/>
              </a:rPr>
              <a:t>8. </a:t>
            </a:r>
            <a:r>
              <a:rPr lang="bg-BG" altLang="bg-BG" sz="2000" dirty="0" smtClean="0">
                <a:latin typeface="Georgia" panose="02040502050405020303" pitchFamily="18" charset="0"/>
              </a:rPr>
              <a:t>	Дейности</a:t>
            </a:r>
            <a:r>
              <a:rPr lang="bg-BG" altLang="bg-BG" sz="2000" dirty="0">
                <a:latin typeface="Georgia" panose="02040502050405020303" pitchFamily="18" charset="0"/>
              </a:rPr>
              <a:t>, свързани с програми за здравословен начин на живот, </a:t>
            </a:r>
            <a:r>
              <a:rPr lang="bg-BG" altLang="bg-BG" sz="2000" dirty="0" smtClean="0">
                <a:latin typeface="Georgia" panose="02040502050405020303" pitchFamily="18" charset="0"/>
              </a:rPr>
              <a:t>физическа и </a:t>
            </a:r>
            <a:r>
              <a:rPr lang="bg-BG" altLang="bg-BG" sz="2000" dirty="0">
                <a:latin typeface="Georgia" panose="02040502050405020303" pitchFamily="18" charset="0"/>
              </a:rPr>
              <a:t>социална активност на възрастни хора; активно включване и </a:t>
            </a:r>
            <a:r>
              <a:rPr lang="bg-BG" altLang="bg-BG" sz="2000" dirty="0" smtClean="0">
                <a:latin typeface="Georgia" panose="02040502050405020303" pitchFamily="18" charset="0"/>
              </a:rPr>
              <a:t>социална интеграция </a:t>
            </a:r>
            <a:r>
              <a:rPr lang="bg-BG" altLang="bg-BG" sz="2000" dirty="0">
                <a:latin typeface="Georgia" panose="02040502050405020303" pitchFamily="18" charset="0"/>
              </a:rPr>
              <a:t>на хора с увреждания чрез двигателна и спортна активност;	</a:t>
            </a:r>
            <a:endParaRPr lang="bg-BG" altLang="bg-BG" sz="2000" dirty="0">
              <a:solidFill>
                <a:srgbClr val="CC3300"/>
              </a:solidFill>
              <a:latin typeface="Georgia" panose="02040502050405020303" pitchFamily="18" charset="0"/>
            </a:endParaRPr>
          </a:p>
          <a:p>
            <a:pPr marL="609600" indent="-609600">
              <a:lnSpc>
                <a:spcPct val="80000"/>
              </a:lnSpc>
              <a:buNone/>
            </a:pPr>
            <a:endParaRPr lang="bg-BG" altLang="bg-BG" sz="2000" dirty="0">
              <a:solidFill>
                <a:schemeClr val="folHlink"/>
              </a:solidFill>
              <a:latin typeface="Georgia" panose="02040502050405020303" pitchFamily="18" charset="0"/>
            </a:endParaRPr>
          </a:p>
          <a:p>
            <a:pPr marL="609600" indent="-609600">
              <a:lnSpc>
                <a:spcPct val="80000"/>
              </a:lnSpc>
              <a:buNone/>
            </a:pPr>
            <a:endParaRPr lang="bg-BG" altLang="bg-BG" sz="1800" b="1" dirty="0">
              <a:latin typeface="Georgia" panose="02040502050405020303" pitchFamily="18" charset="0"/>
            </a:endParaRPr>
          </a:p>
          <a:p>
            <a:pPr marL="609600" indent="-609600">
              <a:lnSpc>
                <a:spcPct val="80000"/>
              </a:lnSpc>
              <a:buNone/>
            </a:pPr>
            <a:endParaRPr lang="bg-BG" altLang="bg-BG" sz="1800" b="1" dirty="0">
              <a:latin typeface="Georgia" panose="02040502050405020303" pitchFamily="18" charset="0"/>
            </a:endParaRPr>
          </a:p>
          <a:p>
            <a:pPr marL="609600" indent="-609600">
              <a:lnSpc>
                <a:spcPct val="80000"/>
              </a:lnSpc>
              <a:buNone/>
            </a:pPr>
            <a:endParaRPr lang="bg-BG" altLang="bg-BG" sz="1600" b="1" dirty="0">
              <a:latin typeface="Times New Roman" panose="02020603050405020304" pitchFamily="18" charset="0"/>
            </a:endParaRPr>
          </a:p>
          <a:p>
            <a:pPr marL="609600" indent="-609600">
              <a:lnSpc>
                <a:spcPct val="80000"/>
              </a:lnSpc>
              <a:buNone/>
            </a:pPr>
            <a:endParaRPr lang="bg-BG" altLang="bg-BG" sz="1600" b="1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5111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0204" y="188913"/>
            <a:ext cx="11197243" cy="5853910"/>
          </a:xfrm>
        </p:spPr>
        <p:txBody>
          <a:bodyPr wrap="square">
            <a:spAutoFit/>
          </a:bodyPr>
          <a:lstStyle/>
          <a:p>
            <a:pPr marL="609600" indent="-609600">
              <a:lnSpc>
                <a:spcPct val="80000"/>
              </a:lnSpc>
              <a:buNone/>
            </a:pPr>
            <a:r>
              <a:rPr lang="bg-BG" altLang="bg-BG" sz="1800" dirty="0" smtClean="0">
                <a:latin typeface="Georgia" panose="02040502050405020303" pitchFamily="18" charset="0"/>
              </a:rPr>
              <a:t> </a:t>
            </a:r>
          </a:p>
          <a:p>
            <a:pPr marL="609600" indent="-609600">
              <a:lnSpc>
                <a:spcPct val="80000"/>
              </a:lnSpc>
              <a:buNone/>
            </a:pPr>
            <a:endParaRPr lang="bg-BG" altLang="bg-BG" sz="1800" dirty="0">
              <a:latin typeface="Georgia" panose="02040502050405020303" pitchFamily="18" charset="0"/>
            </a:endParaRPr>
          </a:p>
          <a:p>
            <a:pPr marL="609600" indent="-609600">
              <a:lnSpc>
                <a:spcPct val="80000"/>
              </a:lnSpc>
              <a:buNone/>
            </a:pPr>
            <a:endParaRPr lang="bg-BG" altLang="bg-BG" sz="1800" dirty="0" smtClean="0">
              <a:latin typeface="Georgia" panose="02040502050405020303" pitchFamily="18" charset="0"/>
            </a:endParaRPr>
          </a:p>
          <a:p>
            <a:pPr marL="609600" indent="-609600" algn="just">
              <a:lnSpc>
                <a:spcPct val="80000"/>
              </a:lnSpc>
              <a:buNone/>
            </a:pPr>
            <a:r>
              <a:rPr lang="bg-BG" altLang="bg-BG" sz="1800" dirty="0" smtClean="0">
                <a:latin typeface="Georgia" panose="02040502050405020303" pitchFamily="18" charset="0"/>
              </a:rPr>
              <a:t>9. Осъществяване </a:t>
            </a:r>
            <a:r>
              <a:rPr lang="bg-BG" altLang="bg-BG" sz="1800" dirty="0">
                <a:latin typeface="Georgia" panose="02040502050405020303" pitchFamily="18" charset="0"/>
              </a:rPr>
              <a:t>на вътрешен мониторинг на проекта – </a:t>
            </a:r>
            <a:r>
              <a:rPr lang="bg-BG" altLang="bg-BG" sz="1800" dirty="0" smtClean="0">
                <a:latin typeface="Georgia" panose="02040502050405020303" pitchFamily="18" charset="0"/>
              </a:rPr>
              <a:t>провеждане на </a:t>
            </a:r>
            <a:r>
              <a:rPr lang="bg-BG" altLang="bg-BG" sz="1800" dirty="0">
                <a:latin typeface="Georgia" panose="02040502050405020303" pitchFamily="18" charset="0"/>
              </a:rPr>
              <a:t>анкетни форми сред участниците за мотивация и степен </a:t>
            </a:r>
            <a:r>
              <a:rPr lang="bg-BG" altLang="bg-BG" sz="1800" dirty="0" smtClean="0">
                <a:latin typeface="Georgia" panose="02040502050405020303" pitchFamily="18" charset="0"/>
              </a:rPr>
              <a:t>на удовлетвореност </a:t>
            </a:r>
            <a:r>
              <a:rPr lang="bg-BG" altLang="bg-BG" sz="1800" dirty="0">
                <a:latin typeface="Georgia" panose="02040502050405020303" pitchFamily="18" charset="0"/>
              </a:rPr>
              <a:t>от участието в проектните дейности; </a:t>
            </a:r>
            <a:r>
              <a:rPr lang="bg-BG" altLang="bg-BG" sz="1800" dirty="0" smtClean="0">
                <a:latin typeface="Georgia" panose="02040502050405020303" pitchFamily="18" charset="0"/>
              </a:rPr>
              <a:t>настъпили промени </a:t>
            </a:r>
            <a:r>
              <a:rPr lang="bg-BG" altLang="bg-BG" sz="1800" dirty="0">
                <a:latin typeface="Georgia" panose="02040502050405020303" pitchFamily="18" charset="0"/>
              </a:rPr>
              <a:t>в отношение, академични резултати, разширяване </a:t>
            </a:r>
            <a:r>
              <a:rPr lang="bg-BG" altLang="bg-BG" sz="1800" dirty="0" smtClean="0">
                <a:latin typeface="Georgia" panose="02040502050405020303" pitchFamily="18" charset="0"/>
              </a:rPr>
              <a:t>на мрежата </a:t>
            </a:r>
            <a:r>
              <a:rPr lang="bg-BG" altLang="bg-BG" sz="1800" dirty="0">
                <a:latin typeface="Georgia" panose="02040502050405020303" pitchFamily="18" charset="0"/>
              </a:rPr>
              <a:t>от партньори, брой участници деца и ученици, </a:t>
            </a:r>
            <a:r>
              <a:rPr lang="bg-BG" altLang="bg-BG" sz="1800" dirty="0" smtClean="0">
                <a:latin typeface="Georgia" panose="02040502050405020303" pitchFamily="18" charset="0"/>
              </a:rPr>
              <a:t>устойчиво включени </a:t>
            </a:r>
            <a:r>
              <a:rPr lang="bg-BG" altLang="bg-BG" sz="1800" dirty="0">
                <a:latin typeface="Georgia" panose="02040502050405020303" pitchFamily="18" charset="0"/>
              </a:rPr>
              <a:t>в извънкласни и извънучилищни дейности; </a:t>
            </a:r>
          </a:p>
          <a:p>
            <a:pPr marL="609600" indent="-609600" algn="just">
              <a:lnSpc>
                <a:spcPct val="80000"/>
              </a:lnSpc>
              <a:buNone/>
            </a:pPr>
            <a:endParaRPr lang="bg-BG" altLang="bg-BG" sz="1800" dirty="0">
              <a:latin typeface="Georgia" panose="02040502050405020303" pitchFamily="18" charset="0"/>
            </a:endParaRPr>
          </a:p>
          <a:p>
            <a:pPr marL="609600" indent="-609600" algn="just">
              <a:lnSpc>
                <a:spcPct val="80000"/>
              </a:lnSpc>
              <a:buNone/>
            </a:pPr>
            <a:r>
              <a:rPr lang="bg-BG" altLang="bg-BG" sz="1800" dirty="0">
                <a:latin typeface="Georgia" panose="02040502050405020303" pitchFamily="18" charset="0"/>
              </a:rPr>
              <a:t>10. Осигуряване на информираност и публичност по проекта – форми </a:t>
            </a:r>
            <a:r>
              <a:rPr lang="bg-BG" altLang="bg-BG" sz="1800" dirty="0" smtClean="0">
                <a:latin typeface="Georgia" panose="02040502050405020303" pitchFamily="18" charset="0"/>
              </a:rPr>
              <a:t>и канали </a:t>
            </a:r>
            <a:r>
              <a:rPr lang="bg-BG" altLang="bg-BG" sz="1800" dirty="0">
                <a:latin typeface="Georgia" panose="02040502050405020303" pitchFamily="18" charset="0"/>
              </a:rPr>
              <a:t>за разпространение на информация за дейности и инициативи</a:t>
            </a:r>
            <a:r>
              <a:rPr lang="bg-BG" altLang="bg-BG" sz="1800" dirty="0" smtClean="0">
                <a:latin typeface="Georgia" panose="02040502050405020303" pitchFamily="18" charset="0"/>
              </a:rPr>
              <a:t>, разширяване </a:t>
            </a:r>
            <a:r>
              <a:rPr lang="bg-BG" altLang="bg-BG" sz="1800" dirty="0">
                <a:latin typeface="Georgia" panose="02040502050405020303" pitchFamily="18" charset="0"/>
              </a:rPr>
              <a:t>на кръга и мрежата от проектни партньори. </a:t>
            </a:r>
            <a:r>
              <a:rPr lang="bg-BG" altLang="bg-BG" sz="1800" dirty="0" smtClean="0">
                <a:latin typeface="Georgia" panose="02040502050405020303" pitchFamily="18" charset="0"/>
              </a:rPr>
              <a:t>Популяризиране програмното </a:t>
            </a:r>
            <a:r>
              <a:rPr lang="bg-BG" altLang="bg-BG" sz="1800" dirty="0">
                <a:latin typeface="Georgia" panose="02040502050405020303" pitchFamily="18" charset="0"/>
              </a:rPr>
              <a:t>финансиране от Столична община .</a:t>
            </a:r>
            <a:endParaRPr lang="bg-BG" altLang="bg-BG" sz="1800" dirty="0">
              <a:solidFill>
                <a:srgbClr val="CC3300"/>
              </a:solidFill>
              <a:latin typeface="Georgia" panose="02040502050405020303" pitchFamily="18" charset="0"/>
            </a:endParaRPr>
          </a:p>
          <a:p>
            <a:pPr marL="609600" indent="-609600">
              <a:lnSpc>
                <a:spcPct val="80000"/>
              </a:lnSpc>
              <a:buNone/>
            </a:pPr>
            <a:endParaRPr lang="bg-BG" altLang="bg-BG" sz="1800" dirty="0">
              <a:solidFill>
                <a:srgbClr val="CC3300"/>
              </a:solidFill>
              <a:latin typeface="Georgia" panose="02040502050405020303" pitchFamily="18" charset="0"/>
            </a:endParaRPr>
          </a:p>
          <a:p>
            <a:pPr marL="609600" indent="-609600" algn="ctr">
              <a:lnSpc>
                <a:spcPct val="80000"/>
              </a:lnSpc>
              <a:buNone/>
            </a:pPr>
            <a:r>
              <a:rPr lang="bg-BG" altLang="bg-BG" sz="1800" b="1" i="1" dirty="0">
                <a:solidFill>
                  <a:srgbClr val="CC3300"/>
                </a:solidFill>
                <a:latin typeface="Georgia" panose="02040502050405020303" pitchFamily="18" charset="0"/>
              </a:rPr>
              <a:t>Всеки проект трябва да съдържа най-малко четири  от</a:t>
            </a:r>
          </a:p>
          <a:p>
            <a:pPr marL="609600" indent="-609600" algn="ctr">
              <a:lnSpc>
                <a:spcPct val="80000"/>
              </a:lnSpc>
              <a:buNone/>
            </a:pPr>
            <a:r>
              <a:rPr lang="bg-BG" altLang="bg-BG" sz="1800" b="1" i="1" dirty="0">
                <a:solidFill>
                  <a:srgbClr val="CC3300"/>
                </a:solidFill>
                <a:latin typeface="Georgia" panose="02040502050405020303" pitchFamily="18" charset="0"/>
              </a:rPr>
              <a:t>посочените дейности, като задължителни са дейностите  </a:t>
            </a:r>
          </a:p>
          <a:p>
            <a:pPr marL="609600" indent="-609600" algn="ctr">
              <a:lnSpc>
                <a:spcPct val="80000"/>
              </a:lnSpc>
              <a:buNone/>
            </a:pPr>
            <a:r>
              <a:rPr lang="bg-BG" altLang="bg-BG" sz="1800" b="1" i="1" dirty="0">
                <a:solidFill>
                  <a:srgbClr val="CC3300"/>
                </a:solidFill>
                <a:latin typeface="Georgia" panose="02040502050405020303" pitchFamily="18" charset="0"/>
              </a:rPr>
              <a:t>№ 9 и 10 .</a:t>
            </a:r>
          </a:p>
          <a:p>
            <a:pPr marL="609600" indent="-609600" algn="just">
              <a:lnSpc>
                <a:spcPct val="80000"/>
              </a:lnSpc>
              <a:buNone/>
            </a:pPr>
            <a:endParaRPr lang="bg-BG" altLang="bg-BG" sz="1800" b="1" i="1" dirty="0">
              <a:solidFill>
                <a:srgbClr val="CC3300"/>
              </a:solidFill>
              <a:latin typeface="Georgia" panose="02040502050405020303" pitchFamily="18" charset="0"/>
            </a:endParaRPr>
          </a:p>
          <a:p>
            <a:pPr marL="609600" indent="-609600" algn="just">
              <a:lnSpc>
                <a:spcPct val="80000"/>
              </a:lnSpc>
              <a:buNone/>
            </a:pPr>
            <a:r>
              <a:rPr lang="bg-BG" altLang="bg-BG" sz="1800" b="1" i="1" dirty="0">
                <a:solidFill>
                  <a:srgbClr val="CC3300"/>
                </a:solidFill>
                <a:latin typeface="Georgia" panose="02040502050405020303" pitchFamily="18" charset="0"/>
              </a:rPr>
              <a:t>	Предложените дейности трябва да се намират в </a:t>
            </a:r>
            <a:r>
              <a:rPr lang="bg-BG" altLang="bg-BG" sz="1800" b="1" i="1" dirty="0" smtClean="0">
                <a:solidFill>
                  <a:srgbClr val="CC3300"/>
                </a:solidFill>
                <a:latin typeface="Georgia" panose="02040502050405020303" pitchFamily="18" charset="0"/>
              </a:rPr>
              <a:t>логическа връзка </a:t>
            </a:r>
            <a:r>
              <a:rPr lang="bg-BG" altLang="bg-BG" sz="1800" b="1" i="1" dirty="0">
                <a:solidFill>
                  <a:srgbClr val="CC3300"/>
                </a:solidFill>
                <a:latin typeface="Georgia" panose="02040502050405020303" pitchFamily="18" charset="0"/>
              </a:rPr>
              <a:t>с целите на проекта и да водят до осигуряване на </a:t>
            </a:r>
            <a:r>
              <a:rPr lang="bg-BG" altLang="bg-BG" sz="1800" b="1" i="1" dirty="0" smtClean="0">
                <a:solidFill>
                  <a:srgbClr val="CC3300"/>
                </a:solidFill>
                <a:latin typeface="Georgia" panose="02040502050405020303" pitchFamily="18" charset="0"/>
              </a:rPr>
              <a:t>по-добри условия </a:t>
            </a:r>
            <a:r>
              <a:rPr lang="bg-BG" altLang="bg-BG" sz="1800" b="1" i="1" dirty="0">
                <a:solidFill>
                  <a:srgbClr val="CC3300"/>
                </a:solidFill>
                <a:latin typeface="Georgia" panose="02040502050405020303" pitchFamily="18" charset="0"/>
              </a:rPr>
              <a:t>за разнообразни извънкласни, извънучилищни дейности</a:t>
            </a:r>
            <a:r>
              <a:rPr lang="bg-BG" altLang="bg-BG" sz="1800" b="1" i="1" dirty="0" smtClean="0">
                <a:solidFill>
                  <a:srgbClr val="CC3300"/>
                </a:solidFill>
                <a:latin typeface="Georgia" panose="02040502050405020303" pitchFamily="18" charset="0"/>
              </a:rPr>
              <a:t>, спортни </a:t>
            </a:r>
            <a:r>
              <a:rPr lang="bg-BG" altLang="bg-BG" sz="1800" b="1" i="1" dirty="0">
                <a:solidFill>
                  <a:srgbClr val="CC3300"/>
                </a:solidFill>
                <a:latin typeface="Georgia" panose="02040502050405020303" pitchFamily="18" charset="0"/>
              </a:rPr>
              <a:t>инициативи, занимания в свободното време</a:t>
            </a:r>
            <a:r>
              <a:rPr lang="bg-BG" altLang="bg-BG" sz="1800" b="1" i="1" dirty="0" smtClean="0">
                <a:solidFill>
                  <a:srgbClr val="CC3300"/>
                </a:solidFill>
                <a:latin typeface="Georgia" panose="02040502050405020303" pitchFamily="18" charset="0"/>
              </a:rPr>
              <a:t>, интеграция на </a:t>
            </a:r>
            <a:r>
              <a:rPr lang="bg-BG" altLang="bg-BG" sz="1800" b="1" i="1" dirty="0">
                <a:solidFill>
                  <a:srgbClr val="CC3300"/>
                </a:solidFill>
                <a:latin typeface="Georgia" panose="02040502050405020303" pitchFamily="18" charset="0"/>
              </a:rPr>
              <a:t>деца и младежи от рискови групи, превенция на агресията </a:t>
            </a:r>
            <a:r>
              <a:rPr lang="bg-BG" altLang="bg-BG" sz="1800" b="1" i="1" dirty="0" smtClean="0">
                <a:solidFill>
                  <a:srgbClr val="CC3300"/>
                </a:solidFill>
                <a:latin typeface="Georgia" panose="02040502050405020303" pitchFamily="18" charset="0"/>
              </a:rPr>
              <a:t>и насилието </a:t>
            </a:r>
            <a:r>
              <a:rPr lang="bg-BG" altLang="bg-BG" sz="1800" b="1" i="1" dirty="0">
                <a:solidFill>
                  <a:srgbClr val="CC3300"/>
                </a:solidFill>
                <a:latin typeface="Georgia" panose="02040502050405020303" pitchFamily="18" charset="0"/>
              </a:rPr>
              <a:t>сред подрастващите</a:t>
            </a:r>
          </a:p>
          <a:p>
            <a:pPr marL="609600" indent="-609600">
              <a:lnSpc>
                <a:spcPct val="80000"/>
              </a:lnSpc>
            </a:pPr>
            <a:endParaRPr lang="bg-BG" altLang="bg-BG" sz="18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7724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7695" y="839585"/>
            <a:ext cx="11313621" cy="6018416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bg-BG" altLang="bg-BG" sz="2400" b="1" dirty="0"/>
              <a:t>   </a:t>
            </a:r>
            <a:r>
              <a:rPr lang="bg-BG" altLang="bg-BG" sz="2400" b="1" dirty="0">
                <a:solidFill>
                  <a:srgbClr val="CC3300"/>
                </a:solidFill>
                <a:latin typeface="Times New Roman" panose="02020603050405020304" pitchFamily="18" charset="0"/>
              </a:rPr>
              <a:t>„</a:t>
            </a:r>
            <a:r>
              <a:rPr lang="ru-RU" altLang="bg-BG" sz="1800" b="1" dirty="0">
                <a:solidFill>
                  <a:srgbClr val="CC3300"/>
                </a:solidFill>
                <a:latin typeface="Georgia" panose="02040502050405020303" pitchFamily="18" charset="0"/>
              </a:rPr>
              <a:t>Оценка на дейностите и  резултатите</a:t>
            </a:r>
            <a:r>
              <a:rPr lang="bg-BG" altLang="bg-BG" sz="1800" b="1" dirty="0">
                <a:solidFill>
                  <a:srgbClr val="CC3300"/>
                </a:solidFill>
                <a:latin typeface="Georgia" panose="02040502050405020303" pitchFamily="18" charset="0"/>
              </a:rPr>
              <a:t>”</a:t>
            </a:r>
            <a:endParaRPr lang="bg-BG" altLang="bg-BG" sz="1800" dirty="0">
              <a:solidFill>
                <a:srgbClr val="CC3300"/>
              </a:solidFill>
              <a:latin typeface="Georgia" panose="02040502050405020303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bg-BG" altLang="bg-BG" sz="1800" dirty="0">
                <a:latin typeface="Georgia" panose="02040502050405020303" pitchFamily="18" charset="0"/>
              </a:rPr>
              <a:t>	Точното формулиране на дейностите е особено важно. Най-често в тази част на проекта става ясно дали кандидатстващата организация е обмислила добре проекта, дали знае как да постигне неговите цели и какви методи и подходи да използва. Мониторингът на проект, които има неясно описание на дейностите, е невъзможен. Резултатите на проекта трябва да бъдат конкретни - определени количествено и качествено.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bg-BG" altLang="bg-BG" sz="1800" dirty="0">
                <a:latin typeface="Georgia" panose="02040502050405020303" pitchFamily="18" charset="0"/>
              </a:rPr>
              <a:t>    Трябва да се има в предвид изискването за задължително включване на дейности </a:t>
            </a:r>
            <a:r>
              <a:rPr lang="bg-BG" altLang="bg-BG" sz="1800" b="1" i="1" u="sng" dirty="0">
                <a:latin typeface="Georgia" panose="02040502050405020303" pitchFamily="18" charset="0"/>
              </a:rPr>
              <a:t>/2 дейности + 9. и 10./,</a:t>
            </a:r>
            <a:r>
              <a:rPr lang="bg-BG" altLang="bg-BG" sz="1800" dirty="0">
                <a:latin typeface="Georgia" panose="02040502050405020303" pitchFamily="18" charset="0"/>
              </a:rPr>
              <a:t> съгласно Насоките за кандидатстване.</a:t>
            </a:r>
          </a:p>
          <a:p>
            <a:pPr eaLnBrk="1" hangingPunct="1">
              <a:lnSpc>
                <a:spcPct val="90000"/>
              </a:lnSpc>
            </a:pPr>
            <a:endParaRPr lang="bg-BG" altLang="bg-BG" sz="1800" b="1" dirty="0">
              <a:latin typeface="Georgia" panose="02040502050405020303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bg-BG" altLang="bg-BG" sz="1800" b="1" dirty="0">
                <a:solidFill>
                  <a:srgbClr val="CC3300"/>
                </a:solidFill>
                <a:latin typeface="Georgia" panose="02040502050405020303" pitchFamily="18" charset="0"/>
              </a:rPr>
              <a:t>    „График за изпълнение на дейностите” – от ....до....</a:t>
            </a:r>
            <a:endParaRPr lang="bg-BG" altLang="bg-BG" sz="1800" dirty="0">
              <a:solidFill>
                <a:srgbClr val="CC3300"/>
              </a:solidFill>
              <a:latin typeface="Georgia" panose="02040502050405020303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bg-BG" altLang="bg-BG" sz="1800" dirty="0">
                <a:latin typeface="Georgia" panose="02040502050405020303" pitchFamily="18" charset="0"/>
              </a:rPr>
              <a:t>	Посочете кога във времето ще се осъществят предвидените дейности.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bg-BG" altLang="bg-BG" sz="1800" dirty="0">
                <a:latin typeface="Georgia" panose="02040502050405020303" pitchFamily="18" charset="0"/>
              </a:rPr>
              <a:t>	При планирането на периода, в който ще се осъществи проектът, е важно съответствието със сроковете за изпълнение на дейностите, съгласно обявена сесия за програмно финансиране.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bg-BG" altLang="bg-BG" sz="1800" dirty="0">
                <a:latin typeface="Georgia" panose="02040502050405020303" pitchFamily="18" charset="0"/>
              </a:rPr>
              <a:t>	При оценка на качеството на план-графика на дейностите се прави оценка на компетентността на кандидатстващата организация да включи всички необходими дейности в реалистично времево разположение за постигане на резултатите на проекта.</a:t>
            </a:r>
          </a:p>
          <a:p>
            <a:pPr eaLnBrk="1" hangingPunct="1">
              <a:lnSpc>
                <a:spcPct val="90000"/>
              </a:lnSpc>
            </a:pPr>
            <a:endParaRPr lang="bg-BG" altLang="bg-BG" sz="1800" b="1" dirty="0">
              <a:latin typeface="Georgia" panose="02040502050405020303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bg-BG" altLang="bg-BG" sz="1800" b="1" dirty="0">
                <a:latin typeface="Georgia" panose="02040502050405020303" pitchFamily="18" charset="0"/>
              </a:rPr>
              <a:t>	</a:t>
            </a:r>
            <a:r>
              <a:rPr lang="bg-BG" altLang="bg-BG" sz="1800" b="1" dirty="0">
                <a:solidFill>
                  <a:srgbClr val="CC3300"/>
                </a:solidFill>
                <a:latin typeface="Georgia" panose="02040502050405020303" pitchFamily="18" charset="0"/>
              </a:rPr>
              <a:t>„Изпълнение на дейността”</a:t>
            </a:r>
            <a:endParaRPr lang="bg-BG" altLang="bg-BG" sz="1800" dirty="0">
              <a:solidFill>
                <a:srgbClr val="CC3300"/>
              </a:solidFill>
              <a:latin typeface="Georgia" panose="02040502050405020303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bg-BG" altLang="bg-BG" sz="1800" dirty="0">
                <a:latin typeface="Georgia" panose="02040502050405020303" pitchFamily="18" charset="0"/>
              </a:rPr>
              <a:t>	Моля, посочете коректно, при наличие на партньорска организация, кой отговаря за дейността и извършва разход при изпълнението и. </a:t>
            </a:r>
          </a:p>
        </p:txBody>
      </p:sp>
    </p:spTree>
    <p:extLst>
      <p:ext uri="{BB962C8B-B14F-4D97-AF65-F5344CB8AC3E}">
        <p14:creationId xmlns:p14="http://schemas.microsoft.com/office/powerpoint/2010/main" val="1842136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230284" y="621175"/>
            <a:ext cx="9920201" cy="509356"/>
          </a:xfrm>
        </p:spPr>
        <p:txBody>
          <a:bodyPr>
            <a:normAutofit/>
          </a:bodyPr>
          <a:lstStyle/>
          <a:p>
            <a:pPr algn="ctr" eaLnBrk="1" hangingPunct="1"/>
            <a:r>
              <a:rPr lang="bg-BG" altLang="bg-BG" sz="2400" b="1" dirty="0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</a:rPr>
              <a:t>ПЪРВА СТРАТЕГИЧЕСКА ЦЕЛ</a:t>
            </a:r>
            <a:endParaRPr lang="bg-BG" altLang="bg-BG" sz="4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1321" y="1313411"/>
            <a:ext cx="11015932" cy="5355676"/>
          </a:xfrm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bg-BG" altLang="bg-BG" sz="2400" b="1" i="1" u="sng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</a:rPr>
              <a:t>Програмни приоритети за образователни институции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bg-BG" altLang="bg-BG" sz="1600" b="1" i="1" u="sng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bg-BG" altLang="bg-BG" sz="1600" dirty="0">
                <a:latin typeface="Georgia" panose="02040502050405020303" pitchFamily="18" charset="0"/>
              </a:rPr>
              <a:t>Проекти, насочени към извънкласни и извънучилищни дейности в областта на физическото възпитание, спорта и здравословен начин на живот за деца и ученици детски градини и училища – „Спорт в училище” /за училища/, „Движение и здраве” /за детски градини/ в подкрепа на инициативата  „София - Европейска столица на спорта”;</a:t>
            </a:r>
          </a:p>
          <a:p>
            <a:pPr algn="just">
              <a:lnSpc>
                <a:spcPct val="80000"/>
              </a:lnSpc>
            </a:pPr>
            <a:endParaRPr lang="bg-BG" altLang="bg-BG" sz="1600" dirty="0">
              <a:latin typeface="Georgia" panose="02040502050405020303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bg-BG" altLang="bg-BG" sz="1600" dirty="0">
                <a:latin typeface="Georgia" panose="02040502050405020303" pitchFamily="18" charset="0"/>
              </a:rPr>
              <a:t> </a:t>
            </a:r>
            <a:r>
              <a:rPr lang="bg-BG" altLang="bg-BG" sz="1600" dirty="0" smtClean="0">
                <a:latin typeface="Georgia" panose="02040502050405020303" pitchFamily="18" charset="0"/>
              </a:rPr>
              <a:t>Проекти в областта на здравно и гражданско образование, неформално обучение </a:t>
            </a:r>
            <a:r>
              <a:rPr lang="bg-BG" altLang="bg-BG" sz="1600" dirty="0">
                <a:latin typeface="Georgia" panose="02040502050405020303" pitchFamily="18" charset="0"/>
              </a:rPr>
              <a:t>и социални компетентности, занимания по интереси, подпомагащи учебния процес. </a:t>
            </a:r>
            <a:r>
              <a:rPr lang="bg-BG" altLang="bg-BG" sz="1600" dirty="0">
                <a:solidFill>
                  <a:srgbClr val="FF0000"/>
                </a:solidFill>
                <a:latin typeface="Georgia" panose="02040502050405020303" pitchFamily="18" charset="0"/>
              </a:rPr>
              <a:t>Проекти в подкрепа на инициативите „140 години – София – столица на България” и „София – град на Толерантността и Мъдростта”;</a:t>
            </a:r>
          </a:p>
          <a:p>
            <a:pPr algn="just">
              <a:lnSpc>
                <a:spcPct val="80000"/>
              </a:lnSpc>
            </a:pPr>
            <a:endParaRPr lang="bg-BG" altLang="bg-BG" sz="1600" b="1" dirty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bg-BG" altLang="bg-BG" sz="1600" dirty="0">
                <a:latin typeface="Georgia" panose="02040502050405020303" pitchFamily="18" charset="0"/>
              </a:rPr>
              <a:t>Проекти, свързани със социална и образователна интеграция на деца и ученици от различни целеви групи. Превенция на отпадането от училище;</a:t>
            </a:r>
          </a:p>
          <a:p>
            <a:pPr algn="just">
              <a:lnSpc>
                <a:spcPct val="80000"/>
              </a:lnSpc>
            </a:pPr>
            <a:endParaRPr lang="bg-BG" altLang="bg-BG" sz="1600" dirty="0">
              <a:latin typeface="Georgia" panose="02040502050405020303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bg-BG" altLang="bg-BG" sz="1600" dirty="0">
                <a:latin typeface="Georgia" panose="02040502050405020303" pitchFamily="18" charset="0"/>
              </a:rPr>
              <a:t>Проекти, свързани със спортни дейности и занимания по интереси</a:t>
            </a:r>
            <a:r>
              <a:rPr lang="bg-BG" altLang="bg-BG" sz="1600" i="1" dirty="0">
                <a:latin typeface="Georgia" panose="02040502050405020303" pitchFamily="18" charset="0"/>
              </a:rPr>
              <a:t> </a:t>
            </a:r>
            <a:r>
              <a:rPr lang="bg-BG" altLang="bg-BG" sz="1600" b="1" i="1" dirty="0">
                <a:latin typeface="Georgia" panose="02040502050405020303" pitchFamily="18" charset="0"/>
              </a:rPr>
              <a:t>в свободното време – програма „Ваканция”.</a:t>
            </a:r>
            <a:endParaRPr lang="bg-BG" altLang="bg-BG" sz="1600" b="1" i="1" u="sng" dirty="0">
              <a:latin typeface="Georgia" panose="02040502050405020303" pitchFamily="18" charset="0"/>
            </a:endParaRPr>
          </a:p>
          <a:p>
            <a:pPr algn="just">
              <a:lnSpc>
                <a:spcPct val="80000"/>
              </a:lnSpc>
              <a:buFontTx/>
              <a:buNone/>
            </a:pPr>
            <a:endParaRPr lang="bg-BG" altLang="bg-BG" sz="1600" b="1" i="1" u="sng" dirty="0" smtClean="0">
              <a:latin typeface="Georgia" panose="02040502050405020303" pitchFamily="18" charset="0"/>
            </a:endParaRPr>
          </a:p>
          <a:p>
            <a:pPr algn="just">
              <a:lnSpc>
                <a:spcPct val="80000"/>
              </a:lnSpc>
              <a:buFontTx/>
              <a:buNone/>
            </a:pPr>
            <a:endParaRPr lang="bg-BG" altLang="bg-BG" sz="1400" b="1" i="1" u="sng" dirty="0">
              <a:latin typeface="Georgia" panose="02040502050405020303" pitchFamily="18" charset="0"/>
            </a:endParaRPr>
          </a:p>
          <a:p>
            <a:pPr algn="just">
              <a:lnSpc>
                <a:spcPct val="80000"/>
              </a:lnSpc>
              <a:buFontTx/>
              <a:buNone/>
            </a:pPr>
            <a:r>
              <a:rPr lang="bg-BG" altLang="bg-BG" sz="1400" b="1" i="1" dirty="0">
                <a:latin typeface="Georgia" panose="02040502050405020303" pitchFamily="18" charset="0"/>
              </a:rPr>
              <a:t>	</a:t>
            </a:r>
            <a:r>
              <a:rPr lang="bg-BG" altLang="bg-BG" sz="1400" b="1" i="1" u="sng" dirty="0">
                <a:latin typeface="Georgia" panose="02040502050405020303" pitchFamily="18" charset="0"/>
              </a:rPr>
              <a:t>Допустими кандидати:</a:t>
            </a:r>
            <a:r>
              <a:rPr lang="bg-BG" altLang="bg-BG" sz="1400" i="1" dirty="0">
                <a:latin typeface="Georgia" panose="02040502050405020303" pitchFamily="18" charset="0"/>
              </a:rPr>
              <a:t> детски градини, училища и общински центрове за подкрепа на личностно развитие, проекти, изпълнявани самостоятелно или с участието на юридически лица с нестопанска цел, осъществяващи общественополезна дейност.</a:t>
            </a:r>
            <a:endParaRPr lang="bg-BG" altLang="bg-BG" sz="1400" b="1" i="1" u="sng" dirty="0">
              <a:latin typeface="Georgia" panose="02040502050405020303" pitchFamily="18" charset="0"/>
            </a:endParaRPr>
          </a:p>
          <a:p>
            <a:pPr algn="just">
              <a:lnSpc>
                <a:spcPct val="80000"/>
              </a:lnSpc>
              <a:buFontTx/>
              <a:buNone/>
            </a:pPr>
            <a:r>
              <a:rPr lang="bg-BG" altLang="bg-BG" sz="1400" b="1" i="1" dirty="0">
                <a:latin typeface="Georgia" panose="02040502050405020303" pitchFamily="18" charset="0"/>
              </a:rPr>
              <a:t>	</a:t>
            </a:r>
            <a:r>
              <a:rPr lang="bg-BG" altLang="bg-BG" sz="1400" b="1" i="1" u="sng" dirty="0">
                <a:latin typeface="Georgia" panose="02040502050405020303" pitchFamily="18" charset="0"/>
              </a:rPr>
              <a:t>Целева група </a:t>
            </a:r>
            <a:r>
              <a:rPr lang="bg-BG" altLang="bg-BG" sz="1400" b="1" i="1" dirty="0">
                <a:latin typeface="Georgia" panose="02040502050405020303" pitchFamily="18" charset="0"/>
              </a:rPr>
              <a:t>– </a:t>
            </a:r>
            <a:r>
              <a:rPr lang="bg-BG" altLang="bg-BG" sz="1400" i="1" dirty="0">
                <a:latin typeface="Georgia" panose="02040502050405020303" pitchFamily="18" charset="0"/>
              </a:rPr>
              <a:t>деца и ученици от образователни институции, деца със специални образователни потребности, деца от ромска етническа общност, деца – бежанци, </a:t>
            </a:r>
            <a:r>
              <a:rPr lang="bg-BG" altLang="bg-BG" sz="1400" i="1" dirty="0" err="1">
                <a:latin typeface="Georgia" panose="02040502050405020303" pitchFamily="18" charset="0"/>
              </a:rPr>
              <a:t>мигранти</a:t>
            </a:r>
            <a:r>
              <a:rPr lang="bg-BG" altLang="bg-BG" sz="1400" i="1" dirty="0">
                <a:latin typeface="Georgia" panose="02040502050405020303" pitchFamily="18" charset="0"/>
              </a:rPr>
              <a:t>, социално слаби, деца в риск, деца с изявени дарби и др.</a:t>
            </a:r>
            <a:endParaRPr lang="bg-BG" altLang="bg-BG" sz="1400" b="1" i="1" dirty="0">
              <a:latin typeface="Georgia" panose="02040502050405020303" pitchFamily="18" charset="0"/>
            </a:endParaRPr>
          </a:p>
          <a:p>
            <a:pPr algn="just">
              <a:lnSpc>
                <a:spcPct val="80000"/>
              </a:lnSpc>
              <a:buFontTx/>
              <a:buNone/>
            </a:pPr>
            <a:endParaRPr lang="bg-BG" altLang="bg-BG" sz="1400" b="1" i="1" dirty="0">
              <a:latin typeface="Georgia" panose="02040502050405020303" pitchFamily="18" charset="0"/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bg-BG" altLang="bg-BG" sz="1600" b="1" i="1" dirty="0">
                <a:solidFill>
                  <a:srgbClr val="FF0000"/>
                </a:solidFill>
                <a:latin typeface="Georgia" panose="02040502050405020303" pitchFamily="18" charset="0"/>
              </a:rPr>
              <a:t>Максимална стойност за финансиране на един проект – до 3 300  лева</a:t>
            </a:r>
            <a:endParaRPr lang="bg-BG" altLang="bg-BG" sz="1600" i="1" dirty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bg-BG" altLang="bg-BG" sz="1600" i="1" dirty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bg-BG" altLang="bg-BG" sz="1600" i="1" dirty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bg-BG" altLang="bg-BG" sz="1400" i="1" dirty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bg-BG" altLang="bg-BG" sz="1400" i="1" dirty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bg-BG" altLang="bg-BG" sz="1000" i="1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8931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6"/>
          <p:cNvSpPr>
            <a:spLocks noGrp="1" noChangeArrowheads="1"/>
          </p:cNvSpPr>
          <p:nvPr>
            <p:ph sz="quarter" idx="3"/>
          </p:nvPr>
        </p:nvSpPr>
        <p:spPr>
          <a:xfrm>
            <a:off x="423949" y="914400"/>
            <a:ext cx="11396749" cy="5754689"/>
          </a:xfrm>
        </p:spPr>
        <p:txBody>
          <a:bodyPr>
            <a:normAutofit/>
          </a:bodyPr>
          <a:lstStyle/>
          <a:p>
            <a:pPr algn="ctr" eaLnBrk="1" hangingPunct="1">
              <a:buFontTx/>
              <a:buNone/>
            </a:pPr>
            <a:r>
              <a:rPr lang="bg-BG" altLang="bg-BG" sz="2800" b="1" i="1" u="sng" dirty="0">
                <a:solidFill>
                  <a:schemeClr val="accent4">
                    <a:lumMod val="50000"/>
                  </a:schemeClr>
                </a:solidFill>
                <a:latin typeface="Georgia" panose="02040502050405020303" pitchFamily="18" charset="0"/>
              </a:rPr>
              <a:t>Критерии за допустими разходи: </a:t>
            </a:r>
            <a:endParaRPr lang="bg-BG" altLang="bg-BG" sz="2800" b="1" i="1" u="sng" dirty="0" smtClean="0">
              <a:solidFill>
                <a:schemeClr val="accent4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ctr" eaLnBrk="1" hangingPunct="1">
              <a:buFontTx/>
              <a:buNone/>
            </a:pPr>
            <a:endParaRPr lang="bg-BG" altLang="bg-BG" sz="2800" b="1" i="1" u="sng" dirty="0">
              <a:solidFill>
                <a:schemeClr val="accent4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eaLnBrk="1" hangingPunct="1">
              <a:buFontTx/>
              <a:buNone/>
            </a:pPr>
            <a:r>
              <a:rPr lang="bg-BG" altLang="bg-BG" sz="2400" dirty="0" smtClean="0">
                <a:latin typeface="Georgia" panose="02040502050405020303" pitchFamily="18" charset="0"/>
              </a:rPr>
              <a:t>	Разходи</a:t>
            </a:r>
            <a:r>
              <a:rPr lang="bg-BG" altLang="bg-BG" sz="2400" dirty="0">
                <a:latin typeface="Georgia" panose="02040502050405020303" pitchFamily="18" charset="0"/>
              </a:rPr>
              <a:t>, които се признават при отпускане </a:t>
            </a:r>
            <a:r>
              <a:rPr lang="bg-BG" altLang="bg-BG" sz="2400" dirty="0" smtClean="0">
                <a:latin typeface="Georgia" panose="02040502050405020303" pitchFamily="18" charset="0"/>
              </a:rPr>
              <a:t>на финансиране </a:t>
            </a:r>
            <a:r>
              <a:rPr lang="bg-BG" altLang="bg-BG" sz="2400" dirty="0">
                <a:latin typeface="Georgia" panose="02040502050405020303" pitchFamily="18" charset="0"/>
              </a:rPr>
              <a:t>по настоящата обява за </a:t>
            </a:r>
            <a:r>
              <a:rPr lang="bg-BG" altLang="bg-BG" sz="2400" dirty="0" smtClean="0">
                <a:latin typeface="Georgia" panose="02040502050405020303" pitchFamily="18" charset="0"/>
              </a:rPr>
              <a:t>програмно финансиране </a:t>
            </a:r>
            <a:r>
              <a:rPr lang="bg-BG" altLang="bg-BG" sz="2400" dirty="0">
                <a:latin typeface="Georgia" panose="02040502050405020303" pitchFamily="18" charset="0"/>
              </a:rPr>
              <a:t>– преки и непреки разходи;</a:t>
            </a:r>
          </a:p>
          <a:p>
            <a:pPr eaLnBrk="1" hangingPunct="1">
              <a:buFontTx/>
              <a:buNone/>
            </a:pPr>
            <a:r>
              <a:rPr lang="bg-BG" altLang="bg-BG" sz="2400" dirty="0" smtClean="0">
                <a:latin typeface="Georgia" panose="02040502050405020303" pitchFamily="18" charset="0"/>
              </a:rPr>
              <a:t>	За </a:t>
            </a:r>
            <a:r>
              <a:rPr lang="bg-BG" altLang="bg-BG" sz="2400" dirty="0">
                <a:latin typeface="Georgia" panose="02040502050405020303" pitchFamily="18" charset="0"/>
              </a:rPr>
              <a:t>да бъдат допустими разходите трябва да отговарят</a:t>
            </a:r>
          </a:p>
          <a:p>
            <a:pPr eaLnBrk="1" hangingPunct="1">
              <a:buFontTx/>
              <a:buNone/>
            </a:pPr>
            <a:r>
              <a:rPr lang="bg-BG" altLang="bg-BG" sz="2400" dirty="0" smtClean="0">
                <a:latin typeface="Georgia" panose="02040502050405020303" pitchFamily="18" charset="0"/>
              </a:rPr>
              <a:t>	едновременно </a:t>
            </a:r>
            <a:r>
              <a:rPr lang="bg-BG" altLang="bg-BG" sz="2400" dirty="0">
                <a:latin typeface="Georgia" panose="02040502050405020303" pitchFamily="18" charset="0"/>
              </a:rPr>
              <a:t>на следните условия:</a:t>
            </a:r>
          </a:p>
          <a:p>
            <a:pPr eaLnBrk="1" hangingPunct="1"/>
            <a:r>
              <a:rPr lang="bg-BG" altLang="bg-BG" sz="2400" dirty="0">
                <a:latin typeface="Georgia" panose="02040502050405020303" pitchFamily="18" charset="0"/>
              </a:rPr>
              <a:t>да са законосъобразни;</a:t>
            </a:r>
          </a:p>
          <a:p>
            <a:pPr eaLnBrk="1" hangingPunct="1"/>
            <a:r>
              <a:rPr lang="bg-BG" altLang="bg-BG" sz="2400" dirty="0">
                <a:latin typeface="Georgia" panose="02040502050405020303" pitchFamily="18" charset="0"/>
              </a:rPr>
              <a:t>да са извършени срещу необходимите </a:t>
            </a:r>
            <a:r>
              <a:rPr lang="bg-BG" altLang="bg-BG" sz="2400" dirty="0" err="1">
                <a:latin typeface="Georgia" panose="02040502050405020303" pitchFamily="18" charset="0"/>
              </a:rPr>
              <a:t>разходооправдателни</a:t>
            </a:r>
            <a:r>
              <a:rPr lang="bg-BG" altLang="bg-BG" sz="2400" dirty="0">
                <a:latin typeface="Georgia" panose="02040502050405020303" pitchFamily="18" charset="0"/>
              </a:rPr>
              <a:t> документи -фактури или други документи с еквивалентна доказателствена стойност съгласно националното законодателство.</a:t>
            </a:r>
          </a:p>
          <a:p>
            <a:pPr eaLnBrk="1" hangingPunct="1"/>
            <a:r>
              <a:rPr lang="bg-BG" altLang="bg-BG" sz="2400" dirty="0">
                <a:latin typeface="Georgia" panose="02040502050405020303" pitchFamily="18" charset="0"/>
              </a:rPr>
              <a:t>да отговарят на финансовите ограничения посочени в Насоките  </a:t>
            </a:r>
          </a:p>
          <a:p>
            <a:pPr eaLnBrk="1" hangingPunct="1">
              <a:buFontTx/>
              <a:buNone/>
            </a:pPr>
            <a:r>
              <a:rPr lang="bg-BG" altLang="bg-BG" sz="2400" dirty="0" smtClean="0">
                <a:latin typeface="Georgia" panose="02040502050405020303" pitchFamily="18" charset="0"/>
              </a:rPr>
              <a:t>	За </a:t>
            </a:r>
            <a:r>
              <a:rPr lang="bg-BG" altLang="bg-BG" sz="2400" dirty="0">
                <a:latin typeface="Georgia" panose="02040502050405020303" pitchFamily="18" charset="0"/>
              </a:rPr>
              <a:t>проектите по Първа стратегическа цел </a:t>
            </a:r>
            <a:r>
              <a:rPr lang="bg-BG" altLang="bg-BG" sz="2400" b="1" dirty="0">
                <a:solidFill>
                  <a:srgbClr val="CC3300"/>
                </a:solidFill>
                <a:latin typeface="Georgia" panose="02040502050405020303" pitchFamily="18" charset="0"/>
              </a:rPr>
              <a:t>не се изисква </a:t>
            </a:r>
            <a:r>
              <a:rPr lang="bg-BG" altLang="bg-BG" sz="2400" b="1" dirty="0" smtClean="0">
                <a:solidFill>
                  <a:srgbClr val="CC3300"/>
                </a:solidFill>
                <a:latin typeface="Georgia" panose="02040502050405020303" pitchFamily="18" charset="0"/>
              </a:rPr>
              <a:t>съфинансиране </a:t>
            </a:r>
            <a:r>
              <a:rPr lang="bg-BG" altLang="bg-BG" sz="2400" b="1" dirty="0">
                <a:solidFill>
                  <a:srgbClr val="CC3300"/>
                </a:solidFill>
                <a:latin typeface="Georgia" panose="02040502050405020303" pitchFamily="18" charset="0"/>
              </a:rPr>
              <a:t>от страна на кандидата</a:t>
            </a:r>
          </a:p>
        </p:txBody>
      </p:sp>
    </p:spTree>
    <p:extLst>
      <p:ext uri="{BB962C8B-B14F-4D97-AF65-F5344CB8AC3E}">
        <p14:creationId xmlns:p14="http://schemas.microsoft.com/office/powerpoint/2010/main" val="313800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7"/>
          <p:cNvSpPr>
            <a:spLocks noGrp="1" noChangeArrowheads="1"/>
          </p:cNvSpPr>
          <p:nvPr>
            <p:ph type="title"/>
          </p:nvPr>
        </p:nvSpPr>
        <p:spPr>
          <a:xfrm>
            <a:off x="1629296" y="623455"/>
            <a:ext cx="9371214" cy="423949"/>
          </a:xfrm>
        </p:spPr>
        <p:txBody>
          <a:bodyPr>
            <a:normAutofit fontScale="90000"/>
          </a:bodyPr>
          <a:lstStyle/>
          <a:p>
            <a:pPr algn="ctr"/>
            <a:r>
              <a:rPr lang="bg-BG" altLang="bg-BG" sz="3200" b="1" i="1" dirty="0" smtClean="0">
                <a:solidFill>
                  <a:srgbClr val="CC3300"/>
                </a:solidFill>
                <a:latin typeface="Georgia" panose="02040502050405020303" pitchFamily="18" charset="0"/>
              </a:rPr>
              <a:t/>
            </a:r>
            <a:br>
              <a:rPr lang="bg-BG" altLang="bg-BG" sz="3200" b="1" i="1" dirty="0" smtClean="0">
                <a:solidFill>
                  <a:srgbClr val="CC3300"/>
                </a:solidFill>
                <a:latin typeface="Georgia" panose="02040502050405020303" pitchFamily="18" charset="0"/>
              </a:rPr>
            </a:br>
            <a:r>
              <a:rPr lang="bg-BG" altLang="bg-BG" sz="3200" b="1" i="1" dirty="0">
                <a:solidFill>
                  <a:srgbClr val="CC3300"/>
                </a:solidFill>
                <a:latin typeface="Georgia" panose="02040502050405020303" pitchFamily="18" charset="0"/>
              </a:rPr>
              <a:t/>
            </a:r>
            <a:br>
              <a:rPr lang="bg-BG" altLang="bg-BG" sz="3200" b="1" i="1" dirty="0">
                <a:solidFill>
                  <a:srgbClr val="CC3300"/>
                </a:solidFill>
                <a:latin typeface="Georgia" panose="02040502050405020303" pitchFamily="18" charset="0"/>
              </a:rPr>
            </a:br>
            <a:r>
              <a:rPr lang="bg-BG" altLang="bg-BG" sz="3200" b="1" i="1" dirty="0" smtClean="0">
                <a:solidFill>
                  <a:srgbClr val="CC3300"/>
                </a:solidFill>
                <a:latin typeface="Georgia" panose="02040502050405020303" pitchFamily="18" charset="0"/>
              </a:rPr>
              <a:t/>
            </a:r>
            <a:br>
              <a:rPr lang="bg-BG" altLang="bg-BG" sz="3200" b="1" i="1" dirty="0" smtClean="0">
                <a:solidFill>
                  <a:srgbClr val="CC3300"/>
                </a:solidFill>
                <a:latin typeface="Georgia" panose="02040502050405020303" pitchFamily="18" charset="0"/>
              </a:rPr>
            </a:br>
            <a:r>
              <a:rPr lang="bg-BG" altLang="bg-BG" sz="3200" b="1" i="1" dirty="0" smtClean="0">
                <a:solidFill>
                  <a:srgbClr val="CC3300"/>
                </a:solidFill>
                <a:latin typeface="Georgia" panose="02040502050405020303" pitchFamily="18" charset="0"/>
              </a:rPr>
              <a:t/>
            </a:r>
            <a:br>
              <a:rPr lang="bg-BG" altLang="bg-BG" sz="3200" b="1" i="1" dirty="0" smtClean="0">
                <a:solidFill>
                  <a:srgbClr val="CC3300"/>
                </a:solidFill>
                <a:latin typeface="Georgia" panose="02040502050405020303" pitchFamily="18" charset="0"/>
              </a:rPr>
            </a:br>
            <a:r>
              <a:rPr lang="bg-BG" altLang="bg-BG" sz="3200" b="1" i="1" dirty="0">
                <a:solidFill>
                  <a:srgbClr val="CC3300"/>
                </a:solidFill>
                <a:latin typeface="Georgia" panose="02040502050405020303" pitchFamily="18" charset="0"/>
              </a:rPr>
              <a:t/>
            </a:r>
            <a:br>
              <a:rPr lang="bg-BG" altLang="bg-BG" sz="3200" b="1" i="1" dirty="0">
                <a:solidFill>
                  <a:srgbClr val="CC3300"/>
                </a:solidFill>
                <a:latin typeface="Georgia" panose="02040502050405020303" pitchFamily="18" charset="0"/>
              </a:rPr>
            </a:br>
            <a:r>
              <a:rPr lang="bg-BG" altLang="bg-BG" sz="3200" b="1" i="1" dirty="0" smtClean="0">
                <a:solidFill>
                  <a:srgbClr val="CC3300"/>
                </a:solidFill>
                <a:latin typeface="Georgia" panose="02040502050405020303" pitchFamily="18" charset="0"/>
              </a:rPr>
              <a:t/>
            </a:r>
            <a:br>
              <a:rPr lang="bg-BG" altLang="bg-BG" sz="3200" b="1" i="1" dirty="0" smtClean="0">
                <a:solidFill>
                  <a:srgbClr val="CC3300"/>
                </a:solidFill>
                <a:latin typeface="Georgia" panose="02040502050405020303" pitchFamily="18" charset="0"/>
              </a:rPr>
            </a:br>
            <a:r>
              <a:rPr lang="bg-BG" altLang="bg-BG" sz="3200" b="1" i="1" dirty="0" smtClean="0">
                <a:solidFill>
                  <a:srgbClr val="CC3300"/>
                </a:solidFill>
                <a:latin typeface="Georgia" panose="02040502050405020303" pitchFamily="18" charset="0"/>
              </a:rPr>
              <a:t/>
            </a:r>
            <a:br>
              <a:rPr lang="bg-BG" altLang="bg-BG" sz="3200" b="1" i="1" dirty="0" smtClean="0">
                <a:solidFill>
                  <a:srgbClr val="CC3300"/>
                </a:solidFill>
                <a:latin typeface="Georgia" panose="02040502050405020303" pitchFamily="18" charset="0"/>
              </a:rPr>
            </a:br>
            <a:r>
              <a:rPr lang="bg-BG" altLang="bg-BG" sz="3200" b="1" i="1" dirty="0">
                <a:solidFill>
                  <a:srgbClr val="CC3300"/>
                </a:solidFill>
                <a:latin typeface="Georgia" panose="02040502050405020303" pitchFamily="18" charset="0"/>
              </a:rPr>
              <a:t/>
            </a:r>
            <a:br>
              <a:rPr lang="bg-BG" altLang="bg-BG" sz="3200" b="1" i="1" dirty="0">
                <a:solidFill>
                  <a:srgbClr val="CC3300"/>
                </a:solidFill>
                <a:latin typeface="Georgia" panose="02040502050405020303" pitchFamily="18" charset="0"/>
              </a:rPr>
            </a:br>
            <a:r>
              <a:rPr lang="bg-BG" altLang="bg-BG" sz="3200" b="1" i="1" dirty="0" smtClean="0">
                <a:solidFill>
                  <a:srgbClr val="CC3300"/>
                </a:solidFill>
                <a:latin typeface="Georgia" panose="02040502050405020303" pitchFamily="18" charset="0"/>
              </a:rPr>
              <a:t/>
            </a:r>
            <a:br>
              <a:rPr lang="bg-BG" altLang="bg-BG" sz="3200" b="1" i="1" dirty="0" smtClean="0">
                <a:solidFill>
                  <a:srgbClr val="CC3300"/>
                </a:solidFill>
                <a:latin typeface="Georgia" panose="02040502050405020303" pitchFamily="18" charset="0"/>
              </a:rPr>
            </a:br>
            <a:r>
              <a:rPr lang="bg-BG" altLang="bg-BG" sz="3200" b="1" i="1" dirty="0">
                <a:solidFill>
                  <a:srgbClr val="CC3300"/>
                </a:solidFill>
                <a:latin typeface="Georgia" panose="02040502050405020303" pitchFamily="18" charset="0"/>
              </a:rPr>
              <a:t/>
            </a:r>
            <a:br>
              <a:rPr lang="bg-BG" altLang="bg-BG" sz="3200" b="1" i="1" dirty="0">
                <a:solidFill>
                  <a:srgbClr val="CC3300"/>
                </a:solidFill>
                <a:latin typeface="Georgia" panose="02040502050405020303" pitchFamily="18" charset="0"/>
              </a:rPr>
            </a:br>
            <a:r>
              <a:rPr lang="bg-BG" altLang="bg-BG" sz="3200" b="1" i="1" dirty="0" smtClean="0">
                <a:solidFill>
                  <a:srgbClr val="CC3300"/>
                </a:solidFill>
                <a:latin typeface="Georgia" panose="02040502050405020303" pitchFamily="18" charset="0"/>
              </a:rPr>
              <a:t/>
            </a:r>
            <a:br>
              <a:rPr lang="bg-BG" altLang="bg-BG" sz="3200" b="1" i="1" dirty="0" smtClean="0">
                <a:solidFill>
                  <a:srgbClr val="CC3300"/>
                </a:solidFill>
                <a:latin typeface="Georgia" panose="02040502050405020303" pitchFamily="18" charset="0"/>
              </a:rPr>
            </a:br>
            <a:r>
              <a:rPr lang="bg-BG" altLang="bg-BG" sz="3200" b="1" i="1" dirty="0">
                <a:solidFill>
                  <a:srgbClr val="CC3300"/>
                </a:solidFill>
                <a:latin typeface="Georgia" panose="02040502050405020303" pitchFamily="18" charset="0"/>
              </a:rPr>
              <a:t/>
            </a:r>
            <a:br>
              <a:rPr lang="bg-BG" altLang="bg-BG" sz="3200" b="1" i="1" dirty="0">
                <a:solidFill>
                  <a:srgbClr val="CC3300"/>
                </a:solidFill>
                <a:latin typeface="Georgia" panose="02040502050405020303" pitchFamily="18" charset="0"/>
              </a:rPr>
            </a:br>
            <a:r>
              <a:rPr lang="bg-BG" altLang="bg-BG" sz="3200" b="1" i="1" dirty="0" smtClean="0">
                <a:solidFill>
                  <a:srgbClr val="CC3300"/>
                </a:solidFill>
                <a:latin typeface="Georgia" panose="02040502050405020303" pitchFamily="18" charset="0"/>
              </a:rPr>
              <a:t/>
            </a:r>
            <a:br>
              <a:rPr lang="bg-BG" altLang="bg-BG" sz="3200" b="1" i="1" dirty="0" smtClean="0">
                <a:solidFill>
                  <a:srgbClr val="CC3300"/>
                </a:solidFill>
                <a:latin typeface="Georgia" panose="02040502050405020303" pitchFamily="18" charset="0"/>
              </a:rPr>
            </a:br>
            <a:r>
              <a:rPr lang="bg-BG" altLang="bg-BG" sz="3200" b="1" i="1" dirty="0">
                <a:solidFill>
                  <a:srgbClr val="CC3300"/>
                </a:solidFill>
                <a:latin typeface="Georgia" panose="02040502050405020303" pitchFamily="18" charset="0"/>
              </a:rPr>
              <a:t/>
            </a:r>
            <a:br>
              <a:rPr lang="bg-BG" altLang="bg-BG" sz="3200" b="1" i="1" dirty="0">
                <a:solidFill>
                  <a:srgbClr val="CC3300"/>
                </a:solidFill>
                <a:latin typeface="Georgia" panose="02040502050405020303" pitchFamily="18" charset="0"/>
              </a:rPr>
            </a:br>
            <a:r>
              <a:rPr lang="bg-BG" altLang="bg-BG" sz="3200" b="1" i="1" dirty="0">
                <a:solidFill>
                  <a:schemeClr val="accent4">
                    <a:lumMod val="50000"/>
                  </a:schemeClr>
                </a:solidFill>
                <a:latin typeface="Georgia" panose="02040502050405020303" pitchFamily="18" charset="0"/>
              </a:rPr>
              <a:t/>
            </a:r>
            <a:br>
              <a:rPr lang="bg-BG" altLang="bg-BG" sz="3200" b="1" i="1" dirty="0">
                <a:solidFill>
                  <a:schemeClr val="accent4">
                    <a:lumMod val="50000"/>
                  </a:schemeClr>
                </a:solidFill>
                <a:latin typeface="Georgia" panose="02040502050405020303" pitchFamily="18" charset="0"/>
              </a:rPr>
            </a:br>
            <a:r>
              <a:rPr lang="bg-BG" altLang="bg-BG" sz="3200" b="1" i="1" dirty="0" smtClean="0">
                <a:solidFill>
                  <a:schemeClr val="accent4">
                    <a:lumMod val="50000"/>
                  </a:schemeClr>
                </a:solidFill>
                <a:latin typeface="Georgia" panose="02040502050405020303" pitchFamily="18" charset="0"/>
              </a:rPr>
              <a:t>Допустими разходи:</a:t>
            </a:r>
            <a:endParaRPr lang="bg-BG" altLang="bg-BG" sz="3200" b="1" i="1" dirty="0">
              <a:solidFill>
                <a:schemeClr val="accent4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9459" name="Rectangle 4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endParaRPr lang="bg-BG" altLang="bg-BG" b="1" i="1" smtClean="0"/>
          </a:p>
          <a:p>
            <a:pPr eaLnBrk="1" hangingPunct="1"/>
            <a:endParaRPr lang="bg-BG" altLang="bg-BG" b="1" smtClean="0"/>
          </a:p>
        </p:txBody>
      </p:sp>
      <p:graphicFrame>
        <p:nvGraphicFramePr>
          <p:cNvPr id="126035" name="Group 8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85890694"/>
              </p:ext>
            </p:extLst>
          </p:nvPr>
        </p:nvGraphicFramePr>
        <p:xfrm>
          <a:off x="399011" y="1363287"/>
          <a:ext cx="11089178" cy="5077647"/>
        </p:xfrm>
        <a:graphic>
          <a:graphicData uri="http://schemas.openxmlformats.org/drawingml/2006/table">
            <a:tbl>
              <a:tblPr/>
              <a:tblGrid>
                <a:gridCol w="60509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381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7764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Georgia" pitchFamily="18" charset="0"/>
                        </a:rPr>
                        <a:t>ПРЕКИ – 60%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bg-BG" altLang="bg-BG" sz="18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Georgia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- </a:t>
                      </a:r>
                      <a:r>
                        <a:rPr kumimoji="0" lang="bg-BG" altLang="bg-BG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осигуряване на дидактически пособия и материали, напр. помагала, педагогически и методически пособия, необходими за дейността;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- средства и консумативи за преките участници, като например екипировка за деца и ученици, храна, сокове/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мин.вода</a:t>
                      </a:r>
                      <a:r>
                        <a:rPr kumimoji="0" lang="bg-BG" altLang="bg-BG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;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bg-BG" altLang="bg-BG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транспорт за преките участници в проекта;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bg-BG" altLang="bg-BG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застрахователна полица, свързана с дейностите по проекта – транспортна,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планинска, </a:t>
                      </a:r>
                      <a:r>
                        <a:rPr kumimoji="0" lang="ru-RU" altLang="bg-BG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по</a:t>
                      </a:r>
                      <a:r>
                        <a:rPr kumimoji="0" lang="bg-BG" altLang="bg-BG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 вид спорт за участие  в спортни събития;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bg-BG" altLang="bg-BG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награден фонд</a:t>
                      </a:r>
                      <a:r>
                        <a:rPr kumimoji="0" lang="bg-BG" altLang="bg-BG" sz="15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 </a:t>
                      </a:r>
                      <a:r>
                        <a:rPr kumimoji="0" lang="bg-BG" altLang="bg-BG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за преките участници купи, медали, грамоти, сертификати и др.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bg-BG" altLang="bg-BG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програма „Ваканция” – пансионат /свързан със спортно-туристическа дейност на децата, живущи на територията на Столична община/;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 - билети за преките участници в проекта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посещение на театър, музей и др. </a:t>
                      </a:r>
                      <a:endParaRPr kumimoji="0" lang="bg-BG" altLang="bg-BG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Georgia" pitchFamily="18" charset="0"/>
                        </a:rPr>
                        <a:t>НЕПРЕКИ – 40 %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bg-BG" altLang="bg-BG" sz="17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Georgia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- съдийско, техническо и медицинско обезпечаване на конкретни дейности, напр. спортни събития;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- наем на зала, съоръжение и др. технически средства /озвучителна система, мултимедия и др./, които не са публична общинска  собственост;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- разходи за информираност и публичност – плакати, покани, флаери и др.;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bg-BG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- други консумативи и материали, необходими за реализиране на дейността, напр. – наем озвучителна система, дейности за информираност и публичност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4327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482138" y="188914"/>
            <a:ext cx="11313621" cy="648017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bg-BG" altLang="bg-BG" sz="2000" b="1" dirty="0"/>
              <a:t>	</a:t>
            </a:r>
            <a:endParaRPr lang="bg-BG" altLang="bg-BG" sz="2000" b="1" dirty="0" smtClean="0"/>
          </a:p>
          <a:p>
            <a:pPr algn="ctr" eaLnBrk="1" hangingPunct="1">
              <a:buFontTx/>
              <a:buNone/>
            </a:pPr>
            <a:endParaRPr lang="bg-BG" altLang="bg-BG" sz="2000" b="1" i="1" u="sng" dirty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algn="ctr" eaLnBrk="1" hangingPunct="1">
              <a:buFontTx/>
              <a:buNone/>
            </a:pPr>
            <a:r>
              <a:rPr lang="bg-BG" altLang="bg-BG" b="1" i="1" u="sng" dirty="0" smtClean="0">
                <a:solidFill>
                  <a:srgbClr val="FF0000"/>
                </a:solidFill>
                <a:latin typeface="Georgia" panose="02040502050405020303" pitchFamily="18" charset="0"/>
              </a:rPr>
              <a:t>Очаквани </a:t>
            </a:r>
            <a:r>
              <a:rPr lang="bg-BG" altLang="bg-BG" b="1" i="1" u="sng" dirty="0">
                <a:solidFill>
                  <a:srgbClr val="FF0000"/>
                </a:solidFill>
                <a:latin typeface="Georgia" panose="02040502050405020303" pitchFamily="18" charset="0"/>
              </a:rPr>
              <a:t>резултати: </a:t>
            </a:r>
          </a:p>
          <a:p>
            <a:pPr algn="ctr" eaLnBrk="1" hangingPunct="1">
              <a:buFontTx/>
              <a:buNone/>
            </a:pPr>
            <a:endParaRPr lang="bg-BG" altLang="bg-BG" b="1" i="1" u="sng" dirty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algn="just" eaLnBrk="1" hangingPunct="1"/>
            <a:r>
              <a:rPr lang="bg-BG" altLang="bg-BG" sz="2000" dirty="0">
                <a:latin typeface="Georgia" panose="02040502050405020303" pitchFamily="18" charset="0"/>
              </a:rPr>
              <a:t>разнообразни дейности, училищни инициативи и програми – извънкласни и извънучилищни форми, дейности в свободно време - в областта на спортни, туристически дейности, култура, история и изкуство, екология и здравно образование, гражданско образование и социални умения;</a:t>
            </a:r>
          </a:p>
          <a:p>
            <a:pPr algn="just" eaLnBrk="1" hangingPunct="1"/>
            <a:endParaRPr lang="bg-BG" altLang="bg-BG" sz="2000" dirty="0">
              <a:latin typeface="Georgia" panose="02040502050405020303" pitchFamily="18" charset="0"/>
            </a:endParaRPr>
          </a:p>
          <a:p>
            <a:pPr algn="just" eaLnBrk="1" hangingPunct="1"/>
            <a:r>
              <a:rPr lang="bg-BG" altLang="bg-BG" sz="2000" dirty="0">
                <a:latin typeface="Georgia" panose="02040502050405020303" pitchFamily="18" charset="0"/>
              </a:rPr>
              <a:t>осигурени ефикасни мотивационни дейности, спомагащи за задържането на децата/учениците в училище/детска градини;</a:t>
            </a:r>
          </a:p>
          <a:p>
            <a:pPr algn="just" eaLnBrk="1" hangingPunct="1"/>
            <a:endParaRPr lang="bg-BG" altLang="bg-BG" sz="2000" dirty="0">
              <a:latin typeface="Georgia" panose="02040502050405020303" pitchFamily="18" charset="0"/>
            </a:endParaRPr>
          </a:p>
          <a:p>
            <a:pPr algn="just" eaLnBrk="1" hangingPunct="1"/>
            <a:r>
              <a:rPr lang="bg-BG" altLang="bg-BG" sz="2000" dirty="0">
                <a:latin typeface="Georgia" panose="02040502050405020303" pitchFamily="18" charset="0"/>
              </a:rPr>
              <a:t>осигурени ефикасни мотивиращи дейности, спомагащи за устойчиво участие на деца и ученици в спортни и други извънкласни дейности;</a:t>
            </a:r>
          </a:p>
          <a:p>
            <a:pPr algn="just" eaLnBrk="1" hangingPunct="1"/>
            <a:endParaRPr lang="bg-BG" altLang="bg-BG" sz="2000" dirty="0">
              <a:latin typeface="Georgia" panose="02040502050405020303" pitchFamily="18" charset="0"/>
            </a:endParaRPr>
          </a:p>
          <a:p>
            <a:pPr algn="just" eaLnBrk="1" hangingPunct="1"/>
            <a:r>
              <a:rPr lang="bg-BG" altLang="bg-BG" sz="2000" dirty="0">
                <a:latin typeface="Georgia" panose="02040502050405020303" pitchFamily="18" charset="0"/>
              </a:rPr>
              <a:t>създаване на благоприятна среда за партньорство с външни структури за образователните институции – неправителствени организации, спортни клубове и организации;</a:t>
            </a:r>
          </a:p>
          <a:p>
            <a:pPr eaLnBrk="1" hangingPunct="1"/>
            <a:endParaRPr lang="bg-BG" altLang="bg-BG" sz="2000" dirty="0">
              <a:latin typeface="Georgia" panose="02040502050405020303" pitchFamily="18" charset="0"/>
            </a:endParaRPr>
          </a:p>
          <a:p>
            <a:pPr eaLnBrk="1" hangingPunct="1">
              <a:buFontTx/>
              <a:buNone/>
            </a:pPr>
            <a:endParaRPr lang="bg-BG" altLang="bg-BG" sz="2000" b="1" dirty="0">
              <a:latin typeface="Georgia" panose="02040502050405020303" pitchFamily="18" charset="0"/>
            </a:endParaRPr>
          </a:p>
          <a:p>
            <a:pPr eaLnBrk="1" hangingPunct="1">
              <a:buFontTx/>
              <a:buNone/>
            </a:pPr>
            <a:endParaRPr lang="bg-BG" altLang="bg-BG" sz="1700" b="1" dirty="0">
              <a:latin typeface="Times New Roman" panose="02020603050405020304" pitchFamily="18" charset="0"/>
            </a:endParaRPr>
          </a:p>
          <a:p>
            <a:pPr eaLnBrk="1" hangingPunct="1"/>
            <a:endParaRPr lang="bg-BG" altLang="bg-BG" sz="1600" b="1" dirty="0">
              <a:latin typeface="Times New Roman" panose="02020603050405020304" pitchFamily="18" charset="0"/>
            </a:endParaRPr>
          </a:p>
          <a:p>
            <a:pPr eaLnBrk="1" hangingPunct="1"/>
            <a:endParaRPr lang="bg-BG" altLang="bg-BG" sz="1400" b="1" dirty="0"/>
          </a:p>
          <a:p>
            <a:pPr eaLnBrk="1" hangingPunct="1"/>
            <a:endParaRPr lang="bg-BG" altLang="bg-BG" sz="1200" b="1" dirty="0"/>
          </a:p>
          <a:p>
            <a:pPr eaLnBrk="1" hangingPunct="1"/>
            <a:endParaRPr lang="bg-BG" altLang="bg-BG" sz="1200" b="1" dirty="0"/>
          </a:p>
          <a:p>
            <a:pPr eaLnBrk="1" hangingPunct="1"/>
            <a:endParaRPr lang="bg-BG" altLang="bg-BG" sz="1200" b="1" dirty="0"/>
          </a:p>
          <a:p>
            <a:pPr eaLnBrk="1" hangingPunct="1"/>
            <a:endParaRPr lang="bg-BG" altLang="bg-BG" sz="1400" b="1" dirty="0"/>
          </a:p>
          <a:p>
            <a:pPr eaLnBrk="1" hangingPunct="1"/>
            <a:endParaRPr lang="bg-BG" altLang="bg-BG" sz="1400" b="1" dirty="0"/>
          </a:p>
          <a:p>
            <a:pPr eaLnBrk="1" hangingPunct="1"/>
            <a:endParaRPr lang="bg-BG" altLang="bg-BG" sz="1800" b="1" dirty="0"/>
          </a:p>
          <a:p>
            <a:pPr eaLnBrk="1" hangingPunct="1"/>
            <a:endParaRPr lang="bg-BG" altLang="bg-BG" sz="1800" b="1" dirty="0"/>
          </a:p>
        </p:txBody>
      </p:sp>
    </p:spTree>
    <p:extLst>
      <p:ext uri="{BB962C8B-B14F-4D97-AF65-F5344CB8AC3E}">
        <p14:creationId xmlns:p14="http://schemas.microsoft.com/office/powerpoint/2010/main" val="2127480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6829" y="1039090"/>
            <a:ext cx="10698480" cy="5414097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bg-BG" altLang="bg-BG" sz="2000" dirty="0">
                <a:latin typeface="Georgia" panose="02040502050405020303" pitchFamily="18" charset="0"/>
              </a:rPr>
              <a:t>създадени условия за по-привлекателно училище/детска градина за децата и учениците</a:t>
            </a:r>
            <a:endParaRPr lang="bg-BG" altLang="bg-BG" sz="2000" u="sng" dirty="0">
              <a:solidFill>
                <a:schemeClr val="folHlink"/>
              </a:solidFill>
              <a:latin typeface="Georgia" panose="02040502050405020303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bg-BG" altLang="bg-BG" sz="2000" dirty="0">
              <a:latin typeface="Georgia" panose="02040502050405020303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bg-BG" altLang="bg-BG" sz="2000" dirty="0">
                <a:latin typeface="Georgia" panose="02040502050405020303" pitchFamily="18" charset="0"/>
              </a:rPr>
              <a:t>повишена успеваемост на включените деца и ученици в извънкласни дейности, подпомагащи образователния процес;</a:t>
            </a:r>
          </a:p>
          <a:p>
            <a:pPr eaLnBrk="1" hangingPunct="1">
              <a:lnSpc>
                <a:spcPct val="80000"/>
              </a:lnSpc>
            </a:pPr>
            <a:endParaRPr lang="bg-BG" altLang="bg-BG" sz="2000" dirty="0">
              <a:latin typeface="Georgia" panose="02040502050405020303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bg-BG" altLang="bg-BG" sz="2000" dirty="0">
                <a:latin typeface="Georgia" panose="02040502050405020303" pitchFamily="18" charset="0"/>
              </a:rPr>
              <a:t>участие на родители в общоучилищния живот;</a:t>
            </a:r>
          </a:p>
          <a:p>
            <a:pPr eaLnBrk="1" hangingPunct="1">
              <a:lnSpc>
                <a:spcPct val="80000"/>
              </a:lnSpc>
            </a:pPr>
            <a:endParaRPr lang="bg-BG" altLang="bg-BG" sz="2000" dirty="0">
              <a:latin typeface="Georgia" panose="02040502050405020303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bg-BG" altLang="bg-BG" sz="2000" dirty="0">
                <a:latin typeface="Georgia" panose="02040502050405020303" pitchFamily="18" charset="0"/>
              </a:rPr>
              <a:t>създаден благоприятен климат в училища, детски градини за обучаващите се деца и ученици в образователните институции;</a:t>
            </a:r>
          </a:p>
          <a:p>
            <a:pPr eaLnBrk="1" hangingPunct="1">
              <a:lnSpc>
                <a:spcPct val="80000"/>
              </a:lnSpc>
            </a:pPr>
            <a:endParaRPr lang="bg-BG" altLang="bg-BG" sz="2000" dirty="0">
              <a:latin typeface="Georgia" panose="02040502050405020303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bg-BG" altLang="bg-BG" sz="2000" dirty="0">
                <a:latin typeface="Georgia" panose="02040502050405020303" pitchFamily="18" charset="0"/>
              </a:rPr>
              <a:t>включени младежи, доброволци, експерти, общественици и специалисти в проектните дейности;</a:t>
            </a:r>
          </a:p>
          <a:p>
            <a:pPr eaLnBrk="1" hangingPunct="1">
              <a:lnSpc>
                <a:spcPct val="80000"/>
              </a:lnSpc>
            </a:pPr>
            <a:endParaRPr lang="bg-BG" altLang="bg-BG" sz="2000" dirty="0">
              <a:latin typeface="Georgia" panose="02040502050405020303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bg-BG" altLang="bg-BG" sz="2000" dirty="0">
                <a:latin typeface="Georgia" panose="02040502050405020303" pitchFamily="18" charset="0"/>
              </a:rPr>
              <a:t>включване на възрастни хора и други рискови групи в програми за здравословен начин на живот, социална и физическа активност;</a:t>
            </a:r>
          </a:p>
          <a:p>
            <a:pPr eaLnBrk="1" hangingPunct="1">
              <a:lnSpc>
                <a:spcPct val="80000"/>
              </a:lnSpc>
            </a:pPr>
            <a:endParaRPr lang="bg-BG" altLang="bg-BG" sz="2000" dirty="0">
              <a:latin typeface="Georgia" panose="02040502050405020303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bg-BG" altLang="bg-BG" sz="2000" dirty="0">
                <a:latin typeface="Georgia" panose="02040502050405020303" pitchFamily="18" charset="0"/>
              </a:rPr>
              <a:t>реализирани събития и дейности в подкрепа на </a:t>
            </a:r>
            <a:r>
              <a:rPr lang="bg-BG" altLang="bg-BG" sz="2000" dirty="0" smtClean="0">
                <a:latin typeface="Georgia" panose="02040502050405020303" pitchFamily="18" charset="0"/>
              </a:rPr>
              <a:t>инициативите </a:t>
            </a:r>
            <a:r>
              <a:rPr lang="bg-BG" altLang="bg-BG" sz="2000" dirty="0" smtClean="0">
                <a:solidFill>
                  <a:srgbClr val="FF0000"/>
                </a:solidFill>
                <a:latin typeface="Georgia" panose="02040502050405020303" pitchFamily="18" charset="0"/>
              </a:rPr>
              <a:t>„</a:t>
            </a:r>
            <a:r>
              <a:rPr lang="bg-BG" altLang="bg-BG" sz="2000" dirty="0">
                <a:solidFill>
                  <a:srgbClr val="FF0000"/>
                </a:solidFill>
                <a:latin typeface="Georgia" panose="02040502050405020303" pitchFamily="18" charset="0"/>
              </a:rPr>
              <a:t>140 години София – столица на България” и  „София – град на Толерантността и Мъдростта</a:t>
            </a:r>
            <a:r>
              <a:rPr lang="bg-BG" altLang="bg-BG" sz="2000" dirty="0" smtClean="0">
                <a:solidFill>
                  <a:srgbClr val="FF0000"/>
                </a:solidFill>
                <a:latin typeface="Georgia" panose="02040502050405020303" pitchFamily="18" charset="0"/>
              </a:rPr>
              <a:t>”, „</a:t>
            </a:r>
            <a:r>
              <a:rPr lang="bg-BG" altLang="bg-BG" sz="2000" dirty="0">
                <a:solidFill>
                  <a:srgbClr val="FF0000"/>
                </a:solidFill>
                <a:latin typeface="Georgia" panose="02040502050405020303" pitchFamily="18" charset="0"/>
              </a:rPr>
              <a:t>София – Европейска столица на спорта – 2018 година”.</a:t>
            </a:r>
          </a:p>
          <a:p>
            <a:pPr eaLnBrk="1" hangingPunct="1">
              <a:lnSpc>
                <a:spcPct val="80000"/>
              </a:lnSpc>
            </a:pPr>
            <a:endParaRPr lang="bg-BG" altLang="bg-BG" sz="2000" dirty="0">
              <a:latin typeface="Georgia" panose="02040502050405020303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bg-BG" altLang="bg-BG" sz="18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bg-BG" altLang="bg-BG" sz="18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bg-BG" altLang="bg-BG" sz="18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bg-BG" altLang="bg-BG" sz="18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bg-BG" altLang="bg-BG" sz="18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6704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3579" y="188914"/>
            <a:ext cx="11055926" cy="6020693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bg-BG" altLang="bg-BG" b="1" dirty="0">
                <a:solidFill>
                  <a:srgbClr val="CC3300"/>
                </a:solidFill>
              </a:rPr>
              <a:t>   </a:t>
            </a:r>
            <a:endParaRPr lang="bg-BG" altLang="bg-BG" b="1" dirty="0" smtClean="0">
              <a:solidFill>
                <a:srgbClr val="CC3300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bg-BG" altLang="bg-BG" b="1" i="1" u="sng" dirty="0">
              <a:solidFill>
                <a:srgbClr val="CC3300"/>
              </a:solidFill>
              <a:latin typeface="Georgia" panose="02040502050405020303" pitchFamily="18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bg-BG" altLang="bg-BG" b="1" i="1" u="sng" dirty="0" smtClean="0">
                <a:solidFill>
                  <a:srgbClr val="FF0000"/>
                </a:solidFill>
                <a:latin typeface="Georgia" panose="02040502050405020303" pitchFamily="18" charset="0"/>
              </a:rPr>
              <a:t>Индикатори </a:t>
            </a:r>
            <a:r>
              <a:rPr lang="bg-BG" altLang="bg-BG" b="1" i="1" u="sng" dirty="0">
                <a:solidFill>
                  <a:srgbClr val="FF0000"/>
                </a:solidFill>
                <a:latin typeface="Georgia" panose="02040502050405020303" pitchFamily="18" charset="0"/>
              </a:rPr>
              <a:t>за резултат:</a:t>
            </a:r>
          </a:p>
          <a:p>
            <a:pPr eaLnBrk="1" hangingPunct="1">
              <a:lnSpc>
                <a:spcPct val="80000"/>
              </a:lnSpc>
            </a:pPr>
            <a:endParaRPr lang="bg-BG" altLang="bg-BG" i="1" u="sng" dirty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bg-BG" altLang="bg-BG" sz="2000" dirty="0">
                <a:latin typeface="Georgia" panose="02040502050405020303" pitchFamily="18" charset="0"/>
              </a:rPr>
              <a:t>процент/ брой на успешно включените в извънкласни и извънучилищни деца и учениците, участвали в проекта;</a:t>
            </a:r>
          </a:p>
          <a:p>
            <a:pPr algn="just" eaLnBrk="1" hangingPunct="1">
              <a:lnSpc>
                <a:spcPct val="80000"/>
              </a:lnSpc>
            </a:pPr>
            <a:r>
              <a:rPr lang="bg-BG" altLang="bg-BG" sz="2000" dirty="0">
                <a:latin typeface="Georgia" panose="02040502050405020303" pitchFamily="18" charset="0"/>
              </a:rPr>
              <a:t>брой детски градини, училища, които участват в програми, кампании и инициативи, организирани от  външни структури;</a:t>
            </a:r>
          </a:p>
          <a:p>
            <a:pPr algn="just" eaLnBrk="1" hangingPunct="1">
              <a:lnSpc>
                <a:spcPct val="80000"/>
              </a:lnSpc>
            </a:pPr>
            <a:r>
              <a:rPr lang="bg-BG" altLang="bg-BG" sz="2000" dirty="0">
                <a:latin typeface="Georgia" panose="02040502050405020303" pitchFamily="18" charset="0"/>
              </a:rPr>
              <a:t>брой реализирани партньорства на образователни институции с НПО, спортни клубове;</a:t>
            </a:r>
          </a:p>
          <a:p>
            <a:pPr algn="just" eaLnBrk="1" hangingPunct="1">
              <a:lnSpc>
                <a:spcPct val="80000"/>
              </a:lnSpc>
            </a:pPr>
            <a:r>
              <a:rPr lang="bg-BG" altLang="bg-BG" sz="2000" dirty="0">
                <a:latin typeface="Georgia" panose="02040502050405020303" pitchFamily="18" charset="0"/>
              </a:rPr>
              <a:t>процент/ брой обхванати участници от различни рискови групи – деца, ученици, младежи;</a:t>
            </a:r>
          </a:p>
          <a:p>
            <a:pPr algn="just" eaLnBrk="1" hangingPunct="1">
              <a:lnSpc>
                <a:spcPct val="80000"/>
              </a:lnSpc>
            </a:pPr>
            <a:r>
              <a:rPr lang="bg-BG" altLang="bg-BG" sz="2000" dirty="0">
                <a:latin typeface="Georgia" panose="02040502050405020303" pitchFamily="18" charset="0"/>
              </a:rPr>
              <a:t>процент / брой на включени младежи в проектни дейности </a:t>
            </a:r>
          </a:p>
          <a:p>
            <a:pPr algn="just" eaLnBrk="1" hangingPunct="1">
              <a:lnSpc>
                <a:spcPct val="80000"/>
              </a:lnSpc>
            </a:pPr>
            <a:r>
              <a:rPr lang="bg-BG" altLang="bg-BG" sz="2000" dirty="0">
                <a:latin typeface="Georgia" panose="02040502050405020303" pitchFamily="18" charset="0"/>
              </a:rPr>
              <a:t>повишена мотивация на родителите да участват в дейности на образователната институция; </a:t>
            </a:r>
          </a:p>
          <a:p>
            <a:pPr algn="just" eaLnBrk="1" hangingPunct="1">
              <a:lnSpc>
                <a:spcPct val="80000"/>
              </a:lnSpc>
            </a:pPr>
            <a:r>
              <a:rPr lang="bg-BG" altLang="bg-BG" sz="2000" dirty="0">
                <a:latin typeface="Georgia" panose="02040502050405020303" pitchFamily="18" charset="0"/>
              </a:rPr>
              <a:t>брой проведени събития, кампании и инициативи на територията на Столична община;</a:t>
            </a:r>
          </a:p>
          <a:p>
            <a:pPr algn="just" eaLnBrk="1" hangingPunct="1">
              <a:lnSpc>
                <a:spcPct val="80000"/>
              </a:lnSpc>
            </a:pPr>
            <a:r>
              <a:rPr lang="bg-BG" altLang="bg-BG" sz="2000" dirty="0">
                <a:latin typeface="Georgia" panose="02040502050405020303" pitchFamily="18" charset="0"/>
              </a:rPr>
              <a:t>брой обучени деца и ученици, младежи и доброволци, обхванати в проектни дейности;</a:t>
            </a:r>
          </a:p>
          <a:p>
            <a:pPr algn="just" eaLnBrk="1" hangingPunct="1">
              <a:lnSpc>
                <a:spcPct val="80000"/>
              </a:lnSpc>
            </a:pPr>
            <a:r>
              <a:rPr lang="bg-BG" altLang="bg-BG" sz="2000" dirty="0">
                <a:latin typeface="Georgia" panose="02040502050405020303" pitchFamily="18" charset="0"/>
              </a:rPr>
              <a:t>повишено доверие на родителите към училището като институция;</a:t>
            </a:r>
          </a:p>
          <a:p>
            <a:pPr algn="just" eaLnBrk="1" hangingPunct="1">
              <a:lnSpc>
                <a:spcPct val="80000"/>
              </a:lnSpc>
            </a:pPr>
            <a:r>
              <a:rPr lang="bg-BG" altLang="bg-BG" sz="2000" dirty="0">
                <a:latin typeface="Georgia" panose="02040502050405020303" pitchFamily="18" charset="0"/>
              </a:rPr>
              <a:t>брой възрастни хора /60+/, включени в програми за здравословен начин на живот и спортни дейности.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bg-BG" altLang="bg-BG" sz="2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1236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2"/>
          <p:cNvSpPr>
            <a:spLocks noGrp="1" noChangeArrowheads="1"/>
          </p:cNvSpPr>
          <p:nvPr>
            <p:ph sz="quarter" idx="2"/>
          </p:nvPr>
        </p:nvSpPr>
        <p:spPr>
          <a:xfrm>
            <a:off x="498764" y="333376"/>
            <a:ext cx="11288683" cy="6264275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bg-BG" altLang="bg-BG" sz="2400" b="1" i="1" u="sng" dirty="0" smtClean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algn="ctr" eaLnBrk="1" hangingPunct="1">
              <a:buFontTx/>
              <a:buNone/>
            </a:pPr>
            <a:r>
              <a:rPr lang="bg-BG" altLang="bg-BG" sz="2400" b="1" i="1" u="sng" dirty="0" smtClean="0">
                <a:solidFill>
                  <a:srgbClr val="FF0000"/>
                </a:solidFill>
                <a:latin typeface="Georgia" panose="02040502050405020303" pitchFamily="18" charset="0"/>
              </a:rPr>
              <a:t>Устойчивост </a:t>
            </a:r>
            <a:r>
              <a:rPr lang="bg-BG" altLang="bg-BG" sz="2400" b="1" i="1" u="sng" dirty="0">
                <a:solidFill>
                  <a:srgbClr val="FF0000"/>
                </a:solidFill>
                <a:latin typeface="Georgia" panose="02040502050405020303" pitchFamily="18" charset="0"/>
              </a:rPr>
              <a:t>на проекта и възможности за мултиплициране след неговото приключване</a:t>
            </a:r>
          </a:p>
          <a:p>
            <a:pPr algn="ctr" eaLnBrk="1" hangingPunct="1">
              <a:buFontTx/>
              <a:buNone/>
            </a:pPr>
            <a:endParaRPr lang="bg-BG" altLang="bg-BG" sz="2400" b="1" dirty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algn="just" eaLnBrk="1" hangingPunct="1"/>
            <a:r>
              <a:rPr lang="bg-BG" altLang="bg-BG" sz="2000" dirty="0">
                <a:latin typeface="Georgia" panose="02040502050405020303" pitchFamily="18" charset="0"/>
              </a:rPr>
              <a:t>Опишете кои от резултатите по проекта могат да бъдат устойчиви във времето и какви усилия планирате да положите, за да гарантирате тяхната устойчивост</a:t>
            </a:r>
          </a:p>
          <a:p>
            <a:pPr algn="just" eaLnBrk="1" hangingPunct="1"/>
            <a:r>
              <a:rPr lang="bg-BG" altLang="bg-BG" sz="2000" dirty="0">
                <a:latin typeface="Georgia" panose="02040502050405020303" pitchFamily="18" charset="0"/>
              </a:rPr>
              <a:t>Оценката се прави на базата на отговорите на следните въпроси</a:t>
            </a:r>
          </a:p>
          <a:p>
            <a:pPr algn="just" eaLnBrk="1" hangingPunct="1"/>
            <a:r>
              <a:rPr lang="bg-BG" altLang="bg-BG" sz="2000" dirty="0">
                <a:latin typeface="Georgia" panose="02040502050405020303" pitchFamily="18" charset="0"/>
              </a:rPr>
              <a:t>До каква степен проектното предложение ще окаже трайно въздействие върху целевите групи? Устойчиви ли са очакваните резултати от проектното предложение?</a:t>
            </a:r>
          </a:p>
          <a:p>
            <a:pPr algn="just" eaLnBrk="1" hangingPunct="1"/>
            <a:r>
              <a:rPr lang="bg-BG" altLang="bg-BG" sz="2000" dirty="0">
                <a:latin typeface="Georgia" panose="02040502050405020303" pitchFamily="18" charset="0"/>
              </a:rPr>
              <a:t>Във финансово отношение -  как ще се финансират дейностите, след като приключи предоставеното финансиране?</a:t>
            </a:r>
          </a:p>
          <a:p>
            <a:pPr algn="just" eaLnBrk="1" hangingPunct="1"/>
            <a:r>
              <a:rPr lang="bg-BG" altLang="bg-BG" sz="2000" dirty="0">
                <a:latin typeface="Georgia" panose="02040502050405020303" pitchFamily="18" charset="0"/>
              </a:rPr>
              <a:t>В институционално отношение – ще се запазят ли структурите, които позволяват продължение на дейностите и след приключване на проекта?</a:t>
            </a:r>
          </a:p>
          <a:p>
            <a:pPr algn="just" eaLnBrk="1" hangingPunct="1"/>
            <a:r>
              <a:rPr lang="bg-BG" altLang="bg-BG" sz="2000" dirty="0">
                <a:latin typeface="Georgia" panose="02040502050405020303" pitchFamily="18" charset="0"/>
              </a:rPr>
              <a:t>Очаква ли се положителният ефект от проекта да бъде дълготраен?</a:t>
            </a:r>
          </a:p>
          <a:p>
            <a:pPr algn="just" eaLnBrk="1" hangingPunct="1"/>
            <a:r>
              <a:rPr lang="bg-BG" altLang="bg-BG" sz="2000" dirty="0">
                <a:latin typeface="Georgia" panose="02040502050405020303" pitchFamily="18" charset="0"/>
              </a:rPr>
              <a:t>До каква степен проектното предложение предлага възможности за мултиплициране на постигнатия ефект? </a:t>
            </a:r>
          </a:p>
          <a:p>
            <a:pPr eaLnBrk="1" hangingPunct="1"/>
            <a:endParaRPr lang="bg-BG" altLang="bg-BG" sz="2000" dirty="0">
              <a:latin typeface="Georgia" panose="02040502050405020303" pitchFamily="18" charset="0"/>
            </a:endParaRPr>
          </a:p>
          <a:p>
            <a:pPr eaLnBrk="1" hangingPunct="1"/>
            <a:endParaRPr lang="bg-BG" altLang="bg-BG" sz="2000" dirty="0">
              <a:latin typeface="Georgia" panose="02040502050405020303" pitchFamily="18" charset="0"/>
            </a:endParaRPr>
          </a:p>
          <a:p>
            <a:pPr eaLnBrk="1" hangingPunct="1"/>
            <a:endParaRPr lang="bg-BG" altLang="bg-BG" sz="1600" dirty="0">
              <a:latin typeface="Times New Roman" panose="02020603050405020304" pitchFamily="18" charset="0"/>
            </a:endParaRPr>
          </a:p>
          <a:p>
            <a:pPr eaLnBrk="1" hangingPunct="1"/>
            <a:endParaRPr lang="bg-BG" altLang="bg-BG" sz="1300" b="1" dirty="0">
              <a:latin typeface="Times New Roman" panose="02020603050405020304" pitchFamily="18" charset="0"/>
            </a:endParaRPr>
          </a:p>
          <a:p>
            <a:pPr eaLnBrk="1" hangingPunct="1"/>
            <a:endParaRPr lang="bg-BG" altLang="bg-BG" sz="1300" b="1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4821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446" y="1338349"/>
            <a:ext cx="11371811" cy="5043402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bg-BG" altLang="bg-BG" sz="2400" dirty="0">
                <a:latin typeface="Georgia" panose="02040502050405020303" pitchFamily="18" charset="0"/>
              </a:rPr>
              <a:t>В това число и за възможност за повторно прилагане и разширяване на ефекта и разпространение на информацията</a:t>
            </a:r>
            <a:endParaRPr lang="bg-BG" altLang="bg-BG" sz="2400" b="1" i="1" u="sng" dirty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bg-BG" altLang="bg-BG" sz="2400" dirty="0">
                <a:latin typeface="Georgia" panose="02040502050405020303" pitchFamily="18" charset="0"/>
              </a:rPr>
              <a:t>Как проектното предложение ще окаже влияние върху подобряване на съществуващите услуги за целевата група/групи?</a:t>
            </a:r>
          </a:p>
          <a:p>
            <a:pPr algn="just" eaLnBrk="1" hangingPunct="1">
              <a:lnSpc>
                <a:spcPct val="80000"/>
              </a:lnSpc>
            </a:pPr>
            <a:r>
              <a:rPr lang="bg-BG" altLang="bg-BG" sz="2400" dirty="0">
                <a:latin typeface="Georgia" panose="02040502050405020303" pitchFamily="18" charset="0"/>
              </a:rPr>
              <a:t>Може ли проектът да се мултиплицира в друга районна администрация/ образователна институция?</a:t>
            </a:r>
          </a:p>
          <a:p>
            <a:pPr algn="just" eaLnBrk="1" hangingPunct="1">
              <a:lnSpc>
                <a:spcPct val="80000"/>
              </a:lnSpc>
            </a:pPr>
            <a:r>
              <a:rPr lang="bg-BG" altLang="bg-BG" sz="2400" dirty="0">
                <a:latin typeface="Georgia" panose="02040502050405020303" pitchFamily="18" charset="0"/>
              </a:rPr>
              <a:t>Ще бъде ли възможно измерването на ефекта след приключването на проекта?</a:t>
            </a:r>
          </a:p>
          <a:p>
            <a:pPr algn="just" eaLnBrk="1" hangingPunct="1">
              <a:lnSpc>
                <a:spcPct val="80000"/>
              </a:lnSpc>
            </a:pPr>
            <a:r>
              <a:rPr lang="bg-BG" altLang="bg-BG" sz="2400" dirty="0">
                <a:latin typeface="Georgia" panose="02040502050405020303" pitchFamily="18" charset="0"/>
              </a:rPr>
              <a:t>Има ли рискове, които застрашават изпълнението на поставените цели?</a:t>
            </a:r>
            <a:endParaRPr lang="bg-BG" altLang="bg-BG" sz="2400" i="1" dirty="0">
              <a:latin typeface="Georgia" panose="02040502050405020303" pitchFamily="18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bg-BG" altLang="bg-BG" sz="2400" i="1" dirty="0">
                <a:latin typeface="Georgia" panose="02040502050405020303" pitchFamily="18" charset="0"/>
              </a:rPr>
              <a:t>„Възможности за мултиплициране”</a:t>
            </a:r>
            <a:endParaRPr lang="bg-BG" altLang="bg-BG" sz="2400" dirty="0">
              <a:latin typeface="Georgia" panose="02040502050405020303" pitchFamily="18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bg-BG" altLang="bg-BG" sz="2400" dirty="0">
                <a:latin typeface="Georgia" panose="02040502050405020303" pitchFamily="18" charset="0"/>
              </a:rPr>
              <a:t>Представете информация, кои от дейностите и/ или резултатите могат да бъдат мултиплицирани.</a:t>
            </a:r>
          </a:p>
          <a:p>
            <a:pPr algn="just" eaLnBrk="1" hangingPunct="1">
              <a:lnSpc>
                <a:spcPct val="80000"/>
              </a:lnSpc>
            </a:pPr>
            <a:r>
              <a:rPr lang="bg-BG" altLang="bg-BG" sz="2400" dirty="0">
                <a:latin typeface="Georgia" panose="02040502050405020303" pitchFamily="18" charset="0"/>
              </a:rPr>
              <a:t>Планирате ли следващи дейности, свързани с проектното предложение за устойчивост и мултипликационен ефект?</a:t>
            </a:r>
          </a:p>
          <a:p>
            <a:pPr eaLnBrk="1" hangingPunct="1">
              <a:lnSpc>
                <a:spcPct val="80000"/>
              </a:lnSpc>
            </a:pPr>
            <a:endParaRPr lang="bg-BG" altLang="bg-BG" sz="2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2681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332509" y="188914"/>
            <a:ext cx="11247120" cy="6408737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bg-BG" altLang="bg-BG" b="1" i="1" u="sng" dirty="0" smtClean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algn="ctr" eaLnBrk="1" hangingPunct="1">
              <a:buFontTx/>
              <a:buNone/>
            </a:pPr>
            <a:endParaRPr lang="bg-BG" altLang="bg-BG" b="1" i="1" u="sng" dirty="0" smtClean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algn="ctr" eaLnBrk="1" hangingPunct="1">
              <a:buFontTx/>
              <a:buNone/>
            </a:pPr>
            <a:r>
              <a:rPr lang="bg-BG" altLang="bg-BG" b="1" i="1" u="sng" dirty="0" smtClean="0">
                <a:solidFill>
                  <a:srgbClr val="FF0000"/>
                </a:solidFill>
                <a:latin typeface="Georgia" panose="02040502050405020303" pitchFamily="18" charset="0"/>
              </a:rPr>
              <a:t>Информираност </a:t>
            </a:r>
            <a:r>
              <a:rPr lang="bg-BG" altLang="bg-BG" b="1" i="1" u="sng" dirty="0">
                <a:solidFill>
                  <a:srgbClr val="FF0000"/>
                </a:solidFill>
                <a:latin typeface="Georgia" panose="02040502050405020303" pitchFamily="18" charset="0"/>
              </a:rPr>
              <a:t>и публичност, които ще използвате по време на проекта:</a:t>
            </a:r>
          </a:p>
          <a:p>
            <a:pPr eaLnBrk="1" hangingPunct="1"/>
            <a:endParaRPr lang="bg-BG" altLang="bg-BG" i="1" u="sng" dirty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algn="just" eaLnBrk="1" hangingPunct="1"/>
            <a:r>
              <a:rPr lang="bg-BG" altLang="bg-BG" sz="2200" dirty="0">
                <a:latin typeface="Georgia" panose="02040502050405020303" pitchFamily="18" charset="0"/>
              </a:rPr>
              <a:t>Опишете начина, по който ще се популяризират целите, дейностите и резултатите по проекта.</a:t>
            </a:r>
          </a:p>
          <a:p>
            <a:pPr algn="just" eaLnBrk="1" hangingPunct="1"/>
            <a:endParaRPr lang="bg-BG" altLang="bg-BG" sz="2200" dirty="0">
              <a:latin typeface="Georgia" panose="02040502050405020303" pitchFamily="18" charset="0"/>
            </a:endParaRPr>
          </a:p>
          <a:p>
            <a:pPr algn="just" eaLnBrk="1" hangingPunct="1"/>
            <a:r>
              <a:rPr lang="bg-BG" altLang="bg-BG" sz="2200" dirty="0">
                <a:latin typeface="Georgia" panose="02040502050405020303" pitchFamily="18" charset="0"/>
              </a:rPr>
              <a:t>Моля, обърнете внимание на изисквания за информираност и публичност при програмно финансиране.</a:t>
            </a:r>
          </a:p>
          <a:p>
            <a:pPr algn="just" eaLnBrk="1" hangingPunct="1"/>
            <a:endParaRPr lang="bg-BG" altLang="bg-BG" sz="2200" dirty="0">
              <a:latin typeface="Georgia" panose="02040502050405020303" pitchFamily="18" charset="0"/>
            </a:endParaRPr>
          </a:p>
          <a:p>
            <a:pPr algn="just" eaLnBrk="1" hangingPunct="1"/>
            <a:r>
              <a:rPr lang="bg-BG" altLang="bg-BG" sz="2200" dirty="0">
                <a:latin typeface="Georgia" panose="02040502050405020303" pitchFamily="18" charset="0"/>
              </a:rPr>
              <a:t>При некоректно отношение и не посочване на източник на финансиране – Програма за развитие на физическото възпитание и спорта, разходите, свързани с дейността за „информираност и публичност”, няма да бъдат одобрявани.</a:t>
            </a:r>
          </a:p>
        </p:txBody>
      </p:sp>
    </p:spTree>
    <p:extLst>
      <p:ext uri="{BB962C8B-B14F-4D97-AF65-F5344CB8AC3E}">
        <p14:creationId xmlns:p14="http://schemas.microsoft.com/office/powerpoint/2010/main" val="2032569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2634" y="1221971"/>
            <a:ext cx="10856422" cy="537568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bg-BG" altLang="bg-BG" sz="1600" b="1" i="1" dirty="0">
                <a:solidFill>
                  <a:srgbClr val="FF0000"/>
                </a:solidFill>
                <a:latin typeface="Georgia" panose="02040502050405020303" pitchFamily="18" charset="0"/>
              </a:rPr>
              <a:t>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bg-BG" altLang="bg-BG" sz="1600" b="1" i="1" dirty="0">
                <a:solidFill>
                  <a:srgbClr val="FF0000"/>
                </a:solidFill>
                <a:latin typeface="Georgia" panose="02040502050405020303" pitchFamily="18" charset="0"/>
              </a:rPr>
              <a:t> </a:t>
            </a:r>
            <a:r>
              <a:rPr lang="bg-BG" altLang="bg-BG" sz="2000" b="1" i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ВАЖНО: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bg-BG" altLang="bg-BG" sz="2000" b="1" i="1" dirty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>
              <a:lnSpc>
                <a:spcPct val="80000"/>
              </a:lnSpc>
            </a:pPr>
            <a:r>
              <a:rPr lang="bg-BG" altLang="bg-BG" sz="2000" b="1" i="1" dirty="0">
                <a:latin typeface="Georgia" panose="02040502050405020303" pitchFamily="18" charset="0"/>
              </a:rPr>
              <a:t>Продължителност и обхват на дейности – </a:t>
            </a:r>
            <a:r>
              <a:rPr lang="bg-BG" altLang="bg-BG" sz="2000" b="1" i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    от </a:t>
            </a:r>
            <a:r>
              <a:rPr lang="bg-BG" altLang="bg-BG" sz="2000" b="1" i="1" dirty="0">
                <a:solidFill>
                  <a:srgbClr val="FF0000"/>
                </a:solidFill>
                <a:latin typeface="Georgia" panose="02040502050405020303" pitchFamily="18" charset="0"/>
              </a:rPr>
              <a:t>м. април 2019 г. </a:t>
            </a:r>
            <a:endParaRPr lang="bg-BG" altLang="bg-BG" sz="2000" b="1" i="1" dirty="0" smtClean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bg-BG" altLang="bg-BG" sz="2000" b="1" i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							      до м</a:t>
            </a:r>
            <a:r>
              <a:rPr lang="bg-BG" altLang="bg-BG" sz="2000" b="1" i="1" dirty="0">
                <a:solidFill>
                  <a:srgbClr val="FF0000"/>
                </a:solidFill>
                <a:latin typeface="Georgia" panose="02040502050405020303" pitchFamily="18" charset="0"/>
              </a:rPr>
              <a:t>. </a:t>
            </a:r>
            <a:r>
              <a:rPr lang="bg-BG" altLang="bg-BG" sz="2000" b="1" i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декември </a:t>
            </a:r>
            <a:r>
              <a:rPr lang="bg-BG" altLang="bg-BG" sz="2000" b="1" i="1" dirty="0">
                <a:solidFill>
                  <a:srgbClr val="FF0000"/>
                </a:solidFill>
                <a:latin typeface="Georgia" panose="02040502050405020303" pitchFamily="18" charset="0"/>
              </a:rPr>
              <a:t>2019 г.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bg-BG" altLang="bg-BG" sz="2000" b="1" i="1" dirty="0">
                <a:latin typeface="Georgia" panose="02040502050405020303" pitchFamily="18" charset="0"/>
              </a:rPr>
              <a:t>          </a:t>
            </a:r>
          </a:p>
          <a:p>
            <a:pPr>
              <a:lnSpc>
                <a:spcPct val="80000"/>
              </a:lnSpc>
            </a:pPr>
            <a:r>
              <a:rPr lang="bg-BG" altLang="bg-BG" sz="2000" b="1" i="1" dirty="0">
                <a:latin typeface="Georgia" panose="02040502050405020303" pitchFamily="18" charset="0"/>
              </a:rPr>
              <a:t>  Отчитане и финансово приключване на одобрените </a:t>
            </a:r>
            <a:r>
              <a:rPr lang="bg-BG" altLang="bg-BG" sz="2000" b="1" i="1" dirty="0">
                <a:solidFill>
                  <a:srgbClr val="FF0000"/>
                </a:solidFill>
                <a:latin typeface="Georgia" panose="02040502050405020303" pitchFamily="18" charset="0"/>
              </a:rPr>
              <a:t>проекти до </a:t>
            </a:r>
            <a:endParaRPr lang="bg-BG" altLang="bg-BG" sz="2000" b="1" i="1" dirty="0" smtClean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bg-BG" altLang="bg-BG" sz="2000" b="1" i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       29 ноември </a:t>
            </a:r>
            <a:r>
              <a:rPr lang="bg-BG" altLang="bg-BG" sz="2000" b="1" i="1" dirty="0">
                <a:solidFill>
                  <a:srgbClr val="FF0000"/>
                </a:solidFill>
                <a:latin typeface="Georgia" panose="02040502050405020303" pitchFamily="18" charset="0"/>
              </a:rPr>
              <a:t>2019 г.</a:t>
            </a:r>
          </a:p>
          <a:p>
            <a:pPr>
              <a:lnSpc>
                <a:spcPct val="80000"/>
              </a:lnSpc>
            </a:pPr>
            <a:endParaRPr lang="bg-BG" altLang="bg-BG" sz="2000" b="1" i="1" dirty="0">
              <a:solidFill>
                <a:schemeClr val="accent2"/>
              </a:solidFill>
              <a:latin typeface="Georgia" panose="02040502050405020303" pitchFamily="18" charset="0"/>
            </a:endParaRPr>
          </a:p>
          <a:p>
            <a:pPr>
              <a:lnSpc>
                <a:spcPct val="80000"/>
              </a:lnSpc>
            </a:pPr>
            <a:r>
              <a:rPr lang="bg-BG" altLang="bg-BG" sz="2000" b="1" i="1" dirty="0">
                <a:latin typeface="Georgia" panose="02040502050405020303" pitchFamily="18" charset="0"/>
              </a:rPr>
              <a:t>Проектите, свързани с </a:t>
            </a:r>
            <a:r>
              <a:rPr lang="bg-BG" altLang="bg-BG" sz="2000" b="1" i="1" dirty="0">
                <a:solidFill>
                  <a:srgbClr val="FF0000"/>
                </a:solidFill>
                <a:latin typeface="Georgia" panose="02040502050405020303" pitchFamily="18" charset="0"/>
              </a:rPr>
              <a:t>дейности по програма „Ваканция” обхващат пролетна ваканция /30.03.2019 г. – 07.04.2019 г./  и лятна ваканция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bg-BG" altLang="bg-BG" sz="2000" b="1" i="1" dirty="0">
                <a:solidFill>
                  <a:srgbClr val="FF0000"/>
                </a:solidFill>
                <a:latin typeface="Georgia" panose="02040502050405020303" pitchFamily="18" charset="0"/>
              </a:rPr>
              <a:t>                                                                    </a:t>
            </a:r>
            <a:r>
              <a:rPr lang="bg-BG" altLang="bg-BG" sz="2000" b="1" i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                              м</a:t>
            </a:r>
            <a:r>
              <a:rPr lang="bg-BG" altLang="bg-BG" sz="2000" b="1" i="1" dirty="0">
                <a:solidFill>
                  <a:srgbClr val="FF0000"/>
                </a:solidFill>
                <a:latin typeface="Georgia" panose="02040502050405020303" pitchFamily="18" charset="0"/>
              </a:rPr>
              <a:t>. юни – м. август 2019 г. </a:t>
            </a:r>
          </a:p>
          <a:p>
            <a:pPr>
              <a:lnSpc>
                <a:spcPct val="80000"/>
              </a:lnSpc>
            </a:pPr>
            <a:endParaRPr lang="bg-BG" altLang="bg-BG" sz="2000" b="1" i="1" dirty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>
              <a:lnSpc>
                <a:spcPct val="80000"/>
              </a:lnSpc>
            </a:pPr>
            <a:r>
              <a:rPr lang="bg-BG" altLang="bg-BG" sz="2000" b="1" i="1" dirty="0">
                <a:latin typeface="Georgia" panose="02040502050405020303" pitchFamily="18" charset="0"/>
              </a:rPr>
              <a:t>Краен срок за представяне на проектните предложения </a:t>
            </a:r>
            <a:endParaRPr lang="bg-BG" altLang="bg-BG" sz="2000" b="1" i="1" dirty="0" smtClean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bg-BG" altLang="bg-BG" sz="2000" b="1" i="1" dirty="0">
                <a:solidFill>
                  <a:srgbClr val="FF0000"/>
                </a:solidFill>
                <a:latin typeface="Georgia" panose="02040502050405020303" pitchFamily="18" charset="0"/>
              </a:rPr>
              <a:t>	</a:t>
            </a:r>
            <a:r>
              <a:rPr lang="bg-BG" altLang="bg-BG" sz="2000" b="1" i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до </a:t>
            </a:r>
            <a:r>
              <a:rPr lang="bg-BG" altLang="bg-BG" sz="2000" b="1" i="1" dirty="0">
                <a:solidFill>
                  <a:srgbClr val="FF0000"/>
                </a:solidFill>
                <a:latin typeface="Georgia" panose="02040502050405020303" pitchFamily="18" charset="0"/>
              </a:rPr>
              <a:t>5 март 2019 г. -  17.30 ч. в деловодството на Столична община,  </a:t>
            </a:r>
            <a:r>
              <a:rPr lang="bg-BG" altLang="bg-BG" sz="2000" b="1" i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	ул</a:t>
            </a:r>
            <a:r>
              <a:rPr lang="bg-BG" altLang="bg-BG" sz="2000" b="1" i="1" dirty="0">
                <a:solidFill>
                  <a:srgbClr val="FF0000"/>
                </a:solidFill>
                <a:latin typeface="Georgia" panose="02040502050405020303" pitchFamily="18" charset="0"/>
              </a:rPr>
              <a:t>. „Московска” </a:t>
            </a:r>
            <a:r>
              <a:rPr lang="bg-BG" altLang="bg-BG" sz="2000" b="1" i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 № </a:t>
            </a:r>
            <a:r>
              <a:rPr lang="bg-BG" altLang="bg-BG" sz="2000" b="1" i="1" dirty="0">
                <a:solidFill>
                  <a:srgbClr val="FF0000"/>
                </a:solidFill>
                <a:latin typeface="Georgia" panose="02040502050405020303" pitchFamily="18" charset="0"/>
              </a:rPr>
              <a:t>33.</a:t>
            </a:r>
          </a:p>
        </p:txBody>
      </p:sp>
    </p:spTree>
    <p:extLst>
      <p:ext uri="{BB962C8B-B14F-4D97-AF65-F5344CB8AC3E}">
        <p14:creationId xmlns:p14="http://schemas.microsoft.com/office/powerpoint/2010/main" val="2155862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087" y="1072341"/>
            <a:ext cx="10540538" cy="5053821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endParaRPr lang="bg-BG" altLang="bg-BG" sz="2400" b="1" i="1" u="sng" dirty="0" smtClean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bg-BG" altLang="bg-BG" sz="2400" b="1" i="1" u="sng" dirty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bg-BG" altLang="bg-BG" sz="2400" b="1" i="1" u="sng" dirty="0" smtClean="0">
                <a:solidFill>
                  <a:schemeClr val="accent4">
                    <a:lumMod val="50000"/>
                  </a:schemeClr>
                </a:solidFill>
                <a:latin typeface="Georgia" panose="02040502050405020303" pitchFamily="18" charset="0"/>
              </a:rPr>
              <a:t>Телефони </a:t>
            </a:r>
            <a:r>
              <a:rPr lang="bg-BG" altLang="bg-BG" sz="2400" b="1" i="1" u="sng" dirty="0">
                <a:solidFill>
                  <a:schemeClr val="accent4">
                    <a:lumMod val="50000"/>
                  </a:schemeClr>
                </a:solidFill>
                <a:latin typeface="Georgia" panose="02040502050405020303" pitchFamily="18" charset="0"/>
              </a:rPr>
              <a:t>за контакт и  консултация:</a:t>
            </a:r>
          </a:p>
          <a:p>
            <a:pPr eaLnBrk="1" hangingPunct="1">
              <a:lnSpc>
                <a:spcPct val="80000"/>
              </a:lnSpc>
            </a:pPr>
            <a:endParaRPr lang="bg-BG" altLang="bg-BG" sz="2000" b="1" i="1" u="sng" dirty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bg-BG" altLang="bg-BG" sz="2000" b="1" i="1" u="sng" dirty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bg-BG" altLang="bg-BG" sz="2000" dirty="0">
                <a:latin typeface="Georgia" panose="02040502050405020303" pitchFamily="18" charset="0"/>
              </a:rPr>
              <a:t>Димана </a:t>
            </a:r>
            <a:r>
              <a:rPr lang="bg-BG" altLang="bg-BG" sz="2000" dirty="0" err="1">
                <a:latin typeface="Georgia" panose="02040502050405020303" pitchFamily="18" charset="0"/>
              </a:rPr>
              <a:t>Пунчева</a:t>
            </a:r>
            <a:r>
              <a:rPr lang="bg-BG" altLang="bg-BG" sz="2000" dirty="0">
                <a:latin typeface="Georgia" panose="02040502050405020303" pitchFamily="18" charset="0"/>
              </a:rPr>
              <a:t> - експерт на ПК за ДМС – СОС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bg-BG" altLang="bg-BG" sz="2000" dirty="0">
                <a:latin typeface="Georgia" panose="02040502050405020303" pitchFamily="18" charset="0"/>
              </a:rPr>
              <a:t>    02/ </a:t>
            </a:r>
            <a:r>
              <a:rPr lang="en-US" altLang="bg-BG" sz="2000" dirty="0">
                <a:latin typeface="Georgia" panose="02040502050405020303" pitchFamily="18" charset="0"/>
              </a:rPr>
              <a:t>9377 </a:t>
            </a:r>
            <a:r>
              <a:rPr lang="bg-BG" altLang="bg-BG" sz="2000" dirty="0">
                <a:latin typeface="Georgia" panose="02040502050405020303" pitchFamily="18" charset="0"/>
              </a:rPr>
              <a:t>572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bg-BG" altLang="bg-BG" sz="2000" dirty="0">
              <a:latin typeface="Georgia" panose="02040502050405020303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bg-BG" altLang="bg-BG" sz="2000" dirty="0">
                <a:latin typeface="Georgia" panose="02040502050405020303" pitchFamily="18" charset="0"/>
              </a:rPr>
              <a:t>Невена Димитрова -  гл. експерт дирекция ПИСТ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bg-BG" altLang="bg-BG" sz="2000" dirty="0">
                <a:latin typeface="Georgia" panose="02040502050405020303" pitchFamily="18" charset="0"/>
              </a:rPr>
              <a:t>    02/ </a:t>
            </a:r>
            <a:r>
              <a:rPr lang="en-US" altLang="bg-BG" sz="2000" dirty="0">
                <a:latin typeface="Georgia" panose="02040502050405020303" pitchFamily="18" charset="0"/>
              </a:rPr>
              <a:t>946 11 18</a:t>
            </a:r>
            <a:r>
              <a:rPr lang="bg-BG" altLang="bg-BG" sz="2000" dirty="0">
                <a:latin typeface="Georgia" panose="02040502050405020303" pitchFamily="18" charset="0"/>
              </a:rPr>
              <a:t>; 0889 911 297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bg-BG" altLang="bg-BG" sz="2000" dirty="0">
              <a:latin typeface="Georgia" panose="02040502050405020303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bg-BG" altLang="bg-BG" sz="2000" dirty="0">
              <a:latin typeface="Georgia" panose="02040502050405020303" pitchFamily="18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bg-BG" altLang="bg-BG" sz="2000" dirty="0">
                <a:latin typeface="Georgia" panose="02040502050405020303" pitchFamily="18" charset="0"/>
              </a:rPr>
              <a:t>Електронен адрес на програмата</a:t>
            </a:r>
            <a:r>
              <a:rPr lang="bg-BG" altLang="bg-BG" sz="1800" dirty="0">
                <a:latin typeface="Georgia" panose="02040502050405020303" pitchFamily="18" charset="0"/>
              </a:rPr>
              <a:t>: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bg-BG" sz="2000" b="1" dirty="0">
                <a:solidFill>
                  <a:schemeClr val="accent4">
                    <a:lumMod val="50000"/>
                  </a:schemeClr>
                </a:solidFill>
                <a:latin typeface="Georgia" panose="02040502050405020303" pitchFamily="18" charset="0"/>
                <a:hlinkClick r:id="rId2"/>
              </a:rPr>
              <a:t>programasofia@abv.bg</a:t>
            </a:r>
            <a:endParaRPr lang="bg-BG" altLang="bg-BG" sz="2000" b="1" dirty="0">
              <a:solidFill>
                <a:schemeClr val="accent4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bg-BG" altLang="bg-BG" sz="2000" b="1" dirty="0">
              <a:solidFill>
                <a:schemeClr val="accent2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3364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36430" y="748145"/>
            <a:ext cx="10769373" cy="5920944"/>
          </a:xfrm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bg-BG" altLang="bg-BG" sz="900" b="1" i="1" dirty="0"/>
              <a:t>    </a:t>
            </a:r>
            <a:r>
              <a:rPr lang="bg-BG" altLang="bg-BG" sz="2400" b="1" i="1" u="sng" dirty="0">
                <a:solidFill>
                  <a:schemeClr val="accent4">
                    <a:lumMod val="50000"/>
                  </a:schemeClr>
                </a:solidFill>
                <a:latin typeface="Georgia" panose="02040502050405020303" pitchFamily="18" charset="0"/>
              </a:rPr>
              <a:t>Програмни приоритети за районни администрации и малки населени места:</a:t>
            </a:r>
          </a:p>
          <a:p>
            <a:pPr algn="just" eaLnBrk="1" hangingPunct="1">
              <a:lnSpc>
                <a:spcPct val="80000"/>
              </a:lnSpc>
            </a:pPr>
            <a:endParaRPr lang="bg-BG" altLang="bg-BG" sz="2400" b="1" i="1" u="sng" dirty="0">
              <a:solidFill>
                <a:schemeClr val="accent4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bg-BG" altLang="bg-BG" sz="1600" dirty="0">
                <a:latin typeface="Georgia" panose="02040502050405020303" pitchFamily="18" charset="0"/>
              </a:rPr>
              <a:t>Проекти в областта на физическо възпитание и спорт, социален туризъм в подкрепа на „София - Европейска столица на спорта”;</a:t>
            </a:r>
          </a:p>
          <a:p>
            <a:pPr algn="just">
              <a:lnSpc>
                <a:spcPct val="80000"/>
              </a:lnSpc>
            </a:pPr>
            <a:endParaRPr lang="bg-BG" altLang="bg-BG" sz="1600" dirty="0">
              <a:latin typeface="Georgia" panose="02040502050405020303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bg-BG" altLang="bg-BG" sz="1600" dirty="0">
                <a:latin typeface="Georgia" panose="02040502050405020303" pitchFamily="18" charset="0"/>
              </a:rPr>
              <a:t>Проекти в областта на екологично, здравно и гражданско образование – инициативи и програми, кампании, събития и форуми. Младежки дейности и политики в подкрепа на  инициативата „София – Европейска столица на спорта”;</a:t>
            </a:r>
          </a:p>
          <a:p>
            <a:pPr algn="just">
              <a:lnSpc>
                <a:spcPct val="80000"/>
              </a:lnSpc>
            </a:pPr>
            <a:endParaRPr lang="bg-BG" altLang="bg-BG" sz="1600" dirty="0">
              <a:latin typeface="Georgia" panose="02040502050405020303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bg-BG" altLang="bg-BG" sz="1600" dirty="0">
                <a:latin typeface="Georgia" panose="02040502050405020303" pitchFamily="18" charset="0"/>
              </a:rPr>
              <a:t>Проекти, свързани със социална и образователна интеграция на рискови групи – деца и ученици от ромска етническа общност, бежанци, хора с увреждания, възрастни хора;</a:t>
            </a:r>
          </a:p>
          <a:p>
            <a:pPr algn="just">
              <a:lnSpc>
                <a:spcPct val="80000"/>
              </a:lnSpc>
            </a:pPr>
            <a:endParaRPr lang="bg-BG" altLang="bg-BG" sz="1600" dirty="0">
              <a:latin typeface="Georgia" panose="02040502050405020303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bg-BG" altLang="bg-BG" sz="1600" dirty="0">
                <a:solidFill>
                  <a:srgbClr val="FF0000"/>
                </a:solidFill>
                <a:latin typeface="Georgia" panose="02040502050405020303" pitchFamily="18" charset="0"/>
              </a:rPr>
              <a:t>Проекти в подкрепа на инициативите „140 години София – столица на България” и  „София – град на Толерантността и Мъдростта”;</a:t>
            </a:r>
          </a:p>
          <a:p>
            <a:pPr algn="just">
              <a:lnSpc>
                <a:spcPct val="80000"/>
              </a:lnSpc>
            </a:pPr>
            <a:endParaRPr lang="bg-BG" altLang="bg-BG" sz="1600" b="1" dirty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bg-BG" altLang="bg-BG" sz="1600" dirty="0">
                <a:latin typeface="Georgia" panose="02040502050405020303" pitchFamily="18" charset="0"/>
              </a:rPr>
              <a:t>Проекти, свързани с дейности и инициативи в свободното време на деца и ученици – </a:t>
            </a:r>
            <a:r>
              <a:rPr lang="bg-BG" altLang="bg-BG" sz="1600" b="1" dirty="0">
                <a:latin typeface="Georgia" panose="02040502050405020303" pitchFamily="18" charset="0"/>
              </a:rPr>
              <a:t>програма „Ваканция”.</a:t>
            </a:r>
          </a:p>
          <a:p>
            <a:pPr algn="just">
              <a:lnSpc>
                <a:spcPct val="80000"/>
              </a:lnSpc>
            </a:pPr>
            <a:endParaRPr lang="bg-BG" altLang="bg-BG" sz="1400" b="1" dirty="0">
              <a:latin typeface="Georgia" panose="02040502050405020303" pitchFamily="18" charset="0"/>
            </a:endParaRPr>
          </a:p>
          <a:p>
            <a:pPr algn="just">
              <a:lnSpc>
                <a:spcPct val="80000"/>
              </a:lnSpc>
            </a:pPr>
            <a:endParaRPr lang="bg-BG" altLang="bg-BG" sz="1400" b="1" i="1" u="sng" dirty="0">
              <a:latin typeface="Georgia" panose="02040502050405020303" pitchFamily="18" charset="0"/>
            </a:endParaRPr>
          </a:p>
          <a:p>
            <a:pPr algn="just">
              <a:lnSpc>
                <a:spcPct val="80000"/>
              </a:lnSpc>
              <a:buFontTx/>
              <a:buNone/>
            </a:pPr>
            <a:r>
              <a:rPr lang="bg-BG" altLang="bg-BG" sz="1400" b="1" i="1" dirty="0">
                <a:latin typeface="Georgia" panose="02040502050405020303" pitchFamily="18" charset="0"/>
              </a:rPr>
              <a:t>	</a:t>
            </a:r>
            <a:r>
              <a:rPr lang="bg-BG" altLang="bg-BG" sz="1400" b="1" i="1" u="sng" dirty="0">
                <a:latin typeface="Georgia" panose="02040502050405020303" pitchFamily="18" charset="0"/>
              </a:rPr>
              <a:t>Допустими кандидати</a:t>
            </a:r>
            <a:r>
              <a:rPr lang="bg-BG" altLang="bg-BG" sz="1400" b="1" i="1" dirty="0">
                <a:latin typeface="Georgia" panose="02040502050405020303" pitchFamily="18" charset="0"/>
              </a:rPr>
              <a:t>:</a:t>
            </a:r>
            <a:r>
              <a:rPr lang="bg-BG" altLang="bg-BG" sz="1400" i="1" dirty="0">
                <a:latin typeface="Georgia" panose="02040502050405020303" pitchFamily="18" charset="0"/>
              </a:rPr>
              <a:t> районни администрации и кметства на малки населени места; проекти, изпълнявани самостоятелно или с участието на юридически лица с нестопанска цел, осъществяващи общественополезна дейност.</a:t>
            </a:r>
            <a:endParaRPr lang="bg-BG" altLang="bg-BG" sz="1400" b="1" i="1" u="sng" dirty="0">
              <a:latin typeface="Georgia" panose="02040502050405020303" pitchFamily="18" charset="0"/>
            </a:endParaRPr>
          </a:p>
          <a:p>
            <a:pPr algn="just">
              <a:lnSpc>
                <a:spcPct val="80000"/>
              </a:lnSpc>
              <a:buFontTx/>
              <a:buNone/>
            </a:pPr>
            <a:r>
              <a:rPr lang="bg-BG" altLang="bg-BG" sz="1400" b="1" i="1" dirty="0">
                <a:latin typeface="Georgia" panose="02040502050405020303" pitchFamily="18" charset="0"/>
              </a:rPr>
              <a:t>	</a:t>
            </a:r>
            <a:r>
              <a:rPr lang="bg-BG" altLang="bg-BG" sz="1400" b="1" i="1" u="sng" dirty="0">
                <a:latin typeface="Georgia" panose="02040502050405020303" pitchFamily="18" charset="0"/>
              </a:rPr>
              <a:t>Целева група</a:t>
            </a:r>
            <a:r>
              <a:rPr lang="bg-BG" altLang="bg-BG" sz="1400" i="1" dirty="0">
                <a:latin typeface="Georgia" panose="02040502050405020303" pitchFamily="18" charset="0"/>
              </a:rPr>
              <a:t> – деца и ученици от образователни институции, младежи, възрастни хора, ромска етническа общност, социални рискови групи, хора с увреждания, активно спортуващи граждани</a:t>
            </a:r>
            <a:endParaRPr lang="bg-BG" altLang="bg-BG" sz="1400" b="1" i="1" dirty="0">
              <a:latin typeface="Georgia" panose="02040502050405020303" pitchFamily="18" charset="0"/>
            </a:endParaRPr>
          </a:p>
          <a:p>
            <a:pPr algn="just">
              <a:lnSpc>
                <a:spcPct val="80000"/>
              </a:lnSpc>
            </a:pPr>
            <a:endParaRPr lang="bg-BG" altLang="bg-BG" sz="1400" b="1" i="1" dirty="0">
              <a:latin typeface="Georgia" panose="02040502050405020303" pitchFamily="18" charset="0"/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bg-BG" altLang="bg-BG" sz="1400" b="1" i="1" dirty="0">
                <a:latin typeface="Georgia" panose="02040502050405020303" pitchFamily="18" charset="0"/>
              </a:rPr>
              <a:t>	</a:t>
            </a:r>
            <a:r>
              <a:rPr lang="bg-BG" altLang="bg-BG" sz="1600" b="1" i="1" dirty="0">
                <a:solidFill>
                  <a:srgbClr val="FF0000"/>
                </a:solidFill>
                <a:latin typeface="Georgia" panose="02040502050405020303" pitchFamily="18" charset="0"/>
              </a:rPr>
              <a:t>Максимална стойност за финансиране на един проект – до 3 600  лева</a:t>
            </a:r>
          </a:p>
        </p:txBody>
      </p:sp>
    </p:spTree>
    <p:extLst>
      <p:ext uri="{BB962C8B-B14F-4D97-AF65-F5344CB8AC3E}">
        <p14:creationId xmlns:p14="http://schemas.microsoft.com/office/powerpoint/2010/main" val="1161547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1149" y="476250"/>
            <a:ext cx="10332720" cy="597693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bg-BG" altLang="bg-BG" sz="2800" b="1" i="1" dirty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bg-BG" altLang="bg-BG" sz="2800" b="1" i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   Важно</a:t>
            </a:r>
            <a:r>
              <a:rPr lang="bg-BG" altLang="bg-BG" sz="2800" b="1" i="1" dirty="0">
                <a:solidFill>
                  <a:srgbClr val="FF0000"/>
                </a:solidFill>
                <a:latin typeface="Georgia" panose="02040502050405020303" pitchFamily="18" charset="0"/>
              </a:rPr>
              <a:t>:</a:t>
            </a:r>
          </a:p>
          <a:p>
            <a:pPr eaLnBrk="1" hangingPunct="1">
              <a:lnSpc>
                <a:spcPct val="80000"/>
              </a:lnSpc>
            </a:pPr>
            <a:endParaRPr lang="bg-BG" altLang="bg-BG" sz="2800" b="1" i="1" dirty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algn="just"/>
            <a:r>
              <a:rPr lang="bg-BG" altLang="bg-BG" sz="2000" dirty="0">
                <a:latin typeface="Georgia" panose="02040502050405020303" pitchFamily="18" charset="0"/>
              </a:rPr>
              <a:t>Районните администрации могат да кандидатстват с 2 проекта по различни теми, с разработване и описание на дейностите в самостоятелни формуляри, т.е. могат да подават 2 проектни предложения /с 2 формуляра/, например с дейности по програма „Ваканция”, проект за младежки дейности или проект </a:t>
            </a:r>
            <a:r>
              <a:rPr lang="bg-BG" altLang="bg-BG" sz="2000" dirty="0">
                <a:solidFill>
                  <a:srgbClr val="FF0000"/>
                </a:solidFill>
                <a:latin typeface="Georgia" panose="02040502050405020303" pitchFamily="18" charset="0"/>
              </a:rPr>
              <a:t>в подкрепа на инициативите „140 години София – столица на България” и  „София – град на Толерантността и Мъдростта”.</a:t>
            </a:r>
          </a:p>
          <a:p>
            <a:pPr algn="just"/>
            <a:endParaRPr lang="bg-BG" altLang="bg-BG" sz="2000" dirty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algn="just"/>
            <a:endParaRPr lang="bg-BG" altLang="bg-BG" sz="2000" dirty="0">
              <a:latin typeface="Georgia" panose="02040502050405020303" pitchFamily="18" charset="0"/>
            </a:endParaRPr>
          </a:p>
          <a:p>
            <a:pPr algn="just"/>
            <a:r>
              <a:rPr lang="bg-BG" altLang="bg-BG" sz="2000" dirty="0">
                <a:latin typeface="Georgia" panose="02040502050405020303" pitchFamily="18" charset="0"/>
              </a:rPr>
              <a:t>Образователните институции и кметства на малки населени  места -  </a:t>
            </a:r>
            <a:r>
              <a:rPr lang="bg-BG" altLang="bg-BG" sz="2000" dirty="0">
                <a:solidFill>
                  <a:srgbClr val="FF0000"/>
                </a:solidFill>
                <a:latin typeface="Georgia" panose="02040502050405020303" pitchFamily="18" charset="0"/>
              </a:rPr>
              <a:t>кандидатстват веднъж в рамките на обявената сесия с едно проектно предложение.</a:t>
            </a:r>
          </a:p>
        </p:txBody>
      </p:sp>
    </p:spTree>
    <p:extLst>
      <p:ext uri="{BB962C8B-B14F-4D97-AF65-F5344CB8AC3E}">
        <p14:creationId xmlns:p14="http://schemas.microsoft.com/office/powerpoint/2010/main" val="1440318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40575" y="698740"/>
            <a:ext cx="10678874" cy="847427"/>
          </a:xfrm>
        </p:spPr>
        <p:txBody>
          <a:bodyPr>
            <a:noAutofit/>
          </a:bodyPr>
          <a:lstStyle/>
          <a:p>
            <a:pPr algn="ctr" eaLnBrk="1" hangingPunct="1"/>
            <a:r>
              <a:rPr lang="bg-BG" altLang="bg-BG" sz="2400" b="1" dirty="0">
                <a:solidFill>
                  <a:srgbClr val="FF0000"/>
                </a:solidFill>
                <a:latin typeface="Georgia" panose="02040502050405020303" pitchFamily="18" charset="0"/>
              </a:rPr>
              <a:t>Документи при кандидатстване за училища, детски градини, </a:t>
            </a:r>
            <a:r>
              <a:rPr lang="bg-BG" altLang="bg-BG" sz="24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/>
            </a:r>
            <a:br>
              <a:rPr lang="bg-BG" altLang="bg-BG" sz="2400" b="1" dirty="0" smtClean="0">
                <a:solidFill>
                  <a:srgbClr val="FF0000"/>
                </a:solidFill>
                <a:latin typeface="Georgia" panose="02040502050405020303" pitchFamily="18" charset="0"/>
              </a:rPr>
            </a:br>
            <a:r>
              <a:rPr lang="bg-BG" altLang="bg-BG" sz="24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районни </a:t>
            </a:r>
            <a:r>
              <a:rPr lang="bg-BG" altLang="bg-BG" sz="2400" b="1" dirty="0">
                <a:solidFill>
                  <a:srgbClr val="FF0000"/>
                </a:solidFill>
                <a:latin typeface="Georgia" panose="02040502050405020303" pitchFamily="18" charset="0"/>
              </a:rPr>
              <a:t>администрации и малки населени места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0575" y="1645921"/>
            <a:ext cx="11006050" cy="4987636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Tx/>
              <a:buNone/>
            </a:pPr>
            <a:endParaRPr lang="bg-BG" altLang="bg-BG" sz="1800" b="1" u="sng" dirty="0">
              <a:solidFill>
                <a:schemeClr val="accent2"/>
              </a:solidFill>
              <a:latin typeface="Georgia" panose="02040502050405020303" pitchFamily="18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bg-BG" altLang="bg-BG" sz="1800" b="1" u="sng" dirty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Съпътстващи документи за образователни институции, районни администрации и </a:t>
            </a:r>
            <a:r>
              <a:rPr lang="bg-BG" altLang="bg-BG" sz="1800" b="1" u="sng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малки </a:t>
            </a:r>
            <a:r>
              <a:rPr lang="bg-BG" altLang="bg-BG" sz="1800" b="1" u="sng" dirty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населени места: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bg-BG" altLang="bg-BG" sz="1800" b="1" u="sng" dirty="0">
              <a:solidFill>
                <a:schemeClr val="accent2"/>
              </a:solidFill>
              <a:latin typeface="Georgia" panose="02040502050405020303" pitchFamily="18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bg-BG" altLang="bg-BG" sz="1600" dirty="0">
                <a:latin typeface="Georgia" panose="02040502050405020303" pitchFamily="18" charset="0"/>
              </a:rPr>
              <a:t>Декларация за липса на конфликт на интереси /</a:t>
            </a:r>
            <a:r>
              <a:rPr lang="bg-BG" altLang="bg-BG" sz="1600" b="1" i="1" dirty="0">
                <a:latin typeface="Georgia" panose="02040502050405020303" pitchFamily="18" charset="0"/>
              </a:rPr>
              <a:t>съгласно приложена Декларация/;</a:t>
            </a:r>
            <a:endParaRPr lang="ru-RU" altLang="bg-BG" sz="1600" dirty="0">
              <a:latin typeface="Georgia" panose="02040502050405020303" pitchFamily="18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bg-BG" altLang="bg-BG" sz="1600" dirty="0" smtClean="0">
                <a:latin typeface="Georgia" panose="02040502050405020303" pitchFamily="18" charset="0"/>
              </a:rPr>
              <a:t>Копие от </a:t>
            </a:r>
            <a:r>
              <a:rPr lang="ru-RU" altLang="bg-BG" sz="1600" dirty="0" smtClean="0">
                <a:latin typeface="Georgia" panose="02040502050405020303" pitchFamily="18" charset="0"/>
              </a:rPr>
              <a:t>Регистър </a:t>
            </a:r>
            <a:r>
              <a:rPr lang="ru-RU" altLang="bg-BG" sz="1600" dirty="0">
                <a:latin typeface="Georgia" panose="02040502050405020303" pitchFamily="18" charset="0"/>
              </a:rPr>
              <a:t>БУЛСТАТ </a:t>
            </a:r>
            <a:r>
              <a:rPr lang="bg-BG" altLang="bg-BG" sz="1600" dirty="0">
                <a:latin typeface="Georgia" panose="02040502050405020303" pitchFamily="18" charset="0"/>
              </a:rPr>
              <a:t>- </a:t>
            </a:r>
            <a:r>
              <a:rPr lang="ru-RU" altLang="bg-BG" sz="1600" b="1" i="1" dirty="0">
                <a:latin typeface="Georgia" panose="02040502050405020303" pitchFamily="18" charset="0"/>
              </a:rPr>
              <a:t>/заверено с гриф «Вярно с оригинала</a:t>
            </a:r>
            <a:r>
              <a:rPr lang="ru-RU" altLang="bg-BG" sz="1600" b="1" i="1" dirty="0" smtClean="0">
                <a:latin typeface="Georgia" panose="02040502050405020303" pitchFamily="18" charset="0"/>
              </a:rPr>
              <a:t>»/</a:t>
            </a:r>
            <a:r>
              <a:rPr lang="ru-RU" altLang="bg-BG" sz="1600" i="1" dirty="0" smtClean="0">
                <a:latin typeface="Georgia" panose="02040502050405020303" pitchFamily="18" charset="0"/>
              </a:rPr>
              <a:t>.</a:t>
            </a:r>
            <a:endParaRPr lang="ru-RU" altLang="bg-BG" sz="1600" i="1" dirty="0">
              <a:latin typeface="Georgia" panose="02040502050405020303" pitchFamily="18" charset="0"/>
            </a:endParaRPr>
          </a:p>
          <a:p>
            <a:pPr algn="just" eaLnBrk="1" hangingPunct="1">
              <a:lnSpc>
                <a:spcPct val="80000"/>
              </a:lnSpc>
            </a:pPr>
            <a:endParaRPr lang="ru-RU" altLang="bg-BG" sz="1600" dirty="0">
              <a:latin typeface="Georgia" panose="02040502050405020303" pitchFamily="18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bg-BG" altLang="bg-BG" sz="1800" b="1" u="sng" dirty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Съпътстващи документи за </a:t>
            </a:r>
            <a:r>
              <a:rPr lang="bg-BG" altLang="bg-BG" sz="1800" b="1" u="sng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частни </a:t>
            </a:r>
            <a:r>
              <a:rPr lang="bg-BG" altLang="bg-BG" sz="1800" b="1" u="sng" dirty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детски </a:t>
            </a:r>
            <a:r>
              <a:rPr lang="bg-BG" altLang="bg-BG" sz="1800" b="1" u="sng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градини, частни училища,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bg-BG" altLang="bg-BG" sz="1800" b="1" u="sng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bg-BG" altLang="bg-BG" sz="1800" b="1" u="sng" dirty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държавни училища:</a:t>
            </a:r>
          </a:p>
          <a:p>
            <a:pPr algn="just" eaLnBrk="1" hangingPunct="1">
              <a:lnSpc>
                <a:spcPct val="80000"/>
              </a:lnSpc>
            </a:pPr>
            <a:endParaRPr lang="bg-BG" altLang="bg-BG" sz="1000" dirty="0">
              <a:latin typeface="Georgia" panose="02040502050405020303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bg-BG" altLang="bg-BG" sz="1000" dirty="0">
                <a:latin typeface="Georgia" panose="02040502050405020303" pitchFamily="18" charset="0"/>
              </a:rPr>
              <a:t> </a:t>
            </a:r>
            <a:r>
              <a:rPr lang="bg-BG" altLang="bg-BG" sz="1400" b="1" i="1" dirty="0">
                <a:latin typeface="Georgia" panose="02040502050405020303" pitchFamily="18" charset="0"/>
              </a:rPr>
              <a:t>За държавни училища</a:t>
            </a:r>
            <a:r>
              <a:rPr lang="bg-BG" altLang="bg-BG" sz="1400" dirty="0">
                <a:latin typeface="Georgia" panose="02040502050405020303" pitchFamily="18" charset="0"/>
              </a:rPr>
              <a:t>   - </a:t>
            </a:r>
            <a:r>
              <a:rPr lang="bg-BG" altLang="bg-BG" sz="1400" dirty="0" smtClean="0">
                <a:latin typeface="Georgia" panose="02040502050405020303" pitchFamily="18" charset="0"/>
              </a:rPr>
              <a:t>Копие от Регистър </a:t>
            </a:r>
            <a:r>
              <a:rPr lang="bg-BG" altLang="bg-BG" sz="1400" dirty="0">
                <a:latin typeface="Georgia" panose="02040502050405020303" pitchFamily="18" charset="0"/>
              </a:rPr>
              <a:t>БУЛСТАТ </a:t>
            </a:r>
          </a:p>
          <a:p>
            <a:pPr algn="just">
              <a:lnSpc>
                <a:spcPct val="80000"/>
              </a:lnSpc>
            </a:pPr>
            <a:r>
              <a:rPr lang="bg-BG" altLang="bg-BG" sz="1400" b="1" i="1" dirty="0">
                <a:latin typeface="Georgia" panose="02040502050405020303" pitchFamily="18" charset="0"/>
              </a:rPr>
              <a:t>За частни училища и частни детски градини</a:t>
            </a:r>
            <a:r>
              <a:rPr lang="bg-BG" altLang="bg-BG" sz="1400" dirty="0">
                <a:latin typeface="Georgia" panose="02040502050405020303" pitchFamily="18" charset="0"/>
              </a:rPr>
              <a:t> -  извадка за актуално състояние от  интернет страницата на Търговския регистър ЮЛНЦ/ Регистър БУЛСТАТ, към датата на подаване на Заявлението или копие на Удостоверение за актуално състояние, издадено от Софийски градски съд, </a:t>
            </a:r>
            <a:r>
              <a:rPr lang="bg-BG" altLang="bg-BG" sz="1400" b="1" i="1" dirty="0">
                <a:latin typeface="Georgia" panose="02040502050405020303" pitchFamily="18" charset="0"/>
              </a:rPr>
              <a:t>в годината на кандидатстване</a:t>
            </a:r>
            <a:r>
              <a:rPr lang="bg-BG" altLang="bg-BG" sz="1400" dirty="0">
                <a:latin typeface="Georgia" panose="02040502050405020303" pitchFamily="18" charset="0"/>
              </a:rPr>
              <a:t> </a:t>
            </a:r>
          </a:p>
          <a:p>
            <a:pPr algn="just">
              <a:lnSpc>
                <a:spcPct val="80000"/>
              </a:lnSpc>
            </a:pPr>
            <a:r>
              <a:rPr lang="bg-BG" altLang="bg-BG" sz="1400" dirty="0">
                <a:latin typeface="Georgia" panose="02040502050405020303" pitchFamily="18" charset="0"/>
              </a:rPr>
              <a:t>Копие от Удостоверение по чл. 87, ал. 6 от Данъчно – осигурителния процесуален кодекс /ДОПК/ за липса на парични задължения към държавата /от НАП/, към датата на  подаване на Заявлението </a:t>
            </a:r>
          </a:p>
          <a:p>
            <a:pPr algn="just">
              <a:lnSpc>
                <a:spcPct val="80000"/>
              </a:lnSpc>
            </a:pPr>
            <a:endParaRPr lang="bg-BG" altLang="bg-BG" sz="1400" dirty="0">
              <a:latin typeface="Georgia" panose="02040502050405020303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bg-BG" altLang="bg-BG" sz="1400" dirty="0">
                <a:latin typeface="Georgia" panose="02040502050405020303" pitchFamily="18" charset="0"/>
              </a:rPr>
              <a:t>Служебна бележка от банката за актуалността на банковата сметка за съответната година, за която се кандидатства.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bg-BG" altLang="bg-BG" sz="2000" b="1" i="1" dirty="0">
              <a:latin typeface="Georgia" panose="02040502050405020303" pitchFamily="18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bg-BG" altLang="bg-BG" sz="2000" b="1" i="1" dirty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/заверени  с подпис и печат с текст “Вярно с оригинала”/</a:t>
            </a:r>
          </a:p>
          <a:p>
            <a:pPr eaLnBrk="1" hangingPunct="1">
              <a:lnSpc>
                <a:spcPct val="80000"/>
              </a:lnSpc>
            </a:pPr>
            <a:endParaRPr lang="bg-BG" altLang="bg-BG" sz="2000" b="1" i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1155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4444" y="1097280"/>
            <a:ext cx="11413373" cy="5112327"/>
          </a:xfrm>
        </p:spPr>
        <p:txBody>
          <a:bodyPr/>
          <a:lstStyle/>
          <a:p>
            <a:pPr algn="ctr">
              <a:buFontTx/>
              <a:buNone/>
            </a:pPr>
            <a:r>
              <a:rPr lang="bg-BG" altLang="bg-BG" sz="2200" b="1" dirty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Документи задължителни за партньора в случай, че е посочен </a:t>
            </a:r>
            <a:r>
              <a:rPr lang="bg-BG" altLang="bg-BG" sz="22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такъв</a:t>
            </a:r>
          </a:p>
          <a:p>
            <a:pPr algn="ctr">
              <a:buFontTx/>
              <a:buNone/>
            </a:pPr>
            <a:r>
              <a:rPr lang="bg-BG" altLang="bg-BG" sz="22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bg-BG" altLang="bg-BG" sz="2200" b="1" dirty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/СК, НПО, младежки организации – ЮЛНЦ/</a:t>
            </a:r>
            <a:r>
              <a:rPr lang="bg-BG" altLang="bg-BG" sz="2200" dirty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</a:p>
          <a:p>
            <a:pPr algn="ctr">
              <a:buFontTx/>
              <a:buNone/>
            </a:pPr>
            <a:endParaRPr lang="bg-BG" altLang="bg-BG" sz="2200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algn="just" eaLnBrk="1" hangingPunct="1">
              <a:buFont typeface="Wingdings" panose="05000000000000000000" pitchFamily="2" charset="2"/>
              <a:buChar char="Ø"/>
            </a:pPr>
            <a:r>
              <a:rPr lang="bg-BG" altLang="bg-BG" sz="1800" dirty="0">
                <a:latin typeface="Georgia" panose="02040502050405020303" pitchFamily="18" charset="0"/>
              </a:rPr>
              <a:t>Писмо за партньорство </a:t>
            </a:r>
          </a:p>
          <a:p>
            <a:pPr algn="just" eaLnBrk="1" hangingPunct="1">
              <a:buFont typeface="Wingdings" panose="05000000000000000000" pitchFamily="2" charset="2"/>
              <a:buChar char="Ø"/>
            </a:pPr>
            <a:r>
              <a:rPr lang="bg-BG" altLang="bg-BG" sz="1800" dirty="0">
                <a:latin typeface="Georgia" panose="02040502050405020303" pitchFamily="18" charset="0"/>
              </a:rPr>
              <a:t>Извадка от интернет страницата на Търговския регистър/Регистър БУЛСТАТ,  от която е видно актуалното състояние на организацията, към дата на подаване на Заявлението 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endParaRPr lang="bg-BG" altLang="bg-BG" sz="1800" dirty="0">
              <a:latin typeface="Georgia" panose="02040502050405020303" pitchFamily="18" charset="0"/>
            </a:endParaRPr>
          </a:p>
          <a:p>
            <a:pPr algn="ctr">
              <a:buFontTx/>
              <a:buNone/>
            </a:pPr>
            <a:r>
              <a:rPr lang="bg-BG" altLang="bg-BG" sz="2200" b="1" dirty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Изисквания за документи, които не се прилагат на хартиен носител проверката се извършва по административен път</a:t>
            </a:r>
            <a:r>
              <a:rPr lang="bg-BG" altLang="bg-BG" sz="2200" dirty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</a:p>
          <a:p>
            <a:pPr algn="ctr">
              <a:buFontTx/>
              <a:buNone/>
            </a:pPr>
            <a:endParaRPr lang="bg-BG" altLang="bg-BG" sz="2200" b="1" dirty="0">
              <a:solidFill>
                <a:schemeClr val="accent2"/>
              </a:solidFill>
              <a:latin typeface="Georgia" panose="02040502050405020303" pitchFamily="18" charset="0"/>
            </a:endParaRPr>
          </a:p>
          <a:p>
            <a:pPr algn="just" eaLnBrk="1" hangingPunct="1">
              <a:buFont typeface="Wingdings" panose="05000000000000000000" pitchFamily="2" charset="2"/>
              <a:buChar char="Ø"/>
            </a:pPr>
            <a:r>
              <a:rPr lang="bg-BG" altLang="bg-BG" sz="1800" dirty="0">
                <a:latin typeface="Georgia" panose="02040502050405020303" pitchFamily="18" charset="0"/>
              </a:rPr>
              <a:t>Сключени и/или не изпълнени договори към Столична община </a:t>
            </a:r>
          </a:p>
          <a:p>
            <a:pPr algn="just" eaLnBrk="1" hangingPunct="1">
              <a:buFont typeface="Wingdings" panose="05000000000000000000" pitchFamily="2" charset="2"/>
              <a:buChar char="Ø"/>
            </a:pPr>
            <a:r>
              <a:rPr lang="bg-BG" altLang="bg-BG" sz="1800" dirty="0">
                <a:latin typeface="Georgia" panose="02040502050405020303" pitchFamily="18" charset="0"/>
              </a:rPr>
              <a:t>Извадка на Удостоверение по чл. 87, ал.6 от Данъчно – осигурителен процесуален кодекс /ДОПК/ за липса на парични задължения към Столична община </a:t>
            </a:r>
            <a:endParaRPr lang="bg-BG" altLang="bg-BG" sz="1800" dirty="0">
              <a:solidFill>
                <a:schemeClr val="accent2"/>
              </a:solidFill>
              <a:latin typeface="Georgia" panose="02040502050405020303" pitchFamily="18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endParaRPr lang="bg-BG" altLang="bg-BG" sz="1800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684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98269"/>
            <a:ext cx="10972800" cy="648394"/>
          </a:xfrm>
        </p:spPr>
        <p:txBody>
          <a:bodyPr>
            <a:normAutofit fontScale="90000"/>
          </a:bodyPr>
          <a:lstStyle/>
          <a:p>
            <a:pPr algn="ctr"/>
            <a:r>
              <a:rPr lang="bg-BG" altLang="bg-BG" sz="40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/>
            </a:r>
            <a:br>
              <a:rPr lang="bg-BG" altLang="bg-BG" sz="4000" b="1" dirty="0" smtClean="0">
                <a:solidFill>
                  <a:srgbClr val="FF0000"/>
                </a:solidFill>
                <a:latin typeface="Georgia" panose="02040502050405020303" pitchFamily="18" charset="0"/>
              </a:rPr>
            </a:br>
            <a:r>
              <a:rPr lang="bg-BG" altLang="bg-BG" sz="4000" b="1" dirty="0">
                <a:solidFill>
                  <a:srgbClr val="FF0000"/>
                </a:solidFill>
                <a:latin typeface="Georgia" panose="02040502050405020303" pitchFamily="18" charset="0"/>
              </a:rPr>
              <a:t/>
            </a:r>
            <a:br>
              <a:rPr lang="bg-BG" altLang="bg-BG" sz="4000" b="1" dirty="0">
                <a:solidFill>
                  <a:srgbClr val="FF0000"/>
                </a:solidFill>
                <a:latin typeface="Georgia" panose="02040502050405020303" pitchFamily="18" charset="0"/>
              </a:rPr>
            </a:br>
            <a:r>
              <a:rPr lang="bg-BG" altLang="bg-BG" sz="4000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bg-BG" altLang="bg-BG" sz="40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bg-BG" altLang="bg-BG" sz="4000" b="1" dirty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Формуляр за кандидатстване</a:t>
            </a:r>
            <a:endParaRPr lang="bg-BG" altLang="bg-BG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46167"/>
            <a:ext cx="10579331" cy="5122922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bg-BG" altLang="bg-BG" sz="2000" dirty="0">
                <a:latin typeface="Georgia" panose="02040502050405020303" pitchFamily="18" charset="0"/>
              </a:rPr>
              <a:t>Проектните предложения трябва да бъдат представени чрез попълнен Формуляр за кандидатстване </a:t>
            </a:r>
            <a:r>
              <a:rPr lang="bg-BG" altLang="bg-BG" sz="2000" i="1" dirty="0">
                <a:latin typeface="Georgia" panose="02040502050405020303" pitchFamily="18" charset="0"/>
              </a:rPr>
              <a:t>(Приложение № 1).</a:t>
            </a:r>
            <a:r>
              <a:rPr lang="bg-BG" altLang="bg-BG" sz="2000" dirty="0">
                <a:latin typeface="Georgia" panose="02040502050405020303" pitchFamily="18" charset="0"/>
              </a:rPr>
              <a:t> </a:t>
            </a:r>
          </a:p>
          <a:p>
            <a:pPr algn="just" eaLnBrk="1" hangingPunct="1">
              <a:lnSpc>
                <a:spcPct val="90000"/>
              </a:lnSpc>
            </a:pPr>
            <a:r>
              <a:rPr lang="bg-BG" altLang="bg-BG" sz="2000" dirty="0">
                <a:latin typeface="Georgia" panose="02040502050405020303" pitchFamily="18" charset="0"/>
              </a:rPr>
              <a:t>Формулярът за кандидатстване и приложенията трябва да се попълнят внимателно и максимално ясно, за да може да бъде оценено правилно проектното предложение. </a:t>
            </a:r>
          </a:p>
          <a:p>
            <a:pPr algn="just" eaLnBrk="1" hangingPunct="1">
              <a:lnSpc>
                <a:spcPct val="90000"/>
              </a:lnSpc>
            </a:pPr>
            <a:r>
              <a:rPr lang="bg-BG" altLang="bg-BG" sz="2000" dirty="0">
                <a:latin typeface="Georgia" panose="02040502050405020303" pitchFamily="18" charset="0"/>
              </a:rPr>
              <a:t>Кандидатите трябва да се придържат към Формуляра и да попълнят всички параграфи, да опишат подробно как смятат да изпълнят целите на проекта, какви ще бъдат ползите от него и как проектът съответства на специфичните стратегически цели заложени в Стратегията за развитие на ФВС, Стратегия за младите хора, Стратегия за личностно развитие на децата и учениците, Стратегия за развитие на образованието.  </a:t>
            </a:r>
          </a:p>
          <a:p>
            <a:pPr algn="just" eaLnBrk="1" hangingPunct="1">
              <a:lnSpc>
                <a:spcPct val="90000"/>
              </a:lnSpc>
            </a:pPr>
            <a:r>
              <a:rPr lang="bg-BG" altLang="bg-BG" sz="2000" dirty="0">
                <a:latin typeface="Georgia" panose="02040502050405020303" pitchFamily="18" charset="0"/>
              </a:rPr>
              <a:t>Няма да бъдат разглеждани формуляри, попълнени на ръка. </a:t>
            </a:r>
          </a:p>
          <a:p>
            <a:pPr algn="just" eaLnBrk="1" hangingPunct="1">
              <a:lnSpc>
                <a:spcPct val="90000"/>
              </a:lnSpc>
            </a:pPr>
            <a:endParaRPr lang="bg-BG" altLang="bg-BG" sz="2000" b="1" i="1" dirty="0">
              <a:latin typeface="Georgia" panose="02040502050405020303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bg-BG" altLang="bg-BG" sz="2000" b="1" i="1" dirty="0">
                <a:solidFill>
                  <a:srgbClr val="CC3300"/>
                </a:solidFill>
                <a:latin typeface="Georgia" panose="02040502050405020303" pitchFamily="18" charset="0"/>
              </a:rPr>
              <a:t>Забележка:</a:t>
            </a:r>
            <a:r>
              <a:rPr lang="bg-BG" altLang="bg-BG" sz="2000" dirty="0">
                <a:latin typeface="Georgia" panose="02040502050405020303" pitchFamily="18" charset="0"/>
              </a:rPr>
              <a:t> </a:t>
            </a:r>
            <a:r>
              <a:rPr lang="bg-BG" altLang="bg-BG" sz="2000" i="1" dirty="0">
                <a:latin typeface="Georgia" panose="02040502050405020303" pitchFamily="18" charset="0"/>
              </a:rPr>
              <a:t>При наличието на не попълнени и/или изменени части от формуляра за кандидатстване, липсващи приложения, подписи и/или печат на организацията, проектното </a:t>
            </a:r>
            <a:r>
              <a:rPr lang="bg-BG" altLang="bg-BG" sz="2000" b="1" i="1" dirty="0">
                <a:solidFill>
                  <a:srgbClr val="CC3300"/>
                </a:solidFill>
                <a:latin typeface="Georgia" panose="02040502050405020303" pitchFamily="18" charset="0"/>
              </a:rPr>
              <a:t>предложение не се разглежда и не преминава етапа на административна проверка.</a:t>
            </a:r>
          </a:p>
        </p:txBody>
      </p:sp>
    </p:spTree>
    <p:extLst>
      <p:ext uri="{BB962C8B-B14F-4D97-AF65-F5344CB8AC3E}">
        <p14:creationId xmlns:p14="http://schemas.microsoft.com/office/powerpoint/2010/main" val="1140780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918323" y="966159"/>
            <a:ext cx="9835284" cy="106967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bg-BG" altLang="bg-BG" sz="2800" b="1" dirty="0">
                <a:solidFill>
                  <a:schemeClr val="folHlink"/>
                </a:solidFill>
              </a:rPr>
              <a:t/>
            </a:r>
            <a:br>
              <a:rPr lang="bg-BG" altLang="bg-BG" sz="2800" b="1" dirty="0">
                <a:solidFill>
                  <a:schemeClr val="folHlink"/>
                </a:solidFill>
              </a:rPr>
            </a:br>
            <a:r>
              <a:rPr lang="bg-BG" altLang="bg-BG" sz="2800" b="1" dirty="0" smtClean="0">
                <a:solidFill>
                  <a:schemeClr val="folHlink"/>
                </a:solidFill>
              </a:rPr>
              <a:t/>
            </a:r>
            <a:br>
              <a:rPr lang="bg-BG" altLang="bg-BG" sz="2800" b="1" dirty="0" smtClean="0">
                <a:solidFill>
                  <a:schemeClr val="folHlink"/>
                </a:solidFill>
              </a:rPr>
            </a:br>
            <a:r>
              <a:rPr lang="bg-BG" altLang="bg-BG" sz="2800" b="1" dirty="0">
                <a:solidFill>
                  <a:schemeClr val="folHlink"/>
                </a:solidFill>
              </a:rPr>
              <a:t/>
            </a:r>
            <a:br>
              <a:rPr lang="bg-BG" altLang="bg-BG" sz="2800" b="1" dirty="0">
                <a:solidFill>
                  <a:schemeClr val="folHlink"/>
                </a:solidFill>
              </a:rPr>
            </a:br>
            <a:r>
              <a:rPr lang="bg-BG" altLang="bg-BG" sz="2800" b="1" dirty="0" smtClean="0">
                <a:solidFill>
                  <a:schemeClr val="folHlink"/>
                </a:solidFill>
              </a:rPr>
              <a:t/>
            </a:r>
            <a:br>
              <a:rPr lang="bg-BG" altLang="bg-BG" sz="2800" b="1" dirty="0" smtClean="0">
                <a:solidFill>
                  <a:schemeClr val="folHlink"/>
                </a:solidFill>
              </a:rPr>
            </a:br>
            <a:r>
              <a:rPr lang="bg-BG" altLang="bg-BG" sz="2800" b="1" dirty="0">
                <a:solidFill>
                  <a:schemeClr val="folHlink"/>
                </a:solidFill>
              </a:rPr>
              <a:t/>
            </a:r>
            <a:br>
              <a:rPr lang="bg-BG" altLang="bg-BG" sz="2800" b="1" dirty="0">
                <a:solidFill>
                  <a:schemeClr val="folHlink"/>
                </a:solidFill>
              </a:rPr>
            </a:br>
            <a:r>
              <a:rPr lang="bg-BG" altLang="bg-BG" sz="28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При </a:t>
            </a:r>
            <a:r>
              <a:rPr lang="bg-BG" altLang="bg-BG" sz="2800" b="1" dirty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реализиране на проекти с програмно финансиране се насърчава </a:t>
            </a:r>
            <a:r>
              <a:rPr lang="bg-BG" altLang="bg-BG" sz="2800" dirty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/>
            </a:r>
            <a:br>
              <a:rPr lang="bg-BG" altLang="bg-BG" sz="2800" dirty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</a:br>
            <a:endParaRPr lang="bg-BG" altLang="bg-BG" sz="2800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5513" y="1845425"/>
            <a:ext cx="10881360" cy="46792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endParaRPr lang="bg-BG" altLang="bg-BG" sz="2000" dirty="0">
              <a:latin typeface="Georgia" panose="02040502050405020303" pitchFamily="18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bg-BG" altLang="bg-BG" sz="2000" dirty="0">
                <a:latin typeface="Georgia" panose="02040502050405020303" pitchFamily="18" charset="0"/>
              </a:rPr>
              <a:t>проектното предложение да съдържа </a:t>
            </a:r>
            <a:r>
              <a:rPr lang="bg-BG" altLang="bg-BG" sz="2000" b="1" i="1" dirty="0">
                <a:solidFill>
                  <a:srgbClr val="CC3300"/>
                </a:solidFill>
                <a:latin typeface="Georgia" panose="02040502050405020303" pitchFamily="18" charset="0"/>
              </a:rPr>
              <a:t>елемент на иновативност</a:t>
            </a:r>
          </a:p>
          <a:p>
            <a:pPr algn="just" eaLnBrk="1" hangingPunct="1">
              <a:lnSpc>
                <a:spcPct val="80000"/>
              </a:lnSpc>
            </a:pPr>
            <a:r>
              <a:rPr lang="bg-BG" altLang="bg-BG" sz="2000" dirty="0">
                <a:latin typeface="Georgia" panose="02040502050405020303" pitchFamily="18" charset="0"/>
              </a:rPr>
              <a:t>добре представена корелация между </a:t>
            </a:r>
            <a:r>
              <a:rPr lang="bg-BG" altLang="bg-BG" sz="2000" b="1" i="1" dirty="0">
                <a:solidFill>
                  <a:srgbClr val="CC3300"/>
                </a:solidFill>
                <a:latin typeface="Georgia" panose="02040502050405020303" pitchFamily="18" charset="0"/>
              </a:rPr>
              <a:t>дейностите в проекта и Стратегия  /Програма</a:t>
            </a:r>
            <a:r>
              <a:rPr lang="bg-BG" altLang="bg-BG" sz="2000" b="1" dirty="0">
                <a:solidFill>
                  <a:srgbClr val="CC3300"/>
                </a:solidFill>
                <a:latin typeface="Georgia" panose="02040502050405020303" pitchFamily="18" charset="0"/>
              </a:rPr>
              <a:t>/</a:t>
            </a:r>
            <a:r>
              <a:rPr lang="bg-BG" altLang="bg-BG" sz="2000" dirty="0">
                <a:latin typeface="Georgia" panose="02040502050405020303" pitchFamily="18" charset="0"/>
              </a:rPr>
              <a:t> План на образователната институция/ на неправителствената организация/спортен клуб</a:t>
            </a:r>
          </a:p>
          <a:p>
            <a:pPr algn="just" eaLnBrk="1" hangingPunct="1">
              <a:lnSpc>
                <a:spcPct val="80000"/>
              </a:lnSpc>
            </a:pPr>
            <a:r>
              <a:rPr lang="bg-BG" altLang="bg-BG" sz="2000" b="1" i="1" dirty="0">
                <a:solidFill>
                  <a:srgbClr val="CC3300"/>
                </a:solidFill>
                <a:latin typeface="Georgia" panose="02040502050405020303" pitchFamily="18" charset="0"/>
              </a:rPr>
              <a:t>ефективно партньорство</a:t>
            </a:r>
            <a:r>
              <a:rPr lang="bg-BG" altLang="bg-BG" sz="2000" dirty="0">
                <a:latin typeface="Georgia" panose="02040502050405020303" pitchFamily="18" charset="0"/>
              </a:rPr>
              <a:t>, изразено чрез балансирано разпределение на дейностите и отговорностите по проекта между Водещата институция и Партньора /</a:t>
            </a:r>
            <a:r>
              <a:rPr lang="bg-BG" altLang="bg-BG" sz="2000" dirty="0" err="1">
                <a:latin typeface="Georgia" panose="02040502050405020303" pitchFamily="18" charset="0"/>
              </a:rPr>
              <a:t>ите</a:t>
            </a:r>
            <a:endParaRPr lang="bg-BG" altLang="bg-BG" sz="2000" dirty="0">
              <a:latin typeface="Georgia" panose="02040502050405020303" pitchFamily="18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bg-BG" altLang="bg-BG" sz="2000" b="1" i="1" dirty="0">
                <a:solidFill>
                  <a:srgbClr val="CC3300"/>
                </a:solidFill>
                <a:latin typeface="Georgia" panose="02040502050405020303" pitchFamily="18" charset="0"/>
              </a:rPr>
              <a:t>привличане и включване на деца и ученици</a:t>
            </a:r>
            <a:r>
              <a:rPr lang="bg-BG" altLang="bg-BG" sz="2000" dirty="0">
                <a:solidFill>
                  <a:srgbClr val="CC3300"/>
                </a:solidFill>
                <a:latin typeface="Georgia" panose="02040502050405020303" pitchFamily="18" charset="0"/>
              </a:rPr>
              <a:t>,</a:t>
            </a:r>
            <a:r>
              <a:rPr lang="bg-BG" altLang="bg-BG" sz="2000" dirty="0">
                <a:latin typeface="Georgia" panose="02040502050405020303" pitchFamily="18" charset="0"/>
              </a:rPr>
              <a:t> младежи и </a:t>
            </a:r>
            <a:r>
              <a:rPr lang="bg-BG" altLang="bg-BG" sz="2000" b="1" dirty="0">
                <a:latin typeface="Georgia" panose="02040502050405020303" pitchFamily="18" charset="0"/>
              </a:rPr>
              <a:t>доброволци, родители и учители в проектните дейности</a:t>
            </a:r>
          </a:p>
          <a:p>
            <a:pPr algn="just" eaLnBrk="1" hangingPunct="1">
              <a:lnSpc>
                <a:spcPct val="80000"/>
              </a:lnSpc>
            </a:pPr>
            <a:r>
              <a:rPr lang="bg-BG" altLang="bg-BG" sz="2000" b="1" i="1" dirty="0">
                <a:solidFill>
                  <a:srgbClr val="CC3300"/>
                </a:solidFill>
                <a:latin typeface="Georgia" panose="02040502050405020303" pitchFamily="18" charset="0"/>
              </a:rPr>
              <a:t>включване на възрастни хора</a:t>
            </a:r>
            <a:r>
              <a:rPr lang="bg-BG" altLang="bg-BG" sz="2000" dirty="0">
                <a:latin typeface="Georgia" panose="02040502050405020303" pitchFamily="18" charset="0"/>
              </a:rPr>
              <a:t> в програми за социална, физическа активност и здравословен начин на живот;</a:t>
            </a:r>
          </a:p>
          <a:p>
            <a:pPr algn="just" eaLnBrk="1" hangingPunct="1">
              <a:lnSpc>
                <a:spcPct val="80000"/>
              </a:lnSpc>
            </a:pPr>
            <a:r>
              <a:rPr lang="bg-BG" altLang="bg-BG" sz="2000" dirty="0">
                <a:latin typeface="Georgia" panose="02040502050405020303" pitchFamily="18" charset="0"/>
              </a:rPr>
              <a:t>събития, програми и дейности в подкрепа на инициативите 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bg-BG" altLang="bg-BG" sz="2000" b="1" dirty="0">
                <a:solidFill>
                  <a:srgbClr val="CC3300"/>
                </a:solidFill>
                <a:latin typeface="Georgia" panose="02040502050405020303" pitchFamily="18" charset="0"/>
              </a:rPr>
              <a:t>	“140 години – София – столица на България” и “София град на Толерантността и Мъдростта”, „София – Европейска столица на спорта</a:t>
            </a:r>
          </a:p>
          <a:p>
            <a:pPr eaLnBrk="1" hangingPunct="1">
              <a:lnSpc>
                <a:spcPct val="80000"/>
              </a:lnSpc>
            </a:pPr>
            <a:endParaRPr lang="bg-BG" altLang="bg-BG" sz="2000" b="1" dirty="0">
              <a:solidFill>
                <a:srgbClr val="CC3300"/>
              </a:solidFill>
              <a:latin typeface="Georgia" panose="02040502050405020303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bg-BG" altLang="bg-BG" sz="2000" i="1" dirty="0">
              <a:solidFill>
                <a:schemeClr val="folHlink"/>
              </a:solidFill>
              <a:latin typeface="Georgia" panose="02040502050405020303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bg-BG" altLang="bg-BG" sz="2000" dirty="0">
              <a:latin typeface="Georgia" panose="02040502050405020303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bg-BG" altLang="bg-BG" sz="20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bg-BG" altLang="bg-BG" sz="16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bg-BG" altLang="bg-BG" sz="16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8694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666310" y="851668"/>
            <a:ext cx="9030392" cy="683834"/>
          </a:xfrm>
        </p:spPr>
        <p:txBody>
          <a:bodyPr>
            <a:normAutofit/>
          </a:bodyPr>
          <a:lstStyle/>
          <a:p>
            <a:pPr algn="ctr" eaLnBrk="1" hangingPunct="1"/>
            <a:r>
              <a:rPr lang="bg-BG" altLang="bg-BG" sz="4000" b="1" dirty="0">
                <a:solidFill>
                  <a:srgbClr val="FF0000"/>
                </a:solidFill>
                <a:latin typeface="Georgia" panose="02040502050405020303" pitchFamily="18" charset="0"/>
              </a:rPr>
              <a:t>Практически съвети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9136" y="1759788"/>
            <a:ext cx="11032316" cy="4956895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bg-BG" altLang="bg-BG" sz="2000" dirty="0">
                <a:latin typeface="Georgia" panose="02040502050405020303" pitchFamily="18" charset="0"/>
              </a:rPr>
              <a:t>Преди разработване на проектната идея – запознайте се с Програмата, за която кандидатствате, т.е. Програма за развитие на ФВС /2016-2020/ - цели, дейности, индикатори, очаквани резултати</a:t>
            </a:r>
          </a:p>
          <a:p>
            <a:pPr algn="just" eaLnBrk="1" hangingPunct="1">
              <a:lnSpc>
                <a:spcPct val="80000"/>
              </a:lnSpc>
            </a:pPr>
            <a:r>
              <a:rPr lang="bg-BG" altLang="bg-BG" sz="2000" dirty="0">
                <a:latin typeface="Georgia" panose="02040502050405020303" pitchFamily="18" charset="0"/>
              </a:rPr>
              <a:t>При попълване на формуляра, работете с Указанията за попълването му, но използвайте и формуляра за оценка на ефективността, т.е. </a:t>
            </a:r>
            <a:r>
              <a:rPr lang="bg-BG" altLang="bg-BG" sz="2000" dirty="0" smtClean="0">
                <a:latin typeface="Georgia" panose="02040502050405020303" pitchFamily="18" charset="0"/>
              </a:rPr>
              <a:t>прецизирайте </a:t>
            </a:r>
            <a:r>
              <a:rPr lang="bg-BG" altLang="bg-BG" sz="2000" dirty="0">
                <a:latin typeface="Georgia" panose="02040502050405020303" pitchFamily="18" charset="0"/>
              </a:rPr>
              <a:t>съдържанието на информацията с изискванията за оценка на проекта</a:t>
            </a:r>
          </a:p>
          <a:p>
            <a:pPr algn="just" eaLnBrk="1" hangingPunct="1">
              <a:lnSpc>
                <a:spcPct val="80000"/>
              </a:lnSpc>
            </a:pPr>
            <a:r>
              <a:rPr lang="bg-BG" altLang="bg-BG" sz="2000" dirty="0">
                <a:latin typeface="Georgia" panose="02040502050405020303" pitchFamily="18" charset="0"/>
              </a:rPr>
              <a:t>Бъдете конкретни, точни и ясни при представяне на проектната идея, съобразявайте се с регламент за обем на информация и изисквания за съдържание</a:t>
            </a:r>
          </a:p>
          <a:p>
            <a:pPr algn="just" eaLnBrk="1" hangingPunct="1">
              <a:lnSpc>
                <a:spcPct val="80000"/>
              </a:lnSpc>
            </a:pPr>
            <a:r>
              <a:rPr lang="bg-BG" altLang="bg-BG" sz="2000" dirty="0">
                <a:latin typeface="Georgia" panose="02040502050405020303" pitchFamily="18" charset="0"/>
              </a:rPr>
              <a:t>Кандидатстването по програма за програмно финансиране ви поставя в конкурентен подбор с други проекти, т.е. представете реална/осъществима/приложима дейност с конкретни резултати и очаквания, съобразени с изисквания на Програмата</a:t>
            </a:r>
          </a:p>
          <a:p>
            <a:pPr algn="just" eaLnBrk="1" hangingPunct="1">
              <a:lnSpc>
                <a:spcPct val="80000"/>
              </a:lnSpc>
            </a:pPr>
            <a:r>
              <a:rPr lang="bg-BG" altLang="bg-BG" sz="2000" dirty="0">
                <a:latin typeface="Georgia" panose="02040502050405020303" pitchFamily="18" charset="0"/>
              </a:rPr>
              <a:t>Не забравяйте, че представената идея и индикатори за целеви групи, ще бъдат </a:t>
            </a:r>
            <a:r>
              <a:rPr lang="bg-BG" altLang="bg-BG" sz="2000" dirty="0" err="1">
                <a:latin typeface="Georgia" panose="02040502050405020303" pitchFamily="18" charset="0"/>
              </a:rPr>
              <a:t>мониторирани</a:t>
            </a:r>
            <a:r>
              <a:rPr lang="bg-BG" altLang="bg-BG" sz="2000" dirty="0">
                <a:latin typeface="Georgia" panose="02040502050405020303" pitchFamily="18" charset="0"/>
              </a:rPr>
              <a:t>/,т.е. наблюдавани и отчитани финансово</a:t>
            </a:r>
          </a:p>
          <a:p>
            <a:pPr algn="just" eaLnBrk="1" hangingPunct="1">
              <a:lnSpc>
                <a:spcPct val="80000"/>
              </a:lnSpc>
            </a:pPr>
            <a:r>
              <a:rPr lang="bg-BG" altLang="bg-BG" sz="2000" dirty="0">
                <a:latin typeface="Georgia" panose="02040502050405020303" pitchFamily="18" charset="0"/>
              </a:rPr>
              <a:t>Важен етап от проекта е вътрешен мониторинг – доказване на реално извършени дейности и обхванати участници, както и информираност и публичност – финансиране от Столична община</a:t>
            </a:r>
          </a:p>
        </p:txBody>
      </p:sp>
    </p:spTree>
    <p:extLst>
      <p:ext uri="{BB962C8B-B14F-4D97-AF65-F5344CB8AC3E}">
        <p14:creationId xmlns:p14="http://schemas.microsoft.com/office/powerpoint/2010/main" val="504578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tion on brainstorming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 brainstorming presentation.potx" id="{DE77CA07-3D7A-4CF2-AF02-587F794CB3CB}" vid="{13C2A94F-C0A1-4622-B71C-29A3B00D5E0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</TotalTime>
  <Words>2818</Words>
  <Application>Microsoft Office PowerPoint</Application>
  <PresentationFormat>Widescreen</PresentationFormat>
  <Paragraphs>366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9" baseType="lpstr">
      <vt:lpstr>Arial</vt:lpstr>
      <vt:lpstr>Calibri</vt:lpstr>
      <vt:lpstr>Century Gothic</vt:lpstr>
      <vt:lpstr>Georgia</vt:lpstr>
      <vt:lpstr>Palatino Linotype</vt:lpstr>
      <vt:lpstr>Times New Roman</vt:lpstr>
      <vt:lpstr>Verdana</vt:lpstr>
      <vt:lpstr>Wingdings</vt:lpstr>
      <vt:lpstr>Wingdings 2</vt:lpstr>
      <vt:lpstr>Presentation on brainstorming</vt:lpstr>
      <vt:lpstr>Програма  за изпълнение на Общинска Стратегия за развитие на физическото възпитание и спорта 2016 – 2020 година</vt:lpstr>
      <vt:lpstr>ПЪРВА СТРАТЕГИЧЕСКА ЦЕЛ</vt:lpstr>
      <vt:lpstr>PowerPoint Presentation</vt:lpstr>
      <vt:lpstr>PowerPoint Presentation</vt:lpstr>
      <vt:lpstr>Документи при кандидатстване за училища, детски градини,  районни администрации и малки населени места</vt:lpstr>
      <vt:lpstr>PowerPoint Presentation</vt:lpstr>
      <vt:lpstr>   Формуляр за кандидатстване</vt:lpstr>
      <vt:lpstr>     При реализиране на проекти с програмно финансиране се насърчава  </vt:lpstr>
      <vt:lpstr>Практически съвети</vt:lpstr>
      <vt:lpstr>         ОЦЕНКА НА ЕФЕКТИВНОСТ    НА ПРОЕКТНО ПРЕДЛОЖЕНИЕ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        Допустими разходи: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Creativity Session</dc:title>
  <dc:creator>NDimitrova</dc:creator>
  <cp:lastModifiedBy>NDimitrova</cp:lastModifiedBy>
  <cp:revision>38</cp:revision>
  <dcterms:created xsi:type="dcterms:W3CDTF">2019-02-11T13:48:56Z</dcterms:created>
  <dcterms:modified xsi:type="dcterms:W3CDTF">2019-02-19T13:53:08Z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