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3" r:id="rId2"/>
    <p:sldId id="311" r:id="rId3"/>
    <p:sldId id="312" r:id="rId4"/>
    <p:sldId id="313" r:id="rId5"/>
    <p:sldId id="315" r:id="rId6"/>
    <p:sldId id="289" r:id="rId7"/>
    <p:sldId id="290" r:id="rId8"/>
    <p:sldId id="307" r:id="rId9"/>
    <p:sldId id="280" r:id="rId10"/>
    <p:sldId id="281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14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8" r:id="rId28"/>
    <p:sldId id="30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C2B6F-C154-407B-BB4F-18429E2D96A2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8771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2/19/2019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www.sofia.bg/documents/20182/4035503/Sofia_capital_of_sport_BG.png/d9ece4b5-88ae-4442-af20-d90fe66c20b8?t=154652228316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rogramasofia@abv.b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9288" y="2028305"/>
            <a:ext cx="8280400" cy="2535382"/>
          </a:xfrm>
        </p:spPr>
        <p:txBody>
          <a:bodyPr/>
          <a:lstStyle/>
          <a:p>
            <a:pPr algn="ctr" eaLnBrk="1" hangingPunct="1"/>
            <a:r>
              <a:rPr lang="bg-BG" altLang="bg-BG" sz="32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Програма </a:t>
            </a:r>
            <a:br>
              <a:rPr lang="bg-BG" altLang="bg-BG" sz="32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2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за изпълнение на Общинска Стратегия за развитие на физическото възпитание и спорта 2016 – 2020 година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4" y="5070764"/>
            <a:ext cx="7559675" cy="8490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bg-BG" altLang="bg-BG" sz="20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bg-BG" altLang="bg-BG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Методическа среща / консултация</a:t>
            </a:r>
          </a:p>
          <a:p>
            <a:pPr algn="ctr" eaLnBrk="1" hangingPunct="1">
              <a:lnSpc>
                <a:spcPct val="80000"/>
              </a:lnSpc>
            </a:pPr>
            <a:r>
              <a:rPr lang="bg-BG" altLang="bg-BG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15 февруари 2019 г.</a:t>
            </a:r>
          </a:p>
        </p:txBody>
      </p:sp>
      <p:pic>
        <p:nvPicPr>
          <p:cNvPr id="2052" name="Picture 4" descr="GERBS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667" y="762273"/>
            <a:ext cx="1435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s://www.sofia.bg/documents/20182/4035503/Sofia_capital_of_sport_BG.png/d9ece4b5-88ae-4442-af20-d90fe66c20b8?t=1546522283165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1" y="936105"/>
            <a:ext cx="165576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80980780"/>
              </p:ext>
            </p:extLst>
          </p:nvPr>
        </p:nvGraphicFramePr>
        <p:xfrm>
          <a:off x="401709" y="1795550"/>
          <a:ext cx="5367324" cy="28097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5520">
                  <a:extLst>
                    <a:ext uri="{9D8B030D-6E8A-4147-A177-3AD203B41FA5}">
                      <a16:colId xmlns:a16="http://schemas.microsoft.com/office/drawing/2014/main" val="1211018067"/>
                    </a:ext>
                  </a:extLst>
                </a:gridCol>
                <a:gridCol w="1961804">
                  <a:extLst>
                    <a:ext uri="{9D8B030D-6E8A-4147-A177-3AD203B41FA5}">
                      <a16:colId xmlns:a16="http://schemas.microsoft.com/office/drawing/2014/main" val="3973140948"/>
                    </a:ext>
                  </a:extLst>
                </a:gridCol>
              </a:tblGrid>
              <a:tr h="832015">
                <a:tc>
                  <a:txBody>
                    <a:bodyPr/>
                    <a:lstStyle/>
                    <a:p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Устойчивост и възможности за мултиплициране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за кандидатстване</a:t>
                      </a:r>
                    </a:p>
                    <a:p>
                      <a:pPr algn="ctr"/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4,7,10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83658"/>
                  </a:ext>
                </a:extLst>
              </a:tr>
              <a:tr h="1977686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Резултатите от изпълнението на проекта ще окажат трайно въздействие върху целевата/и група/и;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Кандидатът е посочил детайлно потенциалните източници за съфинансиране на дейностите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Резултатите от изпълнението на проекта по отношение на провежданата политика са устойчиви;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създава възможности за мултиплициране на ефекта от проекта.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5905"/>
                  </a:ext>
                </a:extLst>
              </a:tr>
            </a:tbl>
          </a:graphicData>
        </a:graphic>
      </p:graphicFrame>
      <p:graphicFrame>
        <p:nvGraphicFramePr>
          <p:cNvPr id="2" name="Content Placeholder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87004748"/>
              </p:ext>
            </p:extLst>
          </p:nvPr>
        </p:nvGraphicFramePr>
        <p:xfrm>
          <a:off x="6320372" y="1795550"/>
          <a:ext cx="5367324" cy="275151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5520">
                  <a:extLst>
                    <a:ext uri="{9D8B030D-6E8A-4147-A177-3AD203B41FA5}">
                      <a16:colId xmlns:a16="http://schemas.microsoft.com/office/drawing/2014/main" val="2468644565"/>
                    </a:ext>
                  </a:extLst>
                </a:gridCol>
                <a:gridCol w="1961804">
                  <a:extLst>
                    <a:ext uri="{9D8B030D-6E8A-4147-A177-3AD203B41FA5}">
                      <a16:colId xmlns:a16="http://schemas.microsoft.com/office/drawing/2014/main" val="130990567"/>
                    </a:ext>
                  </a:extLst>
                </a:gridCol>
              </a:tblGrid>
              <a:tr h="802524">
                <a:tc>
                  <a:txBody>
                    <a:bodyPr/>
                    <a:lstStyle/>
                    <a:p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І.</a:t>
                      </a:r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Бюджет и ефективност на разходите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за кандидатстване</a:t>
                      </a:r>
                    </a:p>
                    <a:p>
                      <a:pPr algn="ctr"/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7,8,9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40653"/>
                  </a:ext>
                </a:extLst>
              </a:tr>
              <a:tr h="1948988">
                <a:tc gridSpan="2">
                  <a:txBody>
                    <a:bodyPr/>
                    <a:lstStyle/>
                    <a:p>
                      <a:r>
                        <a:rPr kumimoji="0" lang="bg-BG" sz="1200" kern="120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  Бюджетът </a:t>
                      </a: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 реалистичен;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Връзката между планираните средства и дейности е ясна;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Разпределението на средствата по съответните параграфи  преки и непреки разходи е точно;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Заложените натурални показатели/ бройки / индикатори единични стойности на ресурсите  са точни и ясни 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8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03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7"/>
          <p:cNvSpPr txBox="1">
            <a:spLocks noChangeArrowheads="1"/>
          </p:cNvSpPr>
          <p:nvPr/>
        </p:nvSpPr>
        <p:spPr bwMode="auto">
          <a:xfrm>
            <a:off x="10575925" y="33718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bg-BG" altLang="bg-BG" sz="1800">
              <a:latin typeface="Verdana" panose="020B0604030504040204" pitchFamily="34" charset="0"/>
            </a:endParaRPr>
          </a:p>
        </p:txBody>
      </p:sp>
      <p:sp>
        <p:nvSpPr>
          <p:cNvPr id="110642" name="Rectangle 50"/>
          <p:cNvSpPr>
            <a:spLocks noChangeArrowheads="1"/>
          </p:cNvSpPr>
          <p:nvPr/>
        </p:nvSpPr>
        <p:spPr bwMode="auto">
          <a:xfrm>
            <a:off x="224287" y="188913"/>
            <a:ext cx="11800936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bg-BG" altLang="bg-BG" sz="28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bg-BG" altLang="bg-BG" sz="2800" b="1" i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Целевата група</a:t>
            </a:r>
          </a:p>
          <a:p>
            <a:pPr algn="just" eaLnBrk="1" hangingPunct="1"/>
            <a:endParaRPr lang="bg-BG" altLang="bg-BG" sz="28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Опишете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целевите групи, към които е насочен проектът, както и ползите, които те биха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имали при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реализирането на проекта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При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описанието на целевата група включете специфични характеристики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на бенефициентите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, които ще бъдат включени в дейностите или към които те са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	насочени.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Опишете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и ползите, които участниците биха имали след изпълнение на проекта, както и неговото влияние върху местната общност.               </a:t>
            </a:r>
            <a:endParaRPr lang="bg-BG" altLang="bg-BG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При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„оценка на ефективност” се оценява степента на съответствие на проектното предложение с потребностите на целевата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група.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До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колко ясно са дефинирани и стратегически подбрани включените в проектното 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      предложение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целеви групи, идентифицирани са нуждите им и са предложени решения, съответстващи на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проблемите.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Моля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, обърнете внимание при попълване на т. 5 от  Формуляра за кандидатстване /ФК/, че заложените показатели за целева група имат пряко отношение при изготвянето на бюджет, формулиране на индикатори и очаквани </a:t>
            </a: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резултати.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bg-BG" alt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Успешното </a:t>
            </a: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реализиране на проектните дейности е свързано с обхващане на  целевата група, представена при кандидатстване.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086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575" y="1030778"/>
            <a:ext cx="11097490" cy="556687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Заложените показатели за целева група имат пряко отношение при изготвянето на бюджет, формулиране на индикатори и очаквани резултати.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Успешното реализиране на проектните дейности е свързано с обхващане на целевата група, представена при кандидатстване</a:t>
            </a:r>
          </a:p>
          <a:p>
            <a:pPr eaLnBrk="1" hangingPunct="1">
              <a:lnSpc>
                <a:spcPct val="80000"/>
              </a:lnSpc>
            </a:pPr>
            <a:endParaRPr lang="bg-BG" altLang="bg-BG" sz="21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1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 </a:t>
            </a:r>
            <a:r>
              <a:rPr lang="bg-BG" altLang="bg-BG" sz="21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Допустими целеви групи: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деца и ученици от образователни институции /общински, държавни, частни училища и детски градини/, деца със специални образователни потребности, деца от социални институции, деца от различни етнически групи, деца-бежанци, </a:t>
            </a:r>
            <a:r>
              <a:rPr lang="bg-BG" altLang="bg-BG" sz="2100" dirty="0" err="1">
                <a:latin typeface="Georgia" panose="02040502050405020303" pitchFamily="18" charset="0"/>
              </a:rPr>
              <a:t>мигранти</a:t>
            </a:r>
            <a:r>
              <a:rPr lang="bg-BG" altLang="bg-BG" sz="2100" dirty="0">
                <a:latin typeface="Georgia" panose="02040502050405020303" pitchFamily="18" charset="0"/>
              </a:rPr>
              <a:t> и др.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родители на деца и ученици, които участват в  проектните дейности 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младежи  - съгласно Закон за младежта, чл.19, ал.1 – „лица на възраст от 15 до 29 години включително” 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рискови групи –  деца и младежи от ромска етническа общност, деца – бежанци, </a:t>
            </a:r>
            <a:r>
              <a:rPr lang="bg-BG" altLang="bg-BG" sz="2100" dirty="0" err="1">
                <a:latin typeface="Georgia" panose="02040502050405020303" pitchFamily="18" charset="0"/>
              </a:rPr>
              <a:t>мигранти</a:t>
            </a:r>
            <a:r>
              <a:rPr lang="bg-BG" altLang="bg-BG" sz="2100" dirty="0">
                <a:latin typeface="Georgia" panose="02040502050405020303" pitchFamily="18" charset="0"/>
              </a:rPr>
              <a:t>, социално слаби и др.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възрастова група  60 +, хора с увреждания, лица в неравностойно положение.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активно спортуващи граждани, картотекирани спортисти, ветерани и спортни специалисти, треньори.</a:t>
            </a:r>
          </a:p>
        </p:txBody>
      </p:sp>
    </p:spTree>
    <p:extLst>
      <p:ext uri="{BB962C8B-B14F-4D97-AF65-F5344CB8AC3E}">
        <p14:creationId xmlns:p14="http://schemas.microsoft.com/office/powerpoint/2010/main" val="25106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784" name="Group 1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1724717"/>
              </p:ext>
            </p:extLst>
          </p:nvPr>
        </p:nvGraphicFramePr>
        <p:xfrm>
          <a:off x="698268" y="836618"/>
          <a:ext cx="11006051" cy="5837235"/>
        </p:xfrm>
        <a:graphic>
          <a:graphicData uri="http://schemas.openxmlformats.org/drawingml/2006/table">
            <a:tbl>
              <a:tblPr/>
              <a:tblGrid>
                <a:gridCol w="8571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8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Брой на участниците, обхванати от проекта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1.Брой заявени </a:t>
                      </a: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преки участници</a:t>
                      </a: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по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Възможност </a:t>
                      </a: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 допълнително включване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на участниците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 Очакван брой </a:t>
                      </a: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непреки участници-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родители, зрители, др. специалисти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Разпределение на обхванатите по проекта преки участници по възраст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832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1.Деца до 7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Деца и ученици 8-14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3.Младежи 15-18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 Младежи 19-24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5. Младежи 24 – 29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6. 30- 60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7. Над 60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009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Разпределение на преките участници по групи в неравностойно положение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/където е приложимо/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 Малцинства – роми / други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Мигранти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 Хора с увреждания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 Деца, лишени  от родителска грижа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5. Други лица в неравностойно положение – моля опишете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13790" name="Group 1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2119466"/>
              </p:ext>
            </p:extLst>
          </p:nvPr>
        </p:nvGraphicFramePr>
        <p:xfrm>
          <a:off x="698269" y="135574"/>
          <a:ext cx="11006050" cy="701040"/>
        </p:xfrm>
        <a:graphic>
          <a:graphicData uri="http://schemas.openxmlformats.org/drawingml/2006/table">
            <a:tbl>
              <a:tblPr/>
              <a:tblGrid>
                <a:gridCol w="1100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Справка за състава на целевата група/преки участници в проекта / въз основа на предложени дейности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6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575" y="598516"/>
            <a:ext cx="11321934" cy="599913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</a:pPr>
            <a:r>
              <a:rPr lang="bg-BG" altLang="bg-BG" sz="600" b="1" i="1" dirty="0">
                <a:solidFill>
                  <a:srgbClr val="CC3300"/>
                </a:solidFill>
                <a:latin typeface="Times New Roman" panose="02020603050405020304" pitchFamily="18" charset="0"/>
              </a:rPr>
              <a:t>	</a:t>
            </a:r>
            <a:endParaRPr lang="bg-BG" altLang="bg-BG" sz="2400" b="1" i="1" u="sng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bg-BG" altLang="bg-BG" sz="2400" b="1" i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ДОПУСТИМИ </a:t>
            </a: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ДЕЙНОСТИ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</a:pPr>
            <a:endParaRPr lang="bg-BG" altLang="bg-BG" sz="22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g-BG" altLang="bg-BG" sz="2200" dirty="0">
                <a:latin typeface="Georgia" panose="02040502050405020303" pitchFamily="18" charset="0"/>
              </a:rPr>
              <a:t>Разработване на програма за извънкласни дейности в </a:t>
            </a:r>
            <a:r>
              <a:rPr lang="bg-BG" altLang="bg-BG" sz="2200" dirty="0" smtClean="0">
                <a:latin typeface="Georgia" panose="02040502050405020303" pitchFamily="18" charset="0"/>
              </a:rPr>
              <a:t>училището- образователни </a:t>
            </a:r>
            <a:r>
              <a:rPr lang="bg-BG" altLang="bg-BG" sz="2200" dirty="0">
                <a:latin typeface="Georgia" panose="02040502050405020303" pitchFamily="18" charset="0"/>
              </a:rPr>
              <a:t>и мотивационни дейности – извънкласни дейности</a:t>
            </a:r>
            <a:r>
              <a:rPr lang="bg-BG" altLang="bg-BG" sz="2200" dirty="0" smtClean="0">
                <a:latin typeface="Georgia" panose="02040502050405020303" pitchFamily="18" charset="0"/>
              </a:rPr>
              <a:t>, подпомагащи </a:t>
            </a:r>
            <a:r>
              <a:rPr lang="bg-BG" altLang="bg-BG" sz="2200" dirty="0">
                <a:latin typeface="Georgia" panose="02040502050405020303" pitchFamily="18" charset="0"/>
              </a:rPr>
              <a:t>учебния процес – здравно, гражданско, </a:t>
            </a:r>
            <a:r>
              <a:rPr lang="bg-BG" altLang="bg-BG" sz="2200" dirty="0" smtClean="0">
                <a:latin typeface="Georgia" panose="02040502050405020303" pitchFamily="18" charset="0"/>
              </a:rPr>
              <a:t>екологично образование</a:t>
            </a:r>
            <a:r>
              <a:rPr lang="bg-BG" altLang="bg-BG" sz="2200" dirty="0">
                <a:latin typeface="Georgia" panose="02040502050405020303" pitchFamily="18" charset="0"/>
              </a:rPr>
              <a:t>; разработване на планове/програми и провеждане </a:t>
            </a:r>
            <a:r>
              <a:rPr lang="bg-BG" altLang="bg-BG" sz="2200" dirty="0" smtClean="0">
                <a:latin typeface="Georgia" panose="02040502050405020303" pitchFamily="18" charset="0"/>
              </a:rPr>
              <a:t>на допълнителни </a:t>
            </a:r>
            <a:r>
              <a:rPr lang="bg-BG" altLang="bg-BG" sz="2200" dirty="0">
                <a:latin typeface="Georgia" panose="02040502050405020303" pitchFamily="18" charset="0"/>
              </a:rPr>
              <a:t>занимания с децата и учениците, свързани със </a:t>
            </a:r>
            <a:r>
              <a:rPr lang="bg-BG" altLang="bg-BG" sz="2200" dirty="0" smtClean="0">
                <a:latin typeface="Georgia" panose="02040502050405020303" pitchFamily="18" charset="0"/>
              </a:rPr>
              <a:t>спортни дейности</a:t>
            </a:r>
            <a:r>
              <a:rPr lang="bg-BG" altLang="bg-BG" sz="2200" dirty="0">
                <a:latin typeface="Georgia" panose="02040502050405020303" pitchFamily="18" charset="0"/>
              </a:rPr>
              <a:t>, здравословен начин на живот, организиране на </a:t>
            </a:r>
            <a:r>
              <a:rPr lang="bg-BG" altLang="bg-BG" sz="2200" dirty="0" smtClean="0">
                <a:latin typeface="Georgia" panose="02040502050405020303" pitchFamily="18" charset="0"/>
              </a:rPr>
              <a:t>училищни празници </a:t>
            </a:r>
            <a:r>
              <a:rPr lang="bg-BG" altLang="bg-BG" sz="2200" dirty="0">
                <a:latin typeface="Georgia" panose="02040502050405020303" pitchFamily="18" charset="0"/>
              </a:rPr>
              <a:t>и събития,  осигуряване на индивидуален подход към деца </a:t>
            </a:r>
            <a:r>
              <a:rPr lang="bg-BG" altLang="bg-BG" sz="2200" dirty="0" smtClean="0">
                <a:latin typeface="Georgia" panose="02040502050405020303" pitchFamily="18" charset="0"/>
              </a:rPr>
              <a:t>с изявени </a:t>
            </a:r>
            <a:r>
              <a:rPr lang="bg-BG" altLang="bg-BG" sz="2200" dirty="0">
                <a:latin typeface="Georgia" panose="02040502050405020303" pitchFamily="18" charset="0"/>
              </a:rPr>
              <a:t>дарби, подпомагане на деца и ученици от различни </a:t>
            </a:r>
            <a:r>
              <a:rPr lang="bg-BG" altLang="bg-BG" sz="2200" dirty="0" smtClean="0">
                <a:latin typeface="Georgia" panose="02040502050405020303" pitchFamily="18" charset="0"/>
              </a:rPr>
              <a:t>рискови групи;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bg-BG" altLang="bg-BG" sz="22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200" dirty="0">
                <a:latin typeface="Georgia" panose="02040502050405020303" pitchFamily="18" charset="0"/>
              </a:rPr>
              <a:t>2. </a:t>
            </a:r>
            <a:r>
              <a:rPr lang="bg-BG" altLang="bg-BG" sz="2200" dirty="0" smtClean="0">
                <a:latin typeface="Georgia" panose="02040502050405020303" pitchFamily="18" charset="0"/>
              </a:rPr>
              <a:t>	Разработване </a:t>
            </a:r>
            <a:r>
              <a:rPr lang="bg-BG" altLang="bg-BG" sz="2200" dirty="0">
                <a:latin typeface="Georgia" panose="02040502050405020303" pitchFamily="18" charset="0"/>
              </a:rPr>
              <a:t>на програми и проекти за свободното време </a:t>
            </a:r>
            <a:r>
              <a:rPr lang="bg-BG" altLang="bg-BG" sz="2200" dirty="0" smtClean="0">
                <a:latin typeface="Georgia" panose="02040502050405020303" pitchFamily="18" charset="0"/>
              </a:rPr>
              <a:t>– извънучилищни </a:t>
            </a:r>
            <a:r>
              <a:rPr lang="bg-BG" altLang="bg-BG" sz="2200" dirty="0">
                <a:latin typeface="Georgia" panose="02040502050405020303" pitchFamily="18" charset="0"/>
              </a:rPr>
              <a:t>дейности - дейности, свързани със спорт, </a:t>
            </a:r>
            <a:r>
              <a:rPr lang="bg-BG" altLang="bg-BG" sz="2200" dirty="0" smtClean="0">
                <a:latin typeface="Georgia" panose="02040502050405020303" pitchFamily="18" charset="0"/>
              </a:rPr>
              <a:t>физическа активност</a:t>
            </a:r>
            <a:r>
              <a:rPr lang="bg-BG" altLang="bg-BG" sz="2200" dirty="0">
                <a:latin typeface="Georgia" panose="02040502050405020303" pitchFamily="18" charset="0"/>
              </a:rPr>
              <a:t>, здравословен начин на живот, изкуство, култура</a:t>
            </a:r>
            <a:r>
              <a:rPr lang="bg-BG" altLang="bg-BG" sz="2200" dirty="0" smtClean="0">
                <a:latin typeface="Georgia" panose="02040502050405020303" pitchFamily="18" charset="0"/>
              </a:rPr>
              <a:t>, гражданско </a:t>
            </a:r>
            <a:r>
              <a:rPr lang="bg-BG" altLang="bg-BG" sz="2200" dirty="0">
                <a:latin typeface="Georgia" panose="02040502050405020303" pitchFamily="18" charset="0"/>
              </a:rPr>
              <a:t>и здравно образование, екология, социален туризъм</a:t>
            </a:r>
            <a:r>
              <a:rPr lang="bg-BG" altLang="bg-BG" sz="2200" dirty="0" smtClean="0">
                <a:latin typeface="Georgia" panose="02040502050405020303" pitchFamily="18" charset="0"/>
              </a:rPr>
              <a:t>;	целодневна </a:t>
            </a:r>
            <a:r>
              <a:rPr lang="bg-BG" altLang="bg-BG" sz="2200" dirty="0">
                <a:latin typeface="Georgia" panose="02040502050405020303" pitchFamily="18" charset="0"/>
              </a:rPr>
              <a:t>организация на обучение в начален етап; задържането </a:t>
            </a:r>
            <a:r>
              <a:rPr lang="bg-BG" altLang="bg-BG" sz="2200" dirty="0" smtClean="0">
                <a:latin typeface="Georgia" panose="02040502050405020303" pitchFamily="18" charset="0"/>
              </a:rPr>
              <a:t>на децата </a:t>
            </a:r>
            <a:r>
              <a:rPr lang="bg-BG" altLang="bg-BG" sz="2200" dirty="0">
                <a:latin typeface="Georgia" panose="02040502050405020303" pitchFamily="18" charset="0"/>
              </a:rPr>
              <a:t>в училище, работа с различни рискови групи и др</a:t>
            </a:r>
            <a:r>
              <a:rPr lang="bg-BG" altLang="bg-BG" sz="2200" b="1" dirty="0">
                <a:latin typeface="Georgia" panose="02040502050405020303" pitchFamily="18" charset="0"/>
              </a:rPr>
              <a:t>., </a:t>
            </a:r>
            <a:r>
              <a:rPr lang="bg-BG" altLang="bg-BG" sz="2200" dirty="0">
                <a:solidFill>
                  <a:srgbClr val="FF0000"/>
                </a:solidFill>
                <a:latin typeface="Georgia" panose="02040502050405020303" pitchFamily="18" charset="0"/>
              </a:rPr>
              <a:t>както и </a:t>
            </a:r>
            <a:r>
              <a:rPr lang="bg-BG" altLang="bg-BG" sz="2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 подкрепа </a:t>
            </a:r>
            <a:r>
              <a:rPr lang="bg-BG" altLang="bg-BG" sz="2200" dirty="0">
                <a:solidFill>
                  <a:srgbClr val="FF0000"/>
                </a:solidFill>
                <a:latin typeface="Georgia" panose="02040502050405020303" pitchFamily="18" charset="0"/>
              </a:rPr>
              <a:t>на инициативите  „140 години София – столица </a:t>
            </a:r>
            <a:r>
              <a:rPr lang="bg-BG" altLang="bg-BG" sz="2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на България</a:t>
            </a:r>
            <a:r>
              <a:rPr lang="bg-BG" altLang="bg-BG" sz="2200" dirty="0">
                <a:solidFill>
                  <a:srgbClr val="FF0000"/>
                </a:solidFill>
                <a:latin typeface="Georgia" panose="02040502050405020303" pitchFamily="18" charset="0"/>
              </a:rPr>
              <a:t>” и  „София – град на Толерантността и Мъдростта”;</a:t>
            </a: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885" y="989215"/>
            <a:ext cx="11405060" cy="560843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3.</a:t>
            </a:r>
            <a:r>
              <a:rPr lang="bg-BG" altLang="bg-BG" sz="2000" dirty="0"/>
              <a:t> </a:t>
            </a:r>
            <a:r>
              <a:rPr lang="bg-BG" altLang="bg-BG" sz="2000" b="1" dirty="0" smtClean="0"/>
              <a:t>	</a:t>
            </a:r>
            <a:r>
              <a:rPr lang="bg-BG" altLang="bg-BG" sz="2000" dirty="0" smtClean="0">
                <a:latin typeface="Georgia" panose="02040502050405020303" pitchFamily="18" charset="0"/>
              </a:rPr>
              <a:t>Разработване </a:t>
            </a:r>
            <a:r>
              <a:rPr lang="bg-BG" altLang="bg-BG" sz="2000" dirty="0">
                <a:latin typeface="Georgia" panose="02040502050405020303" pitchFamily="18" charset="0"/>
              </a:rPr>
              <a:t>на училищна и/или общинска програма /</a:t>
            </a:r>
            <a:r>
              <a:rPr lang="bg-BG" altLang="bg-BG" sz="2000" i="1" dirty="0">
                <a:latin typeface="Georgia" panose="02040502050405020303" pitchFamily="18" charset="0"/>
              </a:rPr>
              <a:t>на </a:t>
            </a:r>
            <a:r>
              <a:rPr lang="bg-BG" altLang="bg-BG" sz="2000" i="1" dirty="0" smtClean="0">
                <a:latin typeface="Georgia" panose="02040502050405020303" pitchFamily="18" charset="0"/>
              </a:rPr>
              <a:t>ниво районна администрация</a:t>
            </a:r>
            <a:r>
              <a:rPr lang="bg-BG" altLang="bg-BG" sz="2000" dirty="0">
                <a:latin typeface="Georgia" panose="02040502050405020303" pitchFamily="18" charset="0"/>
              </a:rPr>
              <a:t>/ за превенция на агресията и насилието </a:t>
            </a:r>
            <a:r>
              <a:rPr lang="bg-BG" altLang="bg-BG" sz="2000" dirty="0" smtClean="0">
                <a:latin typeface="Georgia" panose="02040502050405020303" pitchFamily="18" charset="0"/>
              </a:rPr>
              <a:t>сред подрастващите</a:t>
            </a:r>
            <a:r>
              <a:rPr lang="bg-BG" altLang="bg-BG" sz="2000" dirty="0">
                <a:latin typeface="Georgia" panose="02040502050405020303" pitchFamily="18" charset="0"/>
              </a:rPr>
              <a:t>, превенция на рисково и асоциално поведение</a:t>
            </a:r>
            <a:r>
              <a:rPr lang="bg-BG" altLang="bg-BG" sz="2000" dirty="0" smtClean="0">
                <a:latin typeface="Georgia" panose="02040502050405020303" pitchFamily="18" charset="0"/>
              </a:rPr>
              <a:t>; дейности</a:t>
            </a:r>
            <a:r>
              <a:rPr lang="bg-BG" altLang="bg-BG" sz="2000" dirty="0">
                <a:latin typeface="Georgia" panose="02040502050405020303" pitchFamily="18" charset="0"/>
              </a:rPr>
              <a:t>, свързани с кампании и включване на Обществени </a:t>
            </a:r>
            <a:r>
              <a:rPr lang="bg-BG" altLang="bg-BG" sz="2000" dirty="0" smtClean="0">
                <a:latin typeface="Georgia" panose="02040502050405020303" pitchFamily="18" charset="0"/>
              </a:rPr>
              <a:t>съвети към </a:t>
            </a:r>
            <a:r>
              <a:rPr lang="bg-BG" altLang="bg-BG" sz="2000" dirty="0">
                <a:latin typeface="Georgia" panose="02040502050405020303" pitchFamily="18" charset="0"/>
              </a:rPr>
              <a:t>образователни институции и Местни комисии за борба </a:t>
            </a:r>
            <a:r>
              <a:rPr lang="bg-BG" altLang="bg-BG" sz="2000" dirty="0" smtClean="0">
                <a:latin typeface="Georgia" panose="02040502050405020303" pitchFamily="18" charset="0"/>
              </a:rPr>
              <a:t>срещу противообществените </a:t>
            </a:r>
            <a:r>
              <a:rPr lang="bg-BG" altLang="bg-BG" sz="2000" dirty="0">
                <a:latin typeface="Georgia" panose="02040502050405020303" pitchFamily="18" charset="0"/>
              </a:rPr>
              <a:t>прояви на малолетни и непълнолетни; </a:t>
            </a:r>
            <a:r>
              <a:rPr lang="bg-BG" altLang="bg-BG" sz="2000" dirty="0" smtClean="0">
                <a:latin typeface="Georgia" panose="02040502050405020303" pitchFamily="18" charset="0"/>
              </a:rPr>
              <a:t>подкрепа на </a:t>
            </a:r>
            <a:r>
              <a:rPr lang="bg-BG" altLang="bg-BG" sz="2000" dirty="0">
                <a:latin typeface="Georgia" panose="02040502050405020303" pitchFamily="18" charset="0"/>
              </a:rPr>
              <a:t>личностно развитие на децата и младежите;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4. </a:t>
            </a:r>
            <a:r>
              <a:rPr lang="bg-BG" altLang="bg-BG" sz="2000" dirty="0" smtClean="0">
                <a:latin typeface="Georgia" panose="02040502050405020303" pitchFamily="18" charset="0"/>
              </a:rPr>
              <a:t>	Дейности </a:t>
            </a:r>
            <a:r>
              <a:rPr lang="bg-BG" altLang="bg-BG" sz="2000" dirty="0">
                <a:latin typeface="Georgia" panose="02040502050405020303" pitchFamily="18" charset="0"/>
              </a:rPr>
              <a:t>и инициативи за деца, ученици и младежи през </a:t>
            </a:r>
            <a:r>
              <a:rPr lang="bg-BG" altLang="bg-BG" sz="2000" dirty="0" smtClean="0">
                <a:latin typeface="Georgia" panose="02040502050405020303" pitchFamily="18" charset="0"/>
              </a:rPr>
              <a:t>ваканционен </a:t>
            </a:r>
            <a:r>
              <a:rPr lang="bg-BG" altLang="bg-BG" sz="2000" dirty="0">
                <a:latin typeface="Georgia" panose="02040502050405020303" pitchFamily="18" charset="0"/>
              </a:rPr>
              <a:t>период- програма „Ваканция”. Организиране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спортно туристически </a:t>
            </a:r>
            <a:r>
              <a:rPr lang="bg-BG" altLang="bg-BG" sz="2000" dirty="0">
                <a:latin typeface="Georgia" panose="02040502050405020303" pitchFamily="18" charset="0"/>
              </a:rPr>
              <a:t>дейности, лагери, ателиета, кампове в градска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извънучилищна </a:t>
            </a:r>
            <a:r>
              <a:rPr lang="bg-BG" altLang="bg-BG" sz="2000" dirty="0">
                <a:latin typeface="Georgia" panose="02040502050405020303" pitchFamily="18" charset="0"/>
              </a:rPr>
              <a:t>среда. Осигуряване на свободен достъп до </a:t>
            </a:r>
            <a:r>
              <a:rPr lang="bg-BG" altLang="bg-BG" sz="2000" dirty="0" smtClean="0">
                <a:latin typeface="Georgia" panose="02040502050405020303" pitchFamily="18" charset="0"/>
              </a:rPr>
              <a:t>спортни занимания </a:t>
            </a:r>
            <a:r>
              <a:rPr lang="bg-BG" altLang="bg-BG" sz="2000" dirty="0">
                <a:latin typeface="Georgia" panose="02040502050405020303" pitchFamily="18" charset="0"/>
              </a:rPr>
              <a:t>и съоръжения, културни и исторически </a:t>
            </a:r>
            <a:r>
              <a:rPr lang="bg-BG" altLang="bg-BG" sz="2000" dirty="0" smtClean="0">
                <a:latin typeface="Georgia" panose="02040502050405020303" pitchFamily="18" charset="0"/>
              </a:rPr>
              <a:t>забележителности за </a:t>
            </a:r>
            <a:r>
              <a:rPr lang="bg-BG" altLang="bg-BG" sz="2000" dirty="0">
                <a:latin typeface="Georgia" panose="02040502050405020303" pitchFamily="18" charset="0"/>
              </a:rPr>
              <a:t>деца и ученици през ваканционен период;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5. </a:t>
            </a:r>
            <a:r>
              <a:rPr lang="bg-BG" altLang="bg-BG" sz="2000" dirty="0" smtClean="0">
                <a:latin typeface="Georgia" panose="02040502050405020303" pitchFamily="18" charset="0"/>
              </a:rPr>
              <a:t>	Работа </a:t>
            </a:r>
            <a:r>
              <a:rPr lang="bg-BG" altLang="bg-BG" sz="2000" dirty="0">
                <a:latin typeface="Georgia" panose="02040502050405020303" pitchFamily="18" charset="0"/>
              </a:rPr>
              <a:t>с родители – приобщаване на родителите към </a:t>
            </a:r>
            <a:r>
              <a:rPr lang="bg-BG" altLang="bg-BG" sz="2000" dirty="0" smtClean="0">
                <a:latin typeface="Georgia" panose="02040502050405020303" pitchFamily="18" charset="0"/>
              </a:rPr>
              <a:t>училището, запознаване </a:t>
            </a:r>
            <a:r>
              <a:rPr lang="bg-BG" altLang="bg-BG" sz="2000" dirty="0">
                <a:latin typeface="Georgia" panose="02040502050405020303" pitchFamily="18" charset="0"/>
              </a:rPr>
              <a:t>на родителите с най-често срещаните проблеми </a:t>
            </a:r>
            <a:r>
              <a:rPr lang="bg-BG" altLang="bg-BG" sz="2000" dirty="0" smtClean="0">
                <a:latin typeface="Georgia" panose="02040502050405020303" pitchFamily="18" charset="0"/>
              </a:rPr>
              <a:t>в училище</a:t>
            </a:r>
            <a:r>
              <a:rPr lang="bg-BG" altLang="bg-BG" sz="2000" dirty="0">
                <a:latin typeface="Georgia" panose="02040502050405020303" pitchFamily="18" charset="0"/>
              </a:rPr>
              <a:t>; ангажиране на родителите в училищния живот;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привличане на </a:t>
            </a:r>
            <a:r>
              <a:rPr lang="bg-BG" altLang="bg-BG" sz="2000" dirty="0">
                <a:latin typeface="Georgia" panose="02040502050405020303" pitchFamily="18" charset="0"/>
              </a:rPr>
              <a:t>родителите към дейността на Обществени съвети към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 smtClean="0">
                <a:latin typeface="Georgia" panose="02040502050405020303" pitchFamily="18" charset="0"/>
              </a:rPr>
              <a:t>	образователни </a:t>
            </a:r>
            <a:r>
              <a:rPr lang="bg-BG" altLang="bg-BG" sz="2000" dirty="0">
                <a:latin typeface="Georgia" panose="02040502050405020303" pitchFamily="18" charset="0"/>
              </a:rPr>
              <a:t>институции; </a:t>
            </a:r>
            <a:endParaRPr lang="bg-BG" altLang="bg-BG" sz="15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bg-BG" altLang="bg-BG" sz="15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bg-BG" altLang="bg-BG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8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259" y="955964"/>
            <a:ext cx="11646130" cy="571312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6. </a:t>
            </a:r>
            <a:r>
              <a:rPr lang="bg-BG" altLang="bg-BG" sz="1800" dirty="0" smtClean="0">
                <a:latin typeface="Georgia" panose="02040502050405020303" pitchFamily="18" charset="0"/>
              </a:rPr>
              <a:t>	</a:t>
            </a:r>
            <a:r>
              <a:rPr lang="bg-BG" altLang="bg-BG" sz="2000" dirty="0" smtClean="0">
                <a:latin typeface="Georgia" panose="02040502050405020303" pitchFamily="18" charset="0"/>
              </a:rPr>
              <a:t>Дейности </a:t>
            </a:r>
            <a:r>
              <a:rPr lang="bg-BG" altLang="bg-BG" sz="2000" dirty="0">
                <a:latin typeface="Georgia" panose="02040502050405020303" pitchFamily="18" charset="0"/>
              </a:rPr>
              <a:t>с неправителствени организации, спортни клубове</a:t>
            </a:r>
            <a:r>
              <a:rPr lang="bg-BG" altLang="bg-BG" sz="2000" dirty="0" smtClean="0">
                <a:latin typeface="Georgia" panose="02040502050405020303" pitchFamily="18" charset="0"/>
              </a:rPr>
              <a:t>, младежки </a:t>
            </a:r>
            <a:r>
              <a:rPr lang="bg-BG" altLang="bg-BG" sz="2000" dirty="0">
                <a:latin typeface="Georgia" panose="02040502050405020303" pitchFamily="18" charset="0"/>
              </a:rPr>
              <a:t>структури, форми на ученическо самоуправление </a:t>
            </a:r>
            <a:r>
              <a:rPr lang="bg-BG" altLang="bg-BG" sz="2000" dirty="0" smtClean="0">
                <a:latin typeface="Georgia" panose="02040502050405020303" pitchFamily="18" charset="0"/>
              </a:rPr>
              <a:t>– организиране </a:t>
            </a:r>
            <a:r>
              <a:rPr lang="bg-BG" altLang="bg-BG" sz="2000" dirty="0">
                <a:latin typeface="Georgia" panose="02040502050405020303" pitchFamily="18" charset="0"/>
              </a:rPr>
              <a:t>на спортни събития, дейности и програми, </a:t>
            </a:r>
            <a:r>
              <a:rPr lang="bg-BG" altLang="bg-BG" sz="2000" dirty="0" smtClean="0">
                <a:latin typeface="Georgia" panose="02040502050405020303" pitchFamily="18" charset="0"/>
              </a:rPr>
              <a:t>подпомагане провеждането </a:t>
            </a:r>
            <a:r>
              <a:rPr lang="bg-BG" altLang="bg-BG" sz="2000" dirty="0">
                <a:latin typeface="Georgia" panose="02040502050405020303" pitchFamily="18" charset="0"/>
              </a:rPr>
              <a:t>на турнири, подкрепа на деца с изявени дарби в </a:t>
            </a:r>
            <a:r>
              <a:rPr lang="bg-BG" altLang="bg-BG" sz="2000" dirty="0" smtClean="0">
                <a:latin typeface="Georgia" panose="02040502050405020303" pitchFamily="18" charset="0"/>
              </a:rPr>
              <a:t>областта на </a:t>
            </a:r>
            <a:r>
              <a:rPr lang="bg-BG" altLang="bg-BG" sz="2000" dirty="0">
                <a:latin typeface="Georgia" panose="02040502050405020303" pitchFamily="18" charset="0"/>
              </a:rPr>
              <a:t>спорта, разширяване обхват на дейността на спортния клуб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организация</a:t>
            </a:r>
            <a:r>
              <a:rPr lang="bg-BG" altLang="bg-BG" sz="2000" dirty="0">
                <a:latin typeface="Georgia" panose="02040502050405020303" pitchFamily="18" charset="0"/>
              </a:rPr>
              <a:t>; привличане на ключови, активни хора, общественици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доброволци </a:t>
            </a:r>
            <a:r>
              <a:rPr lang="bg-BG" altLang="bg-BG" sz="2000" dirty="0">
                <a:latin typeface="Georgia" panose="02040502050405020303" pitchFamily="18" charset="0"/>
              </a:rPr>
              <a:t>в дейностите по проекта и работа с училището; </a:t>
            </a:r>
            <a:r>
              <a:rPr lang="bg-BG" altLang="bg-BG" sz="2000" dirty="0" smtClean="0">
                <a:latin typeface="Georgia" panose="02040502050405020303" pitchFamily="18" charset="0"/>
              </a:rPr>
              <a:t>включване на </a:t>
            </a:r>
            <a:r>
              <a:rPr lang="bg-BG" altLang="bg-BG" sz="2000" dirty="0">
                <a:latin typeface="Georgia" panose="02040502050405020303" pitchFamily="18" charset="0"/>
              </a:rPr>
              <a:t>експерти и специалисти от спортни клубове, </a:t>
            </a:r>
            <a:r>
              <a:rPr lang="bg-BG" altLang="bg-BG" sz="2000" dirty="0" smtClean="0">
                <a:latin typeface="Georgia" panose="02040502050405020303" pitchFamily="18" charset="0"/>
              </a:rPr>
              <a:t>неправителствени организации</a:t>
            </a:r>
            <a:r>
              <a:rPr lang="bg-BG" altLang="bg-BG" sz="2000" dirty="0">
                <a:latin typeface="Georgia" panose="02040502050405020303" pitchFamily="18" charset="0"/>
              </a:rPr>
              <a:t>; експерти, подпомагащи равния достъп на учениците </a:t>
            </a:r>
            <a:r>
              <a:rPr lang="bg-BG" altLang="bg-BG" sz="2000" dirty="0" smtClean="0">
                <a:latin typeface="Georgia" panose="02040502050405020303" pitchFamily="18" charset="0"/>
              </a:rPr>
              <a:t>в интеграционните </a:t>
            </a:r>
            <a:r>
              <a:rPr lang="bg-BG" altLang="bg-BG" sz="2000" dirty="0">
                <a:latin typeface="Georgia" panose="02040502050405020303" pitchFamily="18" charset="0"/>
              </a:rPr>
              <a:t>процеси;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7. </a:t>
            </a:r>
            <a:r>
              <a:rPr lang="bg-BG" altLang="bg-BG" sz="2000" dirty="0" smtClean="0">
                <a:latin typeface="Georgia" panose="02040502050405020303" pitchFamily="18" charset="0"/>
              </a:rPr>
              <a:t>	Прилагане </a:t>
            </a:r>
            <a:r>
              <a:rPr lang="bg-BG" altLang="bg-BG" sz="2000" dirty="0">
                <a:latin typeface="Georgia" panose="02040502050405020303" pitchFamily="18" charset="0"/>
              </a:rPr>
              <a:t>на формите на неформално образование за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придобиване на </a:t>
            </a:r>
            <a:r>
              <a:rPr lang="bg-BG" altLang="bg-BG" sz="2000" dirty="0">
                <a:latin typeface="Georgia" panose="02040502050405020303" pitchFamily="18" charset="0"/>
              </a:rPr>
              <a:t>знания, умения и опит на млади хора в сферата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доброволчеството</a:t>
            </a:r>
            <a:r>
              <a:rPr lang="bg-BG" altLang="bg-BG" sz="2000" dirty="0">
                <a:latin typeface="Georgia" panose="02040502050405020303" pitchFamily="18" charset="0"/>
              </a:rPr>
              <a:t>; застъпничество и </a:t>
            </a:r>
            <a:r>
              <a:rPr lang="bg-BG" altLang="bg-BG" sz="2000" dirty="0" err="1">
                <a:latin typeface="Georgia" panose="02040502050405020303" pitchFamily="18" charset="0"/>
              </a:rPr>
              <a:t>промотиране</a:t>
            </a:r>
            <a:r>
              <a:rPr lang="bg-BG" altLang="bg-BG" sz="2000" dirty="0">
                <a:latin typeface="Georgia" panose="02040502050405020303" pitchFamily="18" charset="0"/>
              </a:rPr>
              <a:t> на правата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уязвимите </a:t>
            </a:r>
            <a:r>
              <a:rPr lang="bg-BG" altLang="bg-BG" sz="2000" dirty="0">
                <a:latin typeface="Georgia" panose="02040502050405020303" pitchFamily="18" charset="0"/>
              </a:rPr>
              <a:t>групи; превенция на социалното изключване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младите хора </a:t>
            </a:r>
            <a:r>
              <a:rPr lang="bg-BG" altLang="bg-BG" sz="2000" dirty="0">
                <a:latin typeface="Georgia" panose="02040502050405020303" pitchFamily="18" charset="0"/>
              </a:rPr>
              <a:t>в неравностойно положение; междукултурния диалог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младите хора</a:t>
            </a:r>
            <a:r>
              <a:rPr lang="bg-BG" altLang="bg-BG" sz="2000" dirty="0">
                <a:latin typeface="Georgia" panose="02040502050405020303" pitchFamily="18" charset="0"/>
              </a:rPr>
              <a:t>, превенция на ХИВ/СПИН, превенция на зависимости;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	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8. </a:t>
            </a:r>
            <a:r>
              <a:rPr lang="bg-BG" altLang="bg-BG" sz="2000" dirty="0" smtClean="0">
                <a:latin typeface="Georgia" panose="02040502050405020303" pitchFamily="18" charset="0"/>
              </a:rPr>
              <a:t>	Дейности</a:t>
            </a:r>
            <a:r>
              <a:rPr lang="bg-BG" altLang="bg-BG" sz="2000" dirty="0">
                <a:latin typeface="Georgia" panose="02040502050405020303" pitchFamily="18" charset="0"/>
              </a:rPr>
              <a:t>, свързани с програми за здравословен начин на живот, </a:t>
            </a:r>
            <a:r>
              <a:rPr lang="bg-BG" altLang="bg-BG" sz="2000" dirty="0" smtClean="0">
                <a:latin typeface="Georgia" panose="02040502050405020303" pitchFamily="18" charset="0"/>
              </a:rPr>
              <a:t>физическа и </a:t>
            </a:r>
            <a:r>
              <a:rPr lang="bg-BG" altLang="bg-BG" sz="2000" dirty="0">
                <a:latin typeface="Georgia" panose="02040502050405020303" pitchFamily="18" charset="0"/>
              </a:rPr>
              <a:t>социална активност на възрастни хора; активно включване и </a:t>
            </a:r>
            <a:r>
              <a:rPr lang="bg-BG" altLang="bg-BG" sz="2000" dirty="0" smtClean="0">
                <a:latin typeface="Georgia" panose="02040502050405020303" pitchFamily="18" charset="0"/>
              </a:rPr>
              <a:t>социална интеграция </a:t>
            </a:r>
            <a:r>
              <a:rPr lang="bg-BG" altLang="bg-BG" sz="2000" dirty="0">
                <a:latin typeface="Georgia" panose="02040502050405020303" pitchFamily="18" charset="0"/>
              </a:rPr>
              <a:t>на хора с увреждания чрез двигателна и спортна активност;	</a:t>
            </a:r>
            <a:endParaRPr lang="bg-BG" altLang="bg-BG" sz="20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6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070" y="188913"/>
            <a:ext cx="11596254" cy="5853910"/>
          </a:xfr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bg-BG" altLang="bg-BG" sz="1800" dirty="0" smtClean="0">
                <a:latin typeface="Georgia" panose="02040502050405020303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 smtClean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dirty="0" smtClean="0">
                <a:latin typeface="Georgia" panose="02040502050405020303" pitchFamily="18" charset="0"/>
              </a:rPr>
              <a:t>9. Осъществяване </a:t>
            </a:r>
            <a:r>
              <a:rPr lang="bg-BG" altLang="bg-BG" sz="1800" dirty="0">
                <a:latin typeface="Georgia" panose="02040502050405020303" pitchFamily="18" charset="0"/>
              </a:rPr>
              <a:t>на вътрешен мониторинг на проекта – </a:t>
            </a:r>
            <a:r>
              <a:rPr lang="bg-BG" altLang="bg-BG" sz="1800" dirty="0" smtClean="0">
                <a:latin typeface="Georgia" panose="02040502050405020303" pitchFamily="18" charset="0"/>
              </a:rPr>
              <a:t>провеждане на </a:t>
            </a:r>
            <a:r>
              <a:rPr lang="bg-BG" altLang="bg-BG" sz="1800" dirty="0">
                <a:latin typeface="Georgia" panose="02040502050405020303" pitchFamily="18" charset="0"/>
              </a:rPr>
              <a:t>анкетни форми сред участниците за мотивация и степен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 удовлетвореност </a:t>
            </a:r>
            <a:r>
              <a:rPr lang="bg-BG" altLang="bg-BG" sz="1800" dirty="0">
                <a:latin typeface="Georgia" panose="02040502050405020303" pitchFamily="18" charset="0"/>
              </a:rPr>
              <a:t>от участието в проектните дейности;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настъпили промени </a:t>
            </a:r>
            <a:r>
              <a:rPr lang="bg-BG" altLang="bg-BG" sz="1800" dirty="0">
                <a:latin typeface="Georgia" panose="02040502050405020303" pitchFamily="18" charset="0"/>
              </a:rPr>
              <a:t>в отношение, академични резултати, разширяване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 мрежата </a:t>
            </a:r>
            <a:r>
              <a:rPr lang="bg-BG" altLang="bg-BG" sz="1800" dirty="0">
                <a:latin typeface="Georgia" panose="02040502050405020303" pitchFamily="18" charset="0"/>
              </a:rPr>
              <a:t>от партньори, брой участници деца и ученици, </a:t>
            </a:r>
            <a:r>
              <a:rPr lang="bg-BG" altLang="bg-BG" sz="1800" dirty="0" smtClean="0">
                <a:latin typeface="Georgia" panose="02040502050405020303" pitchFamily="18" charset="0"/>
              </a:rPr>
              <a:t>устойчиво включени </a:t>
            </a:r>
            <a:r>
              <a:rPr lang="bg-BG" altLang="bg-BG" sz="1800" dirty="0">
                <a:latin typeface="Georgia" panose="02040502050405020303" pitchFamily="18" charset="0"/>
              </a:rPr>
              <a:t>в извънкласни и извънучилищни дейности; 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10. Осигуряване на информираност и публичност по проекта – форми </a:t>
            </a:r>
            <a:r>
              <a:rPr lang="bg-BG" altLang="bg-BG" sz="1800" dirty="0" smtClean="0">
                <a:latin typeface="Georgia" panose="02040502050405020303" pitchFamily="18" charset="0"/>
              </a:rPr>
              <a:t>и канали </a:t>
            </a:r>
            <a:r>
              <a:rPr lang="bg-BG" altLang="bg-BG" sz="1800" dirty="0">
                <a:latin typeface="Georgia" panose="02040502050405020303" pitchFamily="18" charset="0"/>
              </a:rPr>
              <a:t>за разпространение на информация за дейности и инициативи</a:t>
            </a:r>
            <a:r>
              <a:rPr lang="bg-BG" altLang="bg-BG" sz="1800" dirty="0" smtClean="0">
                <a:latin typeface="Georgia" panose="02040502050405020303" pitchFamily="18" charset="0"/>
              </a:rPr>
              <a:t>, разширяване </a:t>
            </a:r>
            <a:r>
              <a:rPr lang="bg-BG" altLang="bg-BG" sz="1800" dirty="0">
                <a:latin typeface="Georgia" panose="02040502050405020303" pitchFamily="18" charset="0"/>
              </a:rPr>
              <a:t>на кръга и мрежата от проектни партньори. </a:t>
            </a:r>
            <a:r>
              <a:rPr lang="bg-BG" altLang="bg-BG" sz="1800" dirty="0" smtClean="0">
                <a:latin typeface="Georgia" panose="02040502050405020303" pitchFamily="18" charset="0"/>
              </a:rPr>
              <a:t>Популяризиране програмното </a:t>
            </a:r>
            <a:r>
              <a:rPr lang="bg-BG" altLang="bg-BG" sz="1800" dirty="0">
                <a:latin typeface="Georgia" panose="02040502050405020303" pitchFamily="18" charset="0"/>
              </a:rPr>
              <a:t>финансиране от Столична община .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Всеки проект трябва да съдържа най-малко четири  от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посочените дейности, като задължителни са дейностите  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№ 9 и 10 .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1800" b="1" i="1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	Предложените дейности трябва да се намират в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логическа връзка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с целите на проекта и да водят до осигуряване на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по-добри условия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за разнообразни извънкласни, извънучилищни дейности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, спортни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инициативи, занимания в свободното време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, интеграция на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деца и младежи от рискови групи, превенция на агресията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и насилието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сред подрастващите</a:t>
            </a:r>
          </a:p>
          <a:p>
            <a:pPr marL="609600" indent="-609600">
              <a:lnSpc>
                <a:spcPct val="80000"/>
              </a:lnSpc>
            </a:pPr>
            <a:endParaRPr lang="bg-BG" altLang="bg-BG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695" y="839585"/>
            <a:ext cx="11313621" cy="60184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2400" b="1" dirty="0"/>
              <a:t>   </a:t>
            </a:r>
            <a:r>
              <a:rPr lang="bg-BG" altLang="bg-BG" sz="24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„</a:t>
            </a:r>
            <a:r>
              <a:rPr lang="ru-RU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Оценка на дейностите и  резултатите</a:t>
            </a: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”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Точното формулиране на дейностите е особено важно. Най-често в тази част на проекта става ясно дали кандидатстващата организация е обмислила добре проекта, дали знае как да постигне неговите цели и какви методи и подходи да използва. Мониторингът на проект, които има неясно описание на дейностите, е невъзможен. Резултатите на проекта трябва да бъдат конкретни - определени количествено и качествено.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    Трябва да се има в предвид изискването за задължително включване на дейности </a:t>
            </a:r>
            <a:r>
              <a:rPr lang="bg-BG" altLang="bg-BG" sz="1800" b="1" i="1" u="sng" dirty="0">
                <a:latin typeface="Georgia" panose="02040502050405020303" pitchFamily="18" charset="0"/>
              </a:rPr>
              <a:t>/2 дейности + 9. и 10./,</a:t>
            </a:r>
            <a:r>
              <a:rPr lang="bg-BG" altLang="bg-BG" sz="1800" dirty="0">
                <a:latin typeface="Georgia" panose="02040502050405020303" pitchFamily="18" charset="0"/>
              </a:rPr>
              <a:t> съгласно Насоките за кандидатстване.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    „График за изпълнение на дейностите” – от ....до....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Посочете кога във времето ще се осъществят предвидените дейности.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При планирането на периода, в който ще се осъществи проектът, е важно съответствието със сроковете за изпълнение на дейностите, съгласно обявена сесия за програмно финансиране.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При оценка на качеството на план-графика на дейностите се прави оценка на компетентността на кандидатстващата организация да включи всички необходими дейности в реалистично времево разположение за постигане на резултатите на проекта.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1800" b="1" dirty="0">
                <a:latin typeface="Georgia" panose="02040502050405020303" pitchFamily="18" charset="0"/>
              </a:rPr>
              <a:t>	</a:t>
            </a: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„Изпълнение на дейността”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Моля, посочете коректно, при наличие на партньорска организация, кой отговаря за дейността и извършва разход при изпълнението и. </a:t>
            </a:r>
          </a:p>
        </p:txBody>
      </p:sp>
    </p:spTree>
    <p:extLst>
      <p:ext uri="{BB962C8B-B14F-4D97-AF65-F5344CB8AC3E}">
        <p14:creationId xmlns:p14="http://schemas.microsoft.com/office/powerpoint/2010/main" val="184213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6"/>
          <p:cNvSpPr>
            <a:spLocks noGrp="1" noChangeArrowheads="1"/>
          </p:cNvSpPr>
          <p:nvPr>
            <p:ph sz="quarter" idx="4294967295"/>
          </p:nvPr>
        </p:nvSpPr>
        <p:spPr>
          <a:xfrm>
            <a:off x="490451" y="798022"/>
            <a:ext cx="11064240" cy="5644342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Критерии за допустими разходи:</a:t>
            </a:r>
            <a:r>
              <a:rPr lang="bg-BG" altLang="bg-BG" sz="2800" b="1" i="1" u="sng" dirty="0">
                <a:latin typeface="Georgia" panose="02040502050405020303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bg-BG" altLang="bg-BG" sz="900" b="1" i="1" u="sng" dirty="0">
              <a:latin typeface="Georgia" panose="02040502050405020303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bg-BG" altLang="bg-BG" sz="2000" dirty="0" smtClean="0">
                <a:latin typeface="Georgia" panose="02040502050405020303" pitchFamily="18" charset="0"/>
              </a:rPr>
              <a:t>	Разходи</a:t>
            </a:r>
            <a:r>
              <a:rPr lang="bg-BG" altLang="bg-BG" sz="2000" dirty="0">
                <a:latin typeface="Georgia" panose="02040502050405020303" pitchFamily="18" charset="0"/>
              </a:rPr>
              <a:t>, които се признават при отпускане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финансиране </a:t>
            </a:r>
            <a:r>
              <a:rPr lang="bg-BG" altLang="bg-BG" sz="2000" dirty="0">
                <a:latin typeface="Georgia" panose="02040502050405020303" pitchFamily="18" charset="0"/>
              </a:rPr>
              <a:t>по настоящата обява за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програмно финансиране </a:t>
            </a:r>
            <a:r>
              <a:rPr lang="bg-BG" altLang="bg-BG" sz="2000" dirty="0">
                <a:latin typeface="Georgia" panose="02040502050405020303" pitchFamily="18" charset="0"/>
              </a:rPr>
              <a:t>– преки и непреки </a:t>
            </a:r>
            <a:r>
              <a:rPr lang="bg-BG" altLang="bg-BG" sz="2000" dirty="0" smtClean="0">
                <a:latin typeface="Georgia" panose="02040502050405020303" pitchFamily="18" charset="0"/>
              </a:rPr>
              <a:t>разходи;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bg-BG" altLang="bg-BG" sz="2000" dirty="0" smtClean="0">
                <a:latin typeface="Georgia" panose="02040502050405020303" pitchFamily="18" charset="0"/>
              </a:rPr>
              <a:t>	За </a:t>
            </a:r>
            <a:r>
              <a:rPr lang="bg-BG" altLang="bg-BG" sz="2000" dirty="0">
                <a:latin typeface="Georgia" panose="02040502050405020303" pitchFamily="18" charset="0"/>
              </a:rPr>
              <a:t>да бъдат допустими разходите трябва да </a:t>
            </a:r>
            <a:r>
              <a:rPr lang="bg-BG" altLang="bg-BG" sz="2000" dirty="0" smtClean="0">
                <a:latin typeface="Georgia" panose="02040502050405020303" pitchFamily="18" charset="0"/>
              </a:rPr>
              <a:t>отговарят едновременно </a:t>
            </a:r>
            <a:r>
              <a:rPr lang="bg-BG" altLang="bg-BG" sz="2000" dirty="0">
                <a:latin typeface="Georgia" panose="02040502050405020303" pitchFamily="18" charset="0"/>
              </a:rPr>
              <a:t>на следните условия: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да са законосъобразни;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ще бъдат извършени срещу необходимите разходооправдателни документи - фактури или други документи с еквивалентна доказателствена стойност съгласно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националното </a:t>
            </a:r>
            <a:r>
              <a:rPr lang="bg-BG" altLang="bg-BG" sz="2000" dirty="0">
                <a:latin typeface="Georgia" panose="02040502050405020303" pitchFamily="18" charset="0"/>
              </a:rPr>
              <a:t>законодателство;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да отговарят на финансовите ограничения посочени в Насоките  /по Програмен приоритет 2 за </a:t>
            </a:r>
            <a:r>
              <a:rPr lang="bg-BG" altLang="bg-BG" sz="2000" dirty="0" smtClean="0">
                <a:latin typeface="Georgia" panose="02040502050405020303" pitchFamily="18" charset="0"/>
              </a:rPr>
              <a:t>съфинансиране;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b="1" dirty="0">
                <a:solidFill>
                  <a:srgbClr val="FF3300"/>
                </a:solidFill>
                <a:latin typeface="Georgia" panose="02040502050405020303" pitchFamily="18" charset="0"/>
              </a:rPr>
              <a:t>и</a:t>
            </a:r>
            <a:r>
              <a:rPr lang="bg-BG" altLang="bg-BG" sz="2000" b="1" dirty="0" smtClean="0">
                <a:solidFill>
                  <a:srgbClr val="FF3300"/>
                </a:solidFill>
                <a:latin typeface="Georgia" panose="02040502050405020303" pitchFamily="18" charset="0"/>
              </a:rPr>
              <a:t>зисква се съфинансиране </a:t>
            </a:r>
            <a:r>
              <a:rPr lang="bg-BG" altLang="bg-BG" sz="2000" b="1" dirty="0">
                <a:solidFill>
                  <a:srgbClr val="FF3300"/>
                </a:solidFill>
                <a:latin typeface="Georgia" panose="02040502050405020303" pitchFamily="18" charset="0"/>
              </a:rPr>
              <a:t>в размер до 50% от </a:t>
            </a:r>
            <a:r>
              <a:rPr lang="bg-BG" altLang="bg-BG" sz="2000" b="1" dirty="0" smtClean="0">
                <a:solidFill>
                  <a:srgbClr val="FF3300"/>
                </a:solidFill>
                <a:latin typeface="Georgia" panose="02040502050405020303" pitchFamily="18" charset="0"/>
              </a:rPr>
              <a:t>кандидата. </a:t>
            </a:r>
          </a:p>
          <a:p>
            <a:pPr marL="0" indent="0" algn="just" eaLnBrk="1" hangingPunct="1">
              <a:buNone/>
            </a:pPr>
            <a:endParaRPr lang="bg-BG" altLang="bg-BG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bg-BG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Моля</a:t>
            </a:r>
            <a:r>
              <a:rPr lang="bg-BG" altLang="bg-BG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, посочете коректно собственото участие или финансиране на проектните дейности от друг източник/програма/институция. </a:t>
            </a:r>
          </a:p>
          <a:p>
            <a:pPr algn="ctr" eaLnBrk="1" hangingPunct="1"/>
            <a:endParaRPr lang="bg-BG" altLang="bg-BG" sz="2000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9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842" y="533969"/>
            <a:ext cx="9817938" cy="466695"/>
          </a:xfrm>
        </p:spPr>
        <p:txBody>
          <a:bodyPr/>
          <a:lstStyle/>
          <a:p>
            <a:pPr algn="ctr" eaLnBrk="1" hangingPunct="1"/>
            <a:r>
              <a:rPr lang="bg-BG" altLang="bg-BG" sz="2000" b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ВТОРА СТРАТЕГИЧЕСКА  ЦЕЛ</a:t>
            </a:r>
            <a:endParaRPr lang="bg-BG" altLang="bg-BG" sz="2000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958" y="1086928"/>
            <a:ext cx="10628822" cy="5771072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Програмни приоритети за спортни клубове и организации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800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в областта на физическо възпитание и спорт, туризъм, реализирани в партньорство с детска градина и училище, насочени към извънкласни и извънучилищни дейности в областта на физическото възпитание, спорта и здравословен начин на живот за деца и ученици в общинските детски градини и училища – „Спорт в училище” /за училища/, „Движение и здраве” /за детски градини/ в подкрепа на инициативата  „София – Европейска столица на спорта”;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за развитие на спорт и социален туризъм сред младежки общности – висши училища, младежи с увреждания, младежки спортни отбори в подкрепа „София – Европейска столица на спорта”;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за здравословен и активен начин на живот сред възрастните хора. Активно включване и социална интеграция на хора с увреждания чрез двигателна и спортна активност;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 провеждането и организацията на емблематични за град София спортни събития, форуми, фестивали в подкрепа на инициативите </a:t>
            </a: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„140 години София – столица на България”  и „София – град на Толерантността и Мъдростта”;</a:t>
            </a:r>
          </a:p>
          <a:p>
            <a:pPr algn="just">
              <a:lnSpc>
                <a:spcPct val="80000"/>
              </a:lnSpc>
            </a:pPr>
            <a:endParaRPr lang="ru-RU" altLang="bg-BG" sz="16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bg-BG" sz="1600" dirty="0">
                <a:latin typeface="Georgia" panose="02040502050405020303" pitchFamily="18" charset="0"/>
              </a:rPr>
              <a:t>Проекти, свързани със спорт в свободното </a:t>
            </a:r>
            <a:r>
              <a:rPr lang="ru-RU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време за деца и ученици – програма «Ваканция».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bg-BG" altLang="bg-BG" sz="1600" b="1" i="1" u="sng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200" b="1" i="1" u="sng" dirty="0">
                <a:latin typeface="Georgia" panose="02040502050405020303" pitchFamily="18" charset="0"/>
              </a:rPr>
              <a:t>Допустими кандидати:</a:t>
            </a:r>
            <a:r>
              <a:rPr lang="bg-BG" altLang="bg-BG" sz="1200" i="1" dirty="0">
                <a:latin typeface="Georgia" panose="02040502050405020303" pitchFamily="18" charset="0"/>
              </a:rPr>
              <a:t> спортни клубове и организации, регистрирани по ЗЮЛНЦ и в Национален регистър към Министерство на младежта и спорта.</a:t>
            </a:r>
            <a:endParaRPr lang="bg-BG" altLang="bg-BG" sz="12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200" b="1" i="1" dirty="0">
                <a:latin typeface="Georgia" panose="02040502050405020303" pitchFamily="18" charset="0"/>
              </a:rPr>
              <a:t>	</a:t>
            </a:r>
            <a:r>
              <a:rPr lang="bg-BG" altLang="bg-BG" sz="1200" b="1" i="1" u="sng" dirty="0">
                <a:latin typeface="Georgia" panose="02040502050405020303" pitchFamily="18" charset="0"/>
              </a:rPr>
              <a:t>Целева група – </a:t>
            </a:r>
            <a:r>
              <a:rPr lang="bg-BG" altLang="bg-BG" sz="1200" i="1" dirty="0">
                <a:latin typeface="Georgia" panose="02040502050405020303" pitchFamily="18" charset="0"/>
              </a:rPr>
              <a:t>съгласно формулираните теми: деца и ученици от образователни институции /детска градина, училище/, младежи, възрастни хора, деца и младежи с увреждания,</a:t>
            </a:r>
            <a:r>
              <a:rPr lang="bg-BG" altLang="bg-BG" sz="1200" dirty="0">
                <a:latin typeface="Georgia" panose="02040502050405020303" pitchFamily="18" charset="0"/>
              </a:rPr>
              <a:t> </a:t>
            </a:r>
            <a:r>
              <a:rPr lang="bg-BG" altLang="bg-BG" sz="1200" i="1" dirty="0">
                <a:latin typeface="Georgia" panose="02040502050405020303" pitchFamily="18" charset="0"/>
              </a:rPr>
              <a:t>активно спортуващи граждани, картотекирани спортисти, ветерани и спортни специалисти, треньори</a:t>
            </a:r>
            <a:r>
              <a:rPr lang="bg-BG" altLang="bg-BG" sz="1200" dirty="0">
                <a:latin typeface="Georgia" panose="02040502050405020303" pitchFamily="18" charset="0"/>
              </a:rPr>
              <a:t> </a:t>
            </a:r>
            <a:endParaRPr lang="bg-BG" altLang="bg-BG" sz="1200" b="1" i="1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bg-BG" altLang="bg-BG" sz="1400" b="1" i="1" dirty="0"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Максимална стойност за финансиране на един проект – до 3 600 лева</a:t>
            </a: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4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Grp="1" noChangeArrowheads="1"/>
          </p:cNvSpPr>
          <p:nvPr>
            <p:ph type="title"/>
          </p:nvPr>
        </p:nvSpPr>
        <p:spPr>
          <a:xfrm>
            <a:off x="1629296" y="623455"/>
            <a:ext cx="9371214" cy="423949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Допустими разходи:</a:t>
            </a:r>
            <a:endParaRPr lang="bg-BG" altLang="bg-BG" sz="3200" b="1" i="1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bg-BG" altLang="bg-BG" b="1" i="1" smtClean="0"/>
          </a:p>
          <a:p>
            <a:pPr eaLnBrk="1" hangingPunct="1"/>
            <a:endParaRPr lang="bg-BG" altLang="bg-BG" b="1" smtClean="0"/>
          </a:p>
        </p:txBody>
      </p:sp>
      <p:graphicFrame>
        <p:nvGraphicFramePr>
          <p:cNvPr id="126035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5890694"/>
              </p:ext>
            </p:extLst>
          </p:nvPr>
        </p:nvGraphicFramePr>
        <p:xfrm>
          <a:off x="399011" y="1363287"/>
          <a:ext cx="11089178" cy="5077647"/>
        </p:xfrm>
        <a:graphic>
          <a:graphicData uri="http://schemas.openxmlformats.org/drawingml/2006/table">
            <a:tbl>
              <a:tblPr/>
              <a:tblGrid>
                <a:gridCol w="6050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7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</a:rPr>
                        <a:t>ПРЕКИ – 60%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осигуряване на дидактически пособия и материали, напр. помагала, педагогически и методически пособия, необходими за дейността;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средства и консумативи за преките участници, като например екипировка за деца и ученици, храна, сокове/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мин.вода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транспорт за преките участници в проекта;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застрахователна полица, свързана с дейностите по проекта – транспортна,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планинска, </a:t>
                      </a:r>
                      <a:r>
                        <a:rPr kumimoji="0" lang="ru-RU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вид спорт за участие  в спортни събития;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награден фонд</a:t>
                      </a:r>
                      <a:r>
                        <a:rPr kumimoji="0" lang="bg-BG" altLang="bg-BG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 преките участници купи, медали, грамоти, сертификати и др.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програма „Ваканция” – пансионат /свързан със спортно-туристическа дейност на децата, живущи на територията на Столична община/;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- билети за преките участници в проекта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посещение на театър, музей и др. </a:t>
                      </a:r>
                      <a:endParaRPr kumimoji="0" lang="bg-BG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</a:rPr>
                        <a:t>НЕПРЕКИ – 40 %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съдийско, техническо и медицинско обезпечаване на конкретни дейности, напр. спортни събития;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наем на зала, съоръжение и др. технически средства /озвучителна система, мултимедия и др./, които не са публична общинска  собственост;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разходи за информираност и публичност – плакати, покани, флаери и др.;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други консумативи и материали, необходими за реализиране на дейността, напр. – наем озвучителна система, дейности за информираност и публичност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2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2138" y="188914"/>
            <a:ext cx="11313621" cy="6480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bg-BG" altLang="bg-BG" sz="2000" b="1" dirty="0"/>
              <a:t>	</a:t>
            </a:r>
            <a:endParaRPr lang="bg-BG" altLang="bg-BG" sz="2000" b="1" dirty="0" smtClean="0"/>
          </a:p>
          <a:p>
            <a:pPr algn="ctr" eaLnBrk="1" hangingPunct="1">
              <a:buFontTx/>
              <a:buNone/>
            </a:pPr>
            <a:endParaRPr lang="bg-BG" altLang="bg-BG" sz="20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Очаквани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резултати: </a:t>
            </a:r>
          </a:p>
          <a:p>
            <a:pPr algn="ctr" eaLnBrk="1" hangingPunct="1">
              <a:buFontTx/>
              <a:buNone/>
            </a:pPr>
            <a:endParaRPr lang="bg-BG" altLang="bg-BG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разнообразни дейности, училищни инициативи и програми – извънкласни и извънучилищни форми, дейности в свободно време - в областта на спортни, туристически дейности, култура, история и изкуство, екология и здравно образование, гражданско образование и социални умения;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осигурени ефикасни мотивационни дейности, спомагащи за задържането на децата/учениците в училище/детска градини;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осигурени ефикасни мотивиращи дейности, спомагащи за устойчиво участие на деца и ученици в спортни и други извънкласни дейности;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създаване на благоприятна среда за партньорство с външни структури за образователните институции – неправителствени организации, спортни клубове и организации;</a:t>
            </a: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bg-BG" altLang="bg-BG" sz="2000" b="1" dirty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bg-BG" altLang="bg-BG" sz="17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6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800" b="1" dirty="0"/>
          </a:p>
          <a:p>
            <a:pPr eaLnBrk="1" hangingPunct="1"/>
            <a:endParaRPr lang="bg-BG" alt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12748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829" y="1039090"/>
            <a:ext cx="10698480" cy="541409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създадени условия за по-привлекателно училище/детска градина за децата и учениците</a:t>
            </a:r>
            <a:endParaRPr lang="bg-BG" altLang="bg-BG" sz="2000" u="sng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повишена успеваемост на включените деца и ученици в извънкласни дейности, подпомагащи образователния процес;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участие на родители в общоучилищния живот;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създаден благоприятен климат в училища, детски градини за обучаващите се деца и ученици в образователните институции;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включени младежи, доброволци, експерти, общественици и специалисти в проектните дейности;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включване на възрастни хора и други рискови групи в програми за здравословен начин на живот, социална и физическа активност;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реализирани събития и дейности в подкрепа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инициативите </a:t>
            </a:r>
            <a:r>
              <a:rPr lang="bg-BG" altLang="bg-BG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„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140 години София – столица на България” и  „София – град на Толерантността и Мъдростта</a:t>
            </a:r>
            <a:r>
              <a:rPr lang="bg-BG" altLang="bg-BG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”, „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София – Европейска столица на спорта – 2018 година”.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0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579" y="188914"/>
            <a:ext cx="11055926" cy="602069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b="1" dirty="0">
                <a:solidFill>
                  <a:srgbClr val="CC3300"/>
                </a:solidFill>
              </a:rPr>
              <a:t>   </a:t>
            </a:r>
            <a:endParaRPr lang="bg-BG" altLang="bg-BG" b="1" dirty="0" smtClean="0">
              <a:solidFill>
                <a:srgbClr val="CC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Индикатори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за резултат:</a:t>
            </a:r>
          </a:p>
          <a:p>
            <a:pPr eaLnBrk="1" hangingPunct="1">
              <a:lnSpc>
                <a:spcPct val="80000"/>
              </a:lnSpc>
            </a:pPr>
            <a:endParaRPr lang="bg-BG" altLang="bg-BG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процент/ брой на успешно включените в извънкласни и извънучилищни деца и учениците, участвали в проекта;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детски градини, училища, които участват в програми, кампании и инициативи, организирани от  външни структури;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реализирани партньорства на образователни институции с НПО, спортни клубове;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процент/ брой обхванати участници от различни рискови групи – деца, ученици, младежи;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 / брой на включени младежи в проектни дейности 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повишена мотивация на родителите да участват в дейности на образователната институция; 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проведени събития, кампании и инициативи на територията на Столична община;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обучени деца и ученици, младежи и доброволци, обхванати в проектни дейности;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повишено доверие на родителите към училището като институция;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възрастни хора /60+/, включени в програми за здравословен начин на живот и спортни дейности.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2"/>
          <p:cNvSpPr>
            <a:spLocks noGrp="1" noChangeArrowheads="1"/>
          </p:cNvSpPr>
          <p:nvPr>
            <p:ph sz="quarter" idx="2"/>
          </p:nvPr>
        </p:nvSpPr>
        <p:spPr>
          <a:xfrm>
            <a:off x="498764" y="333376"/>
            <a:ext cx="11288683" cy="62642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sz="24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sz="2400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Устойчивост </a:t>
            </a:r>
            <a:r>
              <a:rPr lang="bg-BG" altLang="bg-BG" sz="2400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на проекта и възможности за мултиплициране след неговото приключване</a:t>
            </a:r>
          </a:p>
          <a:p>
            <a:pPr algn="ctr" eaLnBrk="1" hangingPunct="1">
              <a:buFontTx/>
              <a:buNone/>
            </a:pPr>
            <a:endParaRPr lang="bg-BG" altLang="bg-BG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Опишете кои от резултатите по проекта могат да бъдат устойчиви във времето и какви усилия планирате да положите, за да гарантирате тяхната устойчивост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Оценката се прави на базата на отговорите на следните въпроси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До каква степен проектното предложение ще окаже трайно въздействие върху целевите групи? Устойчиви ли са очакваните резултати от проектното предложение?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Във финансово отношение -  как ще се финансират дейностите, след като приключи предоставеното финансиране?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В институционално отношение – ще се запазят ли структурите, които позволяват продължение на дейностите и след приключване на проекта?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Очаква ли се положителният ефект от проекта да бъде дълготраен?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До каква степен проектното предложение предлага възможности за мултиплициране на постигнатия ефект? </a:t>
            </a: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/>
            <a:endParaRPr lang="bg-BG" altLang="bg-BG" sz="1600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3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3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446" y="1338349"/>
            <a:ext cx="11371811" cy="504340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В това число и за възможност за повторно прилагане и разширяване на ефекта и разпространение на информацията</a:t>
            </a:r>
            <a:endParaRPr lang="bg-BG" altLang="bg-BG" sz="24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Как проектното предложение ще окаже влияние върху подобряване на съществуващите услуги за целевата група/групи?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Може ли проектът да се мултиплицира в друга районна администрация/ образователна институция?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Ще бъде ли възможно измерването на ефекта след приключването на проекта?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Има ли рискове, които застрашават изпълнението на поставените цели?</a:t>
            </a:r>
            <a:endParaRPr lang="bg-BG" altLang="bg-BG" sz="2400" i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i="1" dirty="0">
                <a:latin typeface="Georgia" panose="02040502050405020303" pitchFamily="18" charset="0"/>
              </a:rPr>
              <a:t>„Възможности за мултиплициране”</a:t>
            </a:r>
            <a:endParaRPr lang="bg-BG" altLang="bg-BG" sz="24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Представете информация, кои от дейностите и/ или резултатите могат да бъдат мултиплицирани.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Планирате ли следващи дейности, свързани с проектното предложение за устойчивост и мултипликационен ефект?</a:t>
            </a:r>
          </a:p>
          <a:p>
            <a:pPr eaLnBrk="1" hangingPunct="1">
              <a:lnSpc>
                <a:spcPct val="80000"/>
              </a:lnSpc>
            </a:pPr>
            <a:endParaRPr lang="bg-BG" altLang="bg-BG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32509" y="188914"/>
            <a:ext cx="11247120" cy="640873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endParaRPr lang="bg-BG" altLang="bg-BG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Информираност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и публичност, които ще използвате по време на проекта:</a:t>
            </a:r>
          </a:p>
          <a:p>
            <a:pPr eaLnBrk="1" hangingPunct="1"/>
            <a:endParaRPr lang="bg-BG" altLang="bg-BG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Опишете начина, по който ще се популяризират целите, дейностите и резултатите по проекта.</a:t>
            </a:r>
          </a:p>
          <a:p>
            <a:pPr algn="just" eaLnBrk="1" hangingPunct="1"/>
            <a:endParaRPr lang="bg-BG" altLang="bg-BG" sz="22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Моля, обърнете внимание на изисквания за информираност и публичност при програмно финансиране.</a:t>
            </a:r>
          </a:p>
          <a:p>
            <a:pPr algn="just" eaLnBrk="1" hangingPunct="1"/>
            <a:endParaRPr lang="bg-BG" altLang="bg-BG" sz="22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При некоректно отношение и не посочване на източник на финансиране – Програма за развитие на физическото възпитание и спорта, разходите, свързани с дейността за „информираност и публичност”, няма да бъдат одобрявани.</a:t>
            </a:r>
          </a:p>
        </p:txBody>
      </p:sp>
    </p:spTree>
    <p:extLst>
      <p:ext uri="{BB962C8B-B14F-4D97-AF65-F5344CB8AC3E}">
        <p14:creationId xmlns:p14="http://schemas.microsoft.com/office/powerpoint/2010/main" val="203256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634" y="1221971"/>
            <a:ext cx="10856422" cy="53756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ВАЖНО: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Продължителност и обхват на дейности –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от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м. април 2019 г.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							      до м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декември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2019 г.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altLang="bg-BG" sz="2000" b="1" i="1" dirty="0">
                <a:latin typeface="Georgia" panose="02040502050405020303" pitchFamily="18" charset="0"/>
              </a:rPr>
              <a:t>          </a:t>
            </a: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  Отчитане и финансово приключване на одобрените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проекти до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29 ноември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2019 г.</a:t>
            </a:r>
          </a:p>
          <a:p>
            <a:pPr>
              <a:lnSpc>
                <a:spcPct val="80000"/>
              </a:lnSpc>
            </a:pPr>
            <a:endParaRPr lang="bg-BG" altLang="bg-BG" sz="2000" b="1" i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Проектите, свързани с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дейности по програма „Ваканция” обхващат пролетна ваканция /30.03.2019 г. – 07.04.2019 г./  и лятна ваканция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                                       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  м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юни – м. август 2019 г. </a:t>
            </a:r>
          </a:p>
          <a:p>
            <a:pPr>
              <a:lnSpc>
                <a:spcPct val="80000"/>
              </a:lnSpc>
            </a:pPr>
            <a:endParaRPr lang="bg-BG" altLang="bg-BG" sz="20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Краен срок за представяне на проектните предложения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до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5 март 2019 г. -  17.30 ч. в деловодството на Столична община, 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	ул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„Московска”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№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33.</a:t>
            </a:r>
          </a:p>
        </p:txBody>
      </p:sp>
    </p:spTree>
    <p:extLst>
      <p:ext uri="{BB962C8B-B14F-4D97-AF65-F5344CB8AC3E}">
        <p14:creationId xmlns:p14="http://schemas.microsoft.com/office/powerpoint/2010/main" val="21558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87" y="1072341"/>
            <a:ext cx="10540538" cy="505382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4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4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400" b="1" i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Телефони </a:t>
            </a: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за контакт и  консултация: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Димана </a:t>
            </a:r>
            <a:r>
              <a:rPr lang="bg-BG" altLang="bg-BG" sz="2000" dirty="0" err="1">
                <a:latin typeface="Georgia" panose="02040502050405020303" pitchFamily="18" charset="0"/>
              </a:rPr>
              <a:t>Пунчева</a:t>
            </a:r>
            <a:r>
              <a:rPr lang="bg-BG" altLang="bg-BG" sz="2000" dirty="0">
                <a:latin typeface="Georgia" panose="02040502050405020303" pitchFamily="18" charset="0"/>
              </a:rPr>
              <a:t> - експерт на ПК за ДМС – СОС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    02/ </a:t>
            </a:r>
            <a:r>
              <a:rPr lang="en-US" altLang="bg-BG" sz="2000" dirty="0">
                <a:latin typeface="Georgia" panose="02040502050405020303" pitchFamily="18" charset="0"/>
              </a:rPr>
              <a:t>9377 </a:t>
            </a:r>
            <a:r>
              <a:rPr lang="bg-BG" altLang="bg-BG" sz="2000" dirty="0">
                <a:latin typeface="Georgia" panose="02040502050405020303" pitchFamily="18" charset="0"/>
              </a:rPr>
              <a:t>572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Невена Димитрова -  гл. експерт дирекция ПИСТ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    02/ </a:t>
            </a:r>
            <a:r>
              <a:rPr lang="en-US" altLang="bg-BG" sz="2000" dirty="0">
                <a:latin typeface="Georgia" panose="02040502050405020303" pitchFamily="18" charset="0"/>
              </a:rPr>
              <a:t>946 11 18</a:t>
            </a:r>
            <a:r>
              <a:rPr lang="bg-BG" altLang="bg-BG" sz="2000" dirty="0">
                <a:latin typeface="Georgia" panose="02040502050405020303" pitchFamily="18" charset="0"/>
              </a:rPr>
              <a:t>; 0889 911 297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Електронен адрес на програмата</a:t>
            </a:r>
            <a:r>
              <a:rPr lang="bg-BG" altLang="bg-BG" sz="1800" dirty="0">
                <a:latin typeface="Georgia" panose="02040502050405020303" pitchFamily="18" charset="0"/>
              </a:rPr>
              <a:t>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bg-BG" sz="2000" b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hlinkClick r:id="rId2"/>
              </a:rPr>
              <a:t>programasofia@abv.bg</a:t>
            </a:r>
            <a:endParaRPr lang="bg-BG" altLang="bg-BG" sz="2000" b="1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000"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6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695" y="188914"/>
            <a:ext cx="11274724" cy="648017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bg-BG" altLang="bg-BG" sz="500" b="1" i="1" u="sng" dirty="0"/>
              <a:t>    </a:t>
            </a:r>
            <a:endParaRPr lang="bg-BG" altLang="bg-BG" sz="500" b="1" i="1" u="sng" dirty="0" smtClean="0"/>
          </a:p>
          <a:p>
            <a:pPr algn="ctr">
              <a:lnSpc>
                <a:spcPct val="80000"/>
              </a:lnSpc>
            </a:pPr>
            <a:endParaRPr lang="bg-BG" altLang="bg-BG" sz="500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</a:pPr>
            <a:endParaRPr lang="bg-BG" altLang="bg-BG" sz="500" b="1" i="1" u="sng" dirty="0" smtClean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</a:pPr>
            <a:endParaRPr lang="bg-BG" altLang="bg-BG" sz="500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</a:pPr>
            <a:endParaRPr lang="bg-BG" altLang="bg-BG" sz="500" b="1" i="1" u="sng" dirty="0" smtClean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</a:pPr>
            <a:endParaRPr lang="bg-BG" altLang="bg-BG" sz="500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bg-BG" altLang="bg-BG" sz="500" b="1" i="1" u="sng" dirty="0" smtClean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bg-BG" altLang="bg-BG" sz="2400" b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Програмни </a:t>
            </a:r>
            <a:r>
              <a:rPr lang="bg-BG" altLang="bg-BG" sz="2400" b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приоритети за младежки дейности – неправителствени организации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bg-BG" altLang="bg-BG" sz="2000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Насърчаване на икономическата активност и кариерното развитие на младите хора – формално и неформално обучение на младежи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Превенция на социалното изключване на млади хора в неравностойно положение. Превенция на  рисково поведение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в областта на гражданско образование и ученическо самоуправление – инициативи и програми, кампании, събития, форуми. Развитие на младежко доброволчество в подкрепа на инициативата „София – Европейска столица на спорта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в областта на здравно образование – превенция на ХИВ/СПИН, превенция на зависимости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 дейности в свободното време на ученици и студенти – </a:t>
            </a: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програма „Ваканция”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Проекти в подкрепа на инициативите „140 години София – столица на България” и </a:t>
            </a:r>
            <a:r>
              <a:rPr lang="bg-BG" altLang="bg-BG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„</a:t>
            </a: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София – град на Толерантността и Мъдростта”. </a:t>
            </a:r>
          </a:p>
          <a:p>
            <a:pPr algn="just">
              <a:lnSpc>
                <a:spcPct val="80000"/>
              </a:lnSpc>
            </a:pPr>
            <a:endParaRPr lang="bg-BG" altLang="bg-BG" sz="14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dirty="0">
                <a:latin typeface="Georgia" panose="02040502050405020303" pitchFamily="18" charset="0"/>
              </a:rPr>
              <a:t>	</a:t>
            </a:r>
            <a:r>
              <a:rPr lang="bg-BG" altLang="bg-BG" sz="1400" b="1" i="1" dirty="0">
                <a:latin typeface="Georgia" panose="02040502050405020303" pitchFamily="18" charset="0"/>
              </a:rPr>
              <a:t>Допустими кандидати:</a:t>
            </a:r>
            <a:r>
              <a:rPr lang="bg-BG" altLang="bg-BG" sz="1400" dirty="0">
                <a:latin typeface="Georgia" panose="02040502050405020303" pitchFamily="18" charset="0"/>
              </a:rPr>
              <a:t> </a:t>
            </a:r>
            <a:r>
              <a:rPr lang="bg-BG" altLang="bg-BG" sz="1400" i="1" dirty="0">
                <a:latin typeface="Georgia" panose="02040502050405020303" pitchFamily="18" charset="0"/>
              </a:rPr>
              <a:t>НПО, читалища или други организации с нестопанска цел, осъществяващи общественополезна дейност, ученически съвети, парламенти, сдружения регистрирани по ЗЮЛНЦ.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i="1" dirty="0">
                <a:latin typeface="Georgia" panose="02040502050405020303" pitchFamily="18" charset="0"/>
              </a:rPr>
              <a:t>	Кандидатстващите с проектни предложения читалища е необходимо изрично да се съобразяват с формулираните теми, цели, целева група и обхват на Програмата.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Целева група</a:t>
            </a:r>
            <a:r>
              <a:rPr lang="bg-BG" altLang="bg-BG" sz="1400" dirty="0">
                <a:latin typeface="Georgia" panose="02040502050405020303" pitchFamily="18" charset="0"/>
              </a:rPr>
              <a:t> – </a:t>
            </a:r>
            <a:r>
              <a:rPr lang="bg-BG" altLang="bg-BG" sz="1400" i="1" dirty="0">
                <a:latin typeface="Georgia" panose="02040502050405020303" pitchFamily="18" charset="0"/>
              </a:rPr>
              <a:t>съгласно Закон за младежта, чл.19, ал.1 – „лица на възраст от 15 до 29 години включително”</a:t>
            </a:r>
          </a:p>
          <a:p>
            <a:pPr>
              <a:lnSpc>
                <a:spcPct val="80000"/>
              </a:lnSpc>
              <a:buFontTx/>
              <a:buNone/>
            </a:pPr>
            <a:endParaRPr lang="bg-BG" altLang="bg-BG" sz="14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bg-BG" altLang="bg-BG" sz="1400" dirty="0"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Максимална стойност за финансиране на един проект – до 3 600 лева</a:t>
            </a:r>
          </a:p>
        </p:txBody>
      </p:sp>
    </p:spTree>
    <p:extLst>
      <p:ext uri="{BB962C8B-B14F-4D97-AF65-F5344CB8AC3E}">
        <p14:creationId xmlns:p14="http://schemas.microsoft.com/office/powerpoint/2010/main" val="313025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8641" y="491706"/>
            <a:ext cx="8135938" cy="692150"/>
          </a:xfrm>
        </p:spPr>
        <p:txBody>
          <a:bodyPr/>
          <a:lstStyle/>
          <a:p>
            <a:pPr eaLnBrk="1" hangingPunct="1"/>
            <a:r>
              <a:rPr lang="bg-BG" altLang="bg-BG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r>
              <a:rPr lang="bg-BG" altLang="bg-BG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Документи </a:t>
            </a:r>
            <a:r>
              <a:rPr lang="bg-BG" altLang="bg-BG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за кандидатстване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309" y="1362974"/>
            <a:ext cx="11369616" cy="549502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bg-BG" altLang="bg-BG" sz="1800" b="1" u="sng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bg-BG" altLang="bg-BG" sz="1800" b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Съпътстващи </a:t>
            </a:r>
            <a:r>
              <a:rPr lang="bg-BG" altLang="bg-BG" sz="1800" b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документи за НПО, читалища, спортни </a:t>
            </a:r>
            <a:r>
              <a:rPr lang="bg-BG" altLang="bg-BG" sz="1800" b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клубове,  </a:t>
            </a:r>
            <a:r>
              <a:rPr lang="bg-BG" altLang="bg-BG" sz="1800" b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младежки организации и </a:t>
            </a:r>
            <a:r>
              <a:rPr lang="bg-BG" altLang="bg-BG" sz="1800" b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читалища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bg-BG" altLang="bg-BG" sz="18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bg-BG" altLang="bg-BG" sz="1800" b="1" u="sng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bg-BG" sz="1800" dirty="0">
                <a:latin typeface="Georgia" panose="02040502050405020303" pitchFamily="18" charset="0"/>
              </a:rPr>
              <a:t>Декларация за липса на конфликт на интереси /</a:t>
            </a:r>
            <a:r>
              <a:rPr lang="bg-BG" altLang="bg-BG" sz="1800" b="1" i="1" dirty="0">
                <a:latin typeface="Georgia" panose="02040502050405020303" pitchFamily="18" charset="0"/>
              </a:rPr>
              <a:t>съгласно приложена Декларация/;</a:t>
            </a:r>
          </a:p>
          <a:p>
            <a:pPr eaLnBrk="1" hangingPunct="1">
              <a:lnSpc>
                <a:spcPct val="90000"/>
              </a:lnSpc>
            </a:pPr>
            <a:endParaRPr lang="ru-RU" altLang="bg-BG" sz="18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bg-BG" sz="1800" dirty="0">
                <a:latin typeface="Georgia" panose="02040502050405020303" pitchFamily="18" charset="0"/>
              </a:rPr>
              <a:t>Извадка за актуално състояние от интернет страницата на Търговския регистър и Регистър ЮЛНЦ/Регистър БУЛСТАТ, или заверено копие на Удостоверение за актуално състояние, издадено от Софийски градски съд, издадено в годината на кандидатстване; 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bg-BG" sz="1800" dirty="0">
                <a:latin typeface="Georgia" panose="02040502050405020303" pitchFamily="18" charset="0"/>
              </a:rPr>
              <a:t> Удостоверения по чл. 87, ал. 6 от Данъчно – осигурителния процесуален кодекс /ДОПК/ за липса на парични задължения към държавата /от НАП/ към датата на подаване на проектното предложение ;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altLang="bg-BG" sz="1800" dirty="0">
                <a:latin typeface="Georgia" panose="02040502050405020303" pitchFamily="18" charset="0"/>
              </a:rPr>
              <a:t>Служебна бележка от банката за актуалността на банковата сметка за съответната година, за която се кандидатства.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bg-BG" altLang="bg-BG" sz="1800" b="1" i="1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bg-BG" altLang="bg-BG" sz="1800" b="1" i="1" dirty="0">
                <a:latin typeface="Georgia" panose="02040502050405020303" pitchFamily="18" charset="0"/>
              </a:rPr>
              <a:t>/заверени  с подпис и печат с текст “Вярно с оригинала”/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4320" y="939338"/>
            <a:ext cx="11521439" cy="563602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4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4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Документи задължителни за партньора в случай, че е посочен такъв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4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/</a:t>
            </a:r>
            <a:r>
              <a:rPr lang="bg-BG" altLang="bg-BG" sz="2400" b="1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образователна институция, </a:t>
            </a:r>
            <a:r>
              <a:rPr lang="bg-BG" altLang="bg-BG" sz="24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районна </a:t>
            </a:r>
            <a:r>
              <a:rPr lang="bg-BG" altLang="bg-BG" sz="2400" b="1" i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bg-BG" altLang="bg-BG" sz="24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дминистрация,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4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bg-BG" altLang="bg-BG" sz="2400" b="1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малки  населени  места</a:t>
            </a:r>
            <a:r>
              <a:rPr lang="bg-BG" altLang="bg-BG" sz="24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bg-BG" altLang="bg-BG" sz="24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/</a:t>
            </a:r>
            <a:r>
              <a:rPr lang="bg-BG" altLang="bg-BG" sz="24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400" dirty="0">
              <a:solidFill>
                <a:srgbClr val="3333CC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g-BG" altLang="bg-BG" sz="2000" dirty="0">
                <a:latin typeface="Georgia" panose="02040502050405020303" pitchFamily="18" charset="0"/>
              </a:rPr>
              <a:t>Писмо за партньорство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4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Изисквания за документи, които не се прилагат на хартиен носител проверката се извършва по административен път</a:t>
            </a:r>
            <a:r>
              <a:rPr lang="bg-BG" altLang="bg-BG" sz="24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4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g-BG" altLang="bg-BG" sz="2000" dirty="0">
                <a:latin typeface="Georgia" panose="02040502050405020303" pitchFamily="18" charset="0"/>
              </a:rPr>
              <a:t>Сключени и/или не изпълнени договори към Столична община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g-BG" altLang="bg-BG" sz="2000" dirty="0">
                <a:latin typeface="Georgia" panose="02040502050405020303" pitchFamily="18" charset="0"/>
              </a:rPr>
              <a:t>Извадка на Удостоверение по чл. 87, ал.6 от Данъчно – осигурителен процесуален кодекс /ДОПК/ за липса на парични задължения към Столична община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bg-BG" altLang="bg-BG" sz="2000" dirty="0">
                <a:latin typeface="Georgia" panose="02040502050405020303" pitchFamily="18" charset="0"/>
              </a:rPr>
              <a:t>Лиценз в Националния регистър на спортните организации на Република България към Министерство на младежта и спорта /ММС/</a:t>
            </a:r>
          </a:p>
        </p:txBody>
      </p:sp>
    </p:spTree>
    <p:extLst>
      <p:ext uri="{BB962C8B-B14F-4D97-AF65-F5344CB8AC3E}">
        <p14:creationId xmlns:p14="http://schemas.microsoft.com/office/powerpoint/2010/main" val="666493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8269"/>
            <a:ext cx="10972800" cy="648394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bg-BG" altLang="bg-BG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bg-BG" altLang="bg-BG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g-BG" altLang="bg-BG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bg-BG" altLang="bg-BG" sz="4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Формуляр за кандидатстване</a:t>
            </a:r>
            <a:endParaRPr lang="bg-BG" altLang="bg-BG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46167"/>
            <a:ext cx="10579331" cy="512292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Проектните предложения трябва да бъдат представени чрез попълнен Формуляр за кандидатстване </a:t>
            </a:r>
            <a:r>
              <a:rPr lang="bg-BG" altLang="bg-BG" sz="2000" i="1" dirty="0">
                <a:latin typeface="Georgia" panose="02040502050405020303" pitchFamily="18" charset="0"/>
              </a:rPr>
              <a:t>(Приложение № 1).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Формулярът за кандидатстване и приложенията трябва да се попълнят внимателно и максимално ясно, за да може да бъде оценено правилно проектното предложение.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Кандидатите трябва да се придържат към Формуляра и да попълнят всички параграфи, да опишат подробно как смятат да изпълнят целите на проекта, какви ще бъдат ползите от него и как проектът съответства на специфичните стратегически цели заложени в Стратегията за развитие на ФВС, Стратегия за младите хора, Стратегия за личностно развитие на децата и учениците, Стратегия за развитие на образованието. 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Няма да бъдат разглеждани формуляри, попълнени на ръка. </a:t>
            </a:r>
          </a:p>
          <a:p>
            <a:pPr algn="just" eaLnBrk="1" hangingPunct="1">
              <a:lnSpc>
                <a:spcPct val="90000"/>
              </a:lnSpc>
            </a:pPr>
            <a:endParaRPr lang="bg-BG" altLang="bg-BG" sz="2000" b="1" i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Забележка: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  <a:r>
              <a:rPr lang="bg-BG" altLang="bg-BG" sz="2000" i="1" dirty="0">
                <a:latin typeface="Georgia" panose="02040502050405020303" pitchFamily="18" charset="0"/>
              </a:rPr>
              <a:t>При наличието на не попълнени и/или изменени части от формуляра за кандидатстване, липсващи приложения, подписи и/или печат на организацията, проектното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предложение не се разглежда и не преминава етапа на административна проверка.</a:t>
            </a:r>
          </a:p>
        </p:txBody>
      </p:sp>
    </p:spTree>
    <p:extLst>
      <p:ext uri="{BB962C8B-B14F-4D97-AF65-F5344CB8AC3E}">
        <p14:creationId xmlns:p14="http://schemas.microsoft.com/office/powerpoint/2010/main" val="114078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354" y="517585"/>
            <a:ext cx="9778821" cy="142335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g-BG" altLang="bg-BG" sz="2800" b="1" dirty="0">
                <a:solidFill>
                  <a:schemeClr val="folHlink"/>
                </a:solidFill>
              </a:rPr>
              <a:t/>
            </a:r>
            <a:br>
              <a:rPr lang="bg-BG" altLang="bg-BG" sz="2800" b="1" dirty="0">
                <a:solidFill>
                  <a:schemeClr val="folHlink"/>
                </a:solidFill>
              </a:rPr>
            </a:br>
            <a:r>
              <a:rPr lang="bg-BG" altLang="bg-BG" sz="2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При реализиране на проекти с програмно финансиране се насърчава </a:t>
            </a:r>
            <a:r>
              <a:rPr lang="bg-BG" altLang="bg-BG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altLang="bg-BG" sz="28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513" y="1845425"/>
            <a:ext cx="11188774" cy="4679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проектното предложение да съдържа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елемент на иновативност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добре представена корелация между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дейностите в проекта и Стратегия  /Програма</a:t>
            </a:r>
            <a:r>
              <a:rPr lang="bg-BG" altLang="bg-BG" sz="2000" b="1" dirty="0">
                <a:solidFill>
                  <a:srgbClr val="CC3300"/>
                </a:solidFill>
                <a:latin typeface="Georgia" panose="02040502050405020303" pitchFamily="18" charset="0"/>
              </a:rPr>
              <a:t>/</a:t>
            </a:r>
            <a:r>
              <a:rPr lang="bg-BG" altLang="bg-BG" sz="2000" dirty="0">
                <a:latin typeface="Georgia" panose="02040502050405020303" pitchFamily="18" charset="0"/>
              </a:rPr>
              <a:t> План на образователната институция/ на неправителствената организация/спортен клуб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ефективно партньорство</a:t>
            </a:r>
            <a:r>
              <a:rPr lang="bg-BG" altLang="bg-BG" sz="2000" dirty="0">
                <a:latin typeface="Georgia" panose="02040502050405020303" pitchFamily="18" charset="0"/>
              </a:rPr>
              <a:t>, изразено чрез балансирано разпределение на дейностите и отговорностите по проекта между Водещата институция и Партньора /</a:t>
            </a:r>
            <a:r>
              <a:rPr lang="bg-BG" altLang="bg-BG" sz="2000" dirty="0" err="1">
                <a:latin typeface="Georgia" panose="02040502050405020303" pitchFamily="18" charset="0"/>
              </a:rPr>
              <a:t>ите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привличане и включване на деца и ученици</a:t>
            </a:r>
            <a:r>
              <a:rPr lang="bg-BG" altLang="bg-BG" sz="2000" dirty="0">
                <a:solidFill>
                  <a:srgbClr val="CC3300"/>
                </a:solidFill>
                <a:latin typeface="Georgia" panose="02040502050405020303" pitchFamily="18" charset="0"/>
              </a:rPr>
              <a:t>,</a:t>
            </a:r>
            <a:r>
              <a:rPr lang="bg-BG" altLang="bg-BG" sz="2000" dirty="0">
                <a:latin typeface="Georgia" panose="02040502050405020303" pitchFamily="18" charset="0"/>
              </a:rPr>
              <a:t> младежи и доброволци, родители и учители в проектните дейности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включване на възрастни хора</a:t>
            </a:r>
            <a:r>
              <a:rPr lang="bg-BG" altLang="bg-BG" sz="2000" dirty="0">
                <a:latin typeface="Georgia" panose="02040502050405020303" pitchFamily="18" charset="0"/>
              </a:rPr>
              <a:t> в програми за социална, физическа активност и здравословен начин на живот;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събития, програми и дейности в подкрепа на инициативите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g-BG" altLang="bg-BG" sz="2000" b="1" dirty="0">
                <a:solidFill>
                  <a:srgbClr val="CC3300"/>
                </a:solidFill>
                <a:latin typeface="Georgia" panose="02040502050405020303" pitchFamily="18" charset="0"/>
              </a:rPr>
              <a:t>	</a:t>
            </a:r>
            <a:r>
              <a:rPr lang="bg-BG" altLang="bg-BG" sz="2000" dirty="0">
                <a:solidFill>
                  <a:srgbClr val="CC3300"/>
                </a:solidFill>
                <a:latin typeface="Georgia" panose="02040502050405020303" pitchFamily="18" charset="0"/>
              </a:rPr>
              <a:t>“140 </a:t>
            </a:r>
            <a:r>
              <a:rPr lang="bg-BG" altLang="bg-BG" sz="2000" dirty="0" smtClean="0">
                <a:solidFill>
                  <a:srgbClr val="CC3300"/>
                </a:solidFill>
                <a:latin typeface="Georgia" panose="02040502050405020303" pitchFamily="18" charset="0"/>
              </a:rPr>
              <a:t>години - София - столица </a:t>
            </a:r>
            <a:r>
              <a:rPr lang="bg-BG" altLang="bg-BG" sz="2000" dirty="0">
                <a:solidFill>
                  <a:srgbClr val="CC3300"/>
                </a:solidFill>
                <a:latin typeface="Georgia" panose="02040502050405020303" pitchFamily="18" charset="0"/>
              </a:rPr>
              <a:t>на България” и “София град на Толерантността и Мъдростта”, „София – Европейска столица на </a:t>
            </a:r>
            <a:r>
              <a:rPr lang="bg-BG" altLang="bg-BG" sz="2000" dirty="0" smtClean="0">
                <a:solidFill>
                  <a:srgbClr val="CC3300"/>
                </a:solidFill>
                <a:latin typeface="Georgia" panose="02040502050405020303" pitchFamily="18" charset="0"/>
              </a:rPr>
              <a:t>спорта“</a:t>
            </a:r>
            <a:endParaRPr lang="bg-BG" altLang="bg-BG" sz="20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b="1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i="1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6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793" y="756777"/>
            <a:ext cx="9030392" cy="415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Практически съвети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136" y="1504604"/>
            <a:ext cx="11032316" cy="521208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Преди разработване на проектната идея – запознайте се с Програмата, за която кандидатствате, т.е. Програма за развитие на ФВС /2016-2020/ - цели, дейности, индикатори, очаквани резултати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При попълване на формуляра, работете с Указанията за попълването му, но използвайте и формуляра за оценка на ефективността, т.е.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прецизирайте </a:t>
            </a:r>
            <a:r>
              <a:rPr lang="bg-BG" altLang="bg-BG" sz="2000" dirty="0">
                <a:latin typeface="Georgia" panose="02040502050405020303" pitchFamily="18" charset="0"/>
              </a:rPr>
              <a:t>съдържанието на информацията с изискванията за оценка на проекта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Бъдете конкретни, точни и ясни при представяне на проектната идея, съобразявайте се с регламент за обем на информация и изисквания за съдържание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Кандидатстването по програма за програмно финансиране ви поставя в конкурентен подбор с други проекти, т.е. представете реална/осъществима/приложима дейност с конкретни резултати и очаквания, съобразени с изисквания на Програмата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Не забравяйте, че представената идея и индикатори за целеви групи, ще бъдат </a:t>
            </a:r>
            <a:r>
              <a:rPr lang="bg-BG" altLang="bg-BG" sz="2000" dirty="0" err="1">
                <a:latin typeface="Georgia" panose="02040502050405020303" pitchFamily="18" charset="0"/>
              </a:rPr>
              <a:t>мониторирани</a:t>
            </a:r>
            <a:r>
              <a:rPr lang="bg-BG" altLang="bg-BG" sz="2000" dirty="0">
                <a:latin typeface="Georgia" panose="02040502050405020303" pitchFamily="18" charset="0"/>
              </a:rPr>
              <a:t>/,т.е. наблюдавани и отчитани финансово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Важен етап от проекта е вътрешен мониторинг – доказване на реално извършени дейности и обхванати участници, както и информираност и публичност – финансиране от Столична община</a:t>
            </a:r>
          </a:p>
        </p:txBody>
      </p:sp>
    </p:spTree>
    <p:extLst>
      <p:ext uri="{BB962C8B-B14F-4D97-AF65-F5344CB8AC3E}">
        <p14:creationId xmlns:p14="http://schemas.microsoft.com/office/powerpoint/2010/main" val="5045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007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ОЦЕНКА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НА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ЕФЕКТИВНОСТ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 НА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ПРОЕКТНО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ПРЕДЛОЖЕНИЕ</a:t>
            </a:r>
            <a:endParaRPr lang="bg-BG" sz="2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31288772"/>
              </p:ext>
            </p:extLst>
          </p:nvPr>
        </p:nvGraphicFramePr>
        <p:xfrm>
          <a:off x="399011" y="4347555"/>
          <a:ext cx="5070764" cy="233587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00894">
                  <a:extLst>
                    <a:ext uri="{9D8B030D-6E8A-4147-A177-3AD203B41FA5}">
                      <a16:colId xmlns:a16="http://schemas.microsoft.com/office/drawing/2014/main" val="2706423397"/>
                    </a:ext>
                  </a:extLst>
                </a:gridCol>
                <a:gridCol w="2069870">
                  <a:extLst>
                    <a:ext uri="{9D8B030D-6E8A-4147-A177-3AD203B41FA5}">
                      <a16:colId xmlns:a16="http://schemas.microsoft.com/office/drawing/2014/main" val="1065870251"/>
                    </a:ext>
                  </a:extLst>
                </a:gridCol>
              </a:tblGrid>
              <a:tr h="721374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ІІ. Съответствие 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</a:t>
                      </a:r>
                    </a:p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2,3,4,5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743269"/>
                  </a:ext>
                </a:extLst>
              </a:tr>
              <a:tr h="1614503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съответства на темите от съответната      </a:t>
                      </a:r>
                      <a:r>
                        <a:rPr kumimoji="0" lang="bg-BG" sz="11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Програма,</a:t>
                      </a: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посочени в обявата за настоящата конкурсна процедура;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Правилно са определени проблемите и потребностите на </a:t>
                      </a:r>
                      <a:r>
                        <a:rPr kumimoji="0" lang="bg-BG" sz="11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целевите групи;</a:t>
                      </a:r>
                      <a:endParaRPr kumimoji="0" lang="bg-BG" sz="1100" b="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Ясно е дефинирана и стратегически избрана целевата група в проекта;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съответства на приет План, Програма, Стратегия или др., (релевантност на документи на кандидатстващата институция с програмни документи на СО)</a:t>
                      </a:r>
                      <a:endParaRPr lang="bg-BG" sz="11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497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1950"/>
              </p:ext>
            </p:extLst>
          </p:nvPr>
        </p:nvGraphicFramePr>
        <p:xfrm>
          <a:off x="399011" y="1687484"/>
          <a:ext cx="5070763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25585">
                  <a:extLst>
                    <a:ext uri="{9D8B030D-6E8A-4147-A177-3AD203B41FA5}">
                      <a16:colId xmlns:a16="http://schemas.microsoft.com/office/drawing/2014/main" val="3253824205"/>
                    </a:ext>
                  </a:extLst>
                </a:gridCol>
                <a:gridCol w="1945178">
                  <a:extLst>
                    <a:ext uri="{9D8B030D-6E8A-4147-A177-3AD203B41FA5}">
                      <a16:colId xmlns:a16="http://schemas.microsoft.com/office/drawing/2014/main" val="4274948097"/>
                    </a:ext>
                  </a:extLst>
                </a:gridCol>
              </a:tblGrid>
              <a:tr h="7839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Профил и капацитет на кандидата</a:t>
                      </a:r>
                    </a:p>
                    <a:p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1, 4, 6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325039"/>
                  </a:ext>
                </a:extLst>
              </a:tr>
              <a:tr h="1593481">
                <a:tc gridSpan="2"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Кандидатстващата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институция и/или партньор има опит и</a:t>
                      </a:r>
                      <a:r>
                        <a:rPr kumimoji="0" lang="bg-BG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експертиза за реализиране на проектните дейности;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Мотивите за проектното предложение са свързани с добри практики, разширяване обхвата на целева група, решаване на конкретни проблеми, създаване на партньорски  взаимоотношения;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Кандидатът/партньорът разполага със съответните технически        средства и капацитет, човешки ресурси 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14556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82906"/>
              </p:ext>
            </p:extLst>
          </p:nvPr>
        </p:nvGraphicFramePr>
        <p:xfrm>
          <a:off x="5987935" y="1687484"/>
          <a:ext cx="5749636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29890">
                  <a:extLst>
                    <a:ext uri="{9D8B030D-6E8A-4147-A177-3AD203B41FA5}">
                      <a16:colId xmlns:a16="http://schemas.microsoft.com/office/drawing/2014/main" val="3890676999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255767435"/>
                    </a:ext>
                  </a:extLst>
                </a:gridCol>
              </a:tblGrid>
              <a:tr h="75718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ІІІ.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Цели и дейности</a:t>
                      </a:r>
                    </a:p>
                    <a:p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3,4,6,7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540101"/>
                  </a:ext>
                </a:extLst>
              </a:tr>
              <a:tr h="1620260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Формулираните цели са специфични за целевата група/регион,  постижими               и реалистични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Предложените дейности са подходящи и съответстват на целите и очакваните резултати, на потребности на целевата група/</a:t>
                      </a:r>
                      <a:r>
                        <a:rPr kumimoji="0" lang="bg-BG" sz="1200" kern="1200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релевантност</a:t>
                      </a:r>
                      <a:endParaRPr kumimoji="0" lang="bg-BG" sz="12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Графикът за дейностите е ясен и изпълним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Равнището на ангажираност и участие на партньорите в проекта е ефективно;</a:t>
                      </a:r>
                      <a:endParaRPr lang="bg-BG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3964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49953"/>
              </p:ext>
            </p:extLst>
          </p:nvPr>
        </p:nvGraphicFramePr>
        <p:xfrm>
          <a:off x="5987935" y="4347554"/>
          <a:ext cx="5749636" cy="233587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88080">
                  <a:extLst>
                    <a:ext uri="{9D8B030D-6E8A-4147-A177-3AD203B41FA5}">
                      <a16:colId xmlns:a16="http://schemas.microsoft.com/office/drawing/2014/main" val="2983972859"/>
                    </a:ext>
                  </a:extLst>
                </a:gridCol>
                <a:gridCol w="2061556">
                  <a:extLst>
                    <a:ext uri="{9D8B030D-6E8A-4147-A177-3AD203B41FA5}">
                      <a16:colId xmlns:a16="http://schemas.microsoft.com/office/drawing/2014/main" val="2258685431"/>
                    </a:ext>
                  </a:extLst>
                </a:gridCol>
              </a:tblGrid>
              <a:tr h="728356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</a:t>
                      </a: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V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Съдържа ли проектното предложение обективно проверими индикатори</a:t>
                      </a: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и очаквани резултати</a:t>
                      </a:r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3,4,</a:t>
                      </a:r>
                      <a:r>
                        <a:rPr lang="en-US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9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41527"/>
                  </a:ext>
                </a:extLst>
              </a:tr>
              <a:tr h="1607522">
                <a:tc gridSpan="2">
                  <a:txBody>
                    <a:bodyPr/>
                    <a:lstStyle/>
                    <a:p>
                      <a:pPr lvl="0" algn="just"/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Очакваните резултати са релевантни на цели, дейности и потребности на    целевата група;</a:t>
                      </a:r>
                    </a:p>
                    <a:p>
                      <a:pPr algn="just"/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Индикаторите са количествено измерими;</a:t>
                      </a:r>
                    </a:p>
                    <a:p>
                      <a:pPr algn="just"/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Количествените индикаторите са ясни и конкретни;</a:t>
                      </a:r>
                    </a:p>
                    <a:p>
                      <a:pPr algn="just"/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Индикаторите са качествено измерими;</a:t>
                      </a:r>
                    </a:p>
                    <a:p>
                      <a:pPr algn="just"/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Качествените индикатори са обективно проверими.</a:t>
                      </a:r>
                      <a:endParaRPr lang="bg-BG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2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3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152</TotalTime>
  <Words>2570</Words>
  <Application>Microsoft Office PowerPoint</Application>
  <PresentationFormat>Widescreen</PresentationFormat>
  <Paragraphs>366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Gothic</vt:lpstr>
      <vt:lpstr>Georgia</vt:lpstr>
      <vt:lpstr>Palatino Linotype</vt:lpstr>
      <vt:lpstr>Times New Roman</vt:lpstr>
      <vt:lpstr>Verdana</vt:lpstr>
      <vt:lpstr>Wingdings</vt:lpstr>
      <vt:lpstr>Wingdings 2</vt:lpstr>
      <vt:lpstr>Presentation on brainstorming</vt:lpstr>
      <vt:lpstr>Програма  за изпълнение на Общинска Стратегия за развитие на физическото възпитание и спорта 2016 – 2020 година</vt:lpstr>
      <vt:lpstr>ВТОРА СТРАТЕГИЧЕСКА  ЦЕЛ</vt:lpstr>
      <vt:lpstr>PowerPoint Presentation</vt:lpstr>
      <vt:lpstr> Документи за кандидатстване</vt:lpstr>
      <vt:lpstr>PowerPoint Presentation</vt:lpstr>
      <vt:lpstr>   Формуляр за кандидатстване</vt:lpstr>
      <vt:lpstr> При реализиране на проекти с програмно финансиране се насърчава  </vt:lpstr>
      <vt:lpstr>Практически съвети</vt:lpstr>
      <vt:lpstr>         ОЦЕНКА НА ЕФЕКТИВНОСТ   НА ПРОЕКТНО ПРЕДЛОЖЕНИЕ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Допустими разходи: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NDimitrova</dc:creator>
  <cp:lastModifiedBy>NDimitrova</cp:lastModifiedBy>
  <cp:revision>41</cp:revision>
  <dcterms:created xsi:type="dcterms:W3CDTF">2019-02-11T13:48:56Z</dcterms:created>
  <dcterms:modified xsi:type="dcterms:W3CDTF">2019-02-19T13:53:55Z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