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78" r:id="rId4"/>
    <p:sldId id="268" r:id="rId5"/>
    <p:sldId id="269" r:id="rId6"/>
    <p:sldId id="270" r:id="rId7"/>
    <p:sldId id="277" r:id="rId8"/>
    <p:sldId id="272" r:id="rId9"/>
    <p:sldId id="276" r:id="rId10"/>
    <p:sldId id="27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74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14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Проект „Развитие на културната инфраструктура в Столична община чрез инвестиции в обновяване на Театър „София“, район „Оборище“ 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52091-F09C-4724-84CC-EE0F4112EE57}" type="datetimeFigureOut">
              <a:rPr lang="bg-BG" smtClean="0"/>
              <a:t>10.2.2021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9E8A5-85C2-46E5-88FD-2CDC9B41E7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49867959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Проект „Развитие на културната инфраструктура в Столична община чрез инвестиции в обновяване на Театър „София“, район „Оборище“ 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D88D3-BFE4-44B5-B676-794483483E58}" type="datetimeFigureOut">
              <a:rPr lang="bg-BG" smtClean="0"/>
              <a:t>10.2.2021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4ACEF-E701-4E8A-9F02-29A2384B3D1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1901332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Проект „Развитие на културната инфраструктура в Столична община чрез инвестиции в обновяване на Театър „София“, район „Оборище“ </a:t>
            </a:r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14ACEF-E701-4E8A-9F02-29A2384B3D1E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86003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62FF-ED33-4DF8-A593-1257CC8B63BC}" type="datetime1">
              <a:rPr lang="bg-BG" smtClean="0"/>
              <a:t>10.2.2021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267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3F8F7-1A23-463C-B343-5AF05FD032A3}" type="datetime1">
              <a:rPr lang="bg-BG" smtClean="0"/>
              <a:t>10.2.2021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00026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D53A-7E56-4C4D-A086-9AF824BB78DF}" type="datetime1">
              <a:rPr lang="bg-BG" smtClean="0"/>
              <a:t>10.2.2021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0433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8A5E9-7FF7-4A05-ABC1-96BF3E247BAC}" type="datetime1">
              <a:rPr lang="bg-BG" smtClean="0"/>
              <a:t>10.2.2021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8549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F422C-ACB7-40F1-826A-0077B3E9B612}" type="datetime1">
              <a:rPr lang="bg-BG" smtClean="0"/>
              <a:t>10.2.2021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86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7AB1-91EE-4038-8465-01DAB11F56F4}" type="datetime1">
              <a:rPr lang="bg-BG" smtClean="0"/>
              <a:t>10.2.2021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455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AF22-E74D-4EBE-B829-7328A79FCFEF}" type="datetime1">
              <a:rPr lang="bg-BG" smtClean="0"/>
              <a:t>10.2.2021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7657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4D04-E73F-4193-AB12-7CB3CC62B379}" type="datetime1">
              <a:rPr lang="bg-BG" smtClean="0"/>
              <a:t>10.2.2021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2028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18D7D-2AE2-42E0-9E82-505DB59C9239}" type="datetime1">
              <a:rPr lang="bg-BG" smtClean="0"/>
              <a:t>10.2.2021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7080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8853248-F43D-4EBD-A28C-B8C049643645}" type="datetime1">
              <a:rPr lang="bg-BG" smtClean="0"/>
              <a:t>10.2.2021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2448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4B4-85AB-4543-A0B1-E686B76D8AA5}" type="datetime1">
              <a:rPr lang="bg-BG" smtClean="0"/>
              <a:t>10.2.2021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17054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7278EB-E740-49AC-B3A1-72EEA187C84D}" type="datetime1">
              <a:rPr lang="bg-BG" smtClean="0"/>
              <a:t>10.2.2021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8838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45222"/>
            <a:ext cx="9144000" cy="2820377"/>
          </a:xfrm>
        </p:spPr>
        <p:txBody>
          <a:bodyPr>
            <a:normAutofit fontScale="90000"/>
          </a:bodyPr>
          <a:lstStyle/>
          <a:p>
            <a:pPr algn="ctr"/>
            <a:r>
              <a:rPr lang="bg-BG" sz="4400" dirty="0" smtClean="0"/>
              <a:t/>
            </a:r>
            <a:br>
              <a:rPr lang="bg-BG" sz="4400" dirty="0" smtClean="0"/>
            </a:br>
            <a:r>
              <a:rPr lang="bg-BG" sz="4400" dirty="0"/>
              <a:t/>
            </a:r>
            <a:br>
              <a:rPr lang="bg-BG" sz="4400" dirty="0"/>
            </a:br>
            <a:r>
              <a:rPr lang="bg-BG" sz="4400" b="1" dirty="0" smtClean="0"/>
              <a:t>Проект </a:t>
            </a:r>
            <a:r>
              <a:rPr lang="en-US" sz="4400" b="1" dirty="0" smtClean="0"/>
              <a:t>„</a:t>
            </a:r>
            <a:r>
              <a:rPr lang="en-US" sz="4400" b="1" dirty="0" err="1" smtClean="0"/>
              <a:t>Развитие</a:t>
            </a:r>
            <a:r>
              <a:rPr lang="en-US" sz="4400" b="1" dirty="0" smtClean="0"/>
              <a:t> </a:t>
            </a:r>
            <a:r>
              <a:rPr lang="en-US" sz="4400" b="1" dirty="0" err="1"/>
              <a:t>на</a:t>
            </a:r>
            <a:r>
              <a:rPr lang="en-US" sz="4400" b="1" dirty="0"/>
              <a:t> </a:t>
            </a:r>
            <a:r>
              <a:rPr lang="en-US" sz="4400" b="1" dirty="0" err="1"/>
              <a:t>културната</a:t>
            </a:r>
            <a:r>
              <a:rPr lang="en-US" sz="4400" b="1" dirty="0"/>
              <a:t> </a:t>
            </a:r>
            <a:r>
              <a:rPr lang="en-US" sz="4400" b="1" dirty="0" err="1"/>
              <a:t>инфраструктура</a:t>
            </a:r>
            <a:r>
              <a:rPr lang="en-US" sz="4400" b="1" dirty="0"/>
              <a:t> в </a:t>
            </a:r>
            <a:r>
              <a:rPr lang="en-US" sz="4400" b="1" dirty="0" err="1"/>
              <a:t>Столична</a:t>
            </a:r>
            <a:r>
              <a:rPr lang="en-US" sz="4400" b="1" dirty="0"/>
              <a:t> </a:t>
            </a:r>
            <a:r>
              <a:rPr lang="en-US" sz="4400" b="1" dirty="0" err="1"/>
              <a:t>община</a:t>
            </a:r>
            <a:r>
              <a:rPr lang="en-US" sz="4400" b="1" dirty="0"/>
              <a:t> </a:t>
            </a:r>
            <a:r>
              <a:rPr lang="en-US" sz="4400" b="1" dirty="0" err="1"/>
              <a:t>чрез</a:t>
            </a:r>
            <a:r>
              <a:rPr lang="en-US" sz="4400" b="1" dirty="0"/>
              <a:t> </a:t>
            </a:r>
            <a:r>
              <a:rPr lang="en-US" sz="4400" b="1" dirty="0" err="1"/>
              <a:t>инвестиции</a:t>
            </a:r>
            <a:r>
              <a:rPr lang="en-US" sz="4400" b="1" dirty="0"/>
              <a:t> в </a:t>
            </a:r>
            <a:r>
              <a:rPr lang="en-US" sz="4400" b="1" dirty="0" err="1"/>
              <a:t>обновяване</a:t>
            </a:r>
            <a:r>
              <a:rPr lang="en-US" sz="4400" b="1" dirty="0"/>
              <a:t> </a:t>
            </a:r>
            <a:r>
              <a:rPr lang="en-US" sz="4400" b="1" dirty="0" err="1"/>
              <a:t>на</a:t>
            </a:r>
            <a:r>
              <a:rPr lang="en-US" sz="4400" b="1" dirty="0"/>
              <a:t> </a:t>
            </a:r>
            <a:r>
              <a:rPr lang="en-US" sz="4400" b="1" dirty="0" err="1"/>
              <a:t>Театър</a:t>
            </a:r>
            <a:r>
              <a:rPr lang="en-US" sz="4400" b="1" dirty="0"/>
              <a:t> „</a:t>
            </a:r>
            <a:r>
              <a:rPr lang="en-US" sz="4400" b="1" dirty="0" err="1"/>
              <a:t>София</a:t>
            </a:r>
            <a:r>
              <a:rPr lang="en-US" sz="4400" b="1" dirty="0"/>
              <a:t>“, </a:t>
            </a:r>
            <a:r>
              <a:rPr lang="en-US" sz="4400" b="1" dirty="0" err="1"/>
              <a:t>район</a:t>
            </a:r>
            <a:r>
              <a:rPr lang="en-US" sz="4400" b="1" dirty="0"/>
              <a:t> „Оборище“ </a:t>
            </a:r>
            <a:endParaRPr lang="bg-BG" sz="4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622" y="278556"/>
            <a:ext cx="828571" cy="10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85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>
            <a:normAutofit fontScale="450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3100" i="1" dirty="0" smtClean="0"/>
              <a:t/>
            </a:r>
            <a:br>
              <a:rPr lang="bg-BG" sz="3100" i="1" dirty="0" smtClean="0"/>
            </a:br>
            <a:r>
              <a:rPr lang="bg-BG" sz="3100" dirty="0" smtClean="0">
                <a:solidFill>
                  <a:schemeClr val="tx1"/>
                </a:solidFill>
              </a:rPr>
              <a:t>Проект </a:t>
            </a:r>
            <a:r>
              <a:rPr lang="en-US" sz="3100" dirty="0" smtClean="0">
                <a:solidFill>
                  <a:schemeClr val="tx1"/>
                </a:solidFill>
              </a:rPr>
              <a:t>„</a:t>
            </a:r>
            <a:r>
              <a:rPr lang="en-US" sz="31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3100" dirty="0" smtClean="0">
                <a:solidFill>
                  <a:schemeClr val="tx1"/>
                </a:solidFill>
              </a:rPr>
              <a:t> в </a:t>
            </a:r>
            <a:r>
              <a:rPr lang="en-US" sz="31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община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чрез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3100" dirty="0" smtClean="0">
                <a:solidFill>
                  <a:schemeClr val="tx1"/>
                </a:solidFill>
              </a:rPr>
              <a:t> в </a:t>
            </a:r>
            <a:r>
              <a:rPr lang="en-US" sz="31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Театър</a:t>
            </a:r>
            <a:r>
              <a:rPr lang="en-US" sz="3100" dirty="0" smtClean="0">
                <a:solidFill>
                  <a:schemeClr val="tx1"/>
                </a:solidFill>
              </a:rPr>
              <a:t> „</a:t>
            </a:r>
            <a:r>
              <a:rPr lang="en-US" sz="3100" dirty="0" err="1" smtClean="0">
                <a:solidFill>
                  <a:schemeClr val="tx1"/>
                </a:solidFill>
              </a:rPr>
              <a:t>София</a:t>
            </a:r>
            <a:r>
              <a:rPr lang="en-US" sz="3100" dirty="0" smtClean="0">
                <a:solidFill>
                  <a:schemeClr val="tx1"/>
                </a:solidFill>
              </a:rPr>
              <a:t>“, </a:t>
            </a:r>
            <a:r>
              <a:rPr lang="en-US" sz="3100" dirty="0" err="1" smtClean="0">
                <a:solidFill>
                  <a:schemeClr val="tx1"/>
                </a:solidFill>
              </a:rPr>
              <a:t>район</a:t>
            </a:r>
            <a:r>
              <a:rPr lang="en-US" sz="3100" dirty="0" smtClean="0">
                <a:solidFill>
                  <a:schemeClr val="tx1"/>
                </a:solidFill>
              </a:rPr>
              <a:t> „Оборище“ </a:t>
            </a:r>
            <a:endParaRPr lang="bg-BG" sz="31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1635369" y="2751991"/>
            <a:ext cx="163097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400" dirty="0" smtClean="0"/>
              <a:t>БЛАГОДАРЯ ЗА ВНИМАНИЕТО!</a:t>
            </a:r>
            <a:endParaRPr lang="bg-BG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1715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>
            <a:normAutofit fontScale="52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1800" i="1" dirty="0" smtClean="0">
                <a:solidFill>
                  <a:schemeClr val="tx1"/>
                </a:solidFill>
              </a:rPr>
              <a:t/>
            </a:r>
            <a:br>
              <a:rPr lang="bg-BG" sz="1800" i="1" dirty="0" smtClean="0">
                <a:solidFill>
                  <a:schemeClr val="tx1"/>
                </a:solidFill>
              </a:rPr>
            </a:br>
            <a:r>
              <a:rPr lang="bg-BG" sz="2700" dirty="0" smtClean="0">
                <a:solidFill>
                  <a:schemeClr val="tx1"/>
                </a:solidFill>
              </a:rPr>
              <a:t>Проект </a:t>
            </a:r>
            <a:r>
              <a:rPr lang="en-US" sz="2700" dirty="0" smtClean="0">
                <a:solidFill>
                  <a:schemeClr val="tx1"/>
                </a:solidFill>
              </a:rPr>
              <a:t>„</a:t>
            </a:r>
            <a:r>
              <a:rPr lang="en-US" sz="27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община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чрез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Театър</a:t>
            </a:r>
            <a:r>
              <a:rPr lang="en-US" sz="2700" dirty="0" smtClean="0">
                <a:solidFill>
                  <a:schemeClr val="tx1"/>
                </a:solidFill>
              </a:rPr>
              <a:t> „</a:t>
            </a:r>
            <a:r>
              <a:rPr lang="en-US" sz="2700" dirty="0" err="1" smtClean="0">
                <a:solidFill>
                  <a:schemeClr val="tx1"/>
                </a:solidFill>
              </a:rPr>
              <a:t>София</a:t>
            </a:r>
            <a:r>
              <a:rPr lang="en-US" sz="2700" dirty="0" smtClean="0">
                <a:solidFill>
                  <a:schemeClr val="tx1"/>
                </a:solidFill>
              </a:rPr>
              <a:t>“, </a:t>
            </a:r>
            <a:r>
              <a:rPr lang="en-US" sz="2700" dirty="0" err="1" smtClean="0">
                <a:solidFill>
                  <a:schemeClr val="tx1"/>
                </a:solidFill>
              </a:rPr>
              <a:t>район</a:t>
            </a:r>
            <a:r>
              <a:rPr lang="en-US" sz="2700" dirty="0" smtClean="0">
                <a:solidFill>
                  <a:schemeClr val="tx1"/>
                </a:solidFill>
              </a:rPr>
              <a:t> „Оборище“ </a:t>
            </a:r>
            <a:endParaRPr lang="bg-BG" sz="27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4593" y="1740877"/>
            <a:ext cx="1082333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dirty="0"/>
              <a:t>През месец юли 2015г. Министерството на регионалното развитие и благоустройството, Управляващ орган (УО) на ОП „Региони в растеж“ 2014-2020г. (ОПРР) обяви процедура за директно предоставяне на безвъзмездна финансова помощ (БФП) №BG16RFOP001-1.001 „Изпълнение на Интегрирани планове за градско възстановяване и развитие 2014-2020-София”, част от процедура BG16RFOP001-1.001-039 „Изпълнение на Интегрирани планове за градско възстановяване и развитие 2014-2020”, по Приоритетна ос 1: „Устойчиво и интегрирано градско развитие” на ОПРР</a:t>
            </a:r>
            <a:r>
              <a:rPr lang="bg-BG" dirty="0" smtClean="0"/>
              <a:t>.</a:t>
            </a:r>
          </a:p>
          <a:p>
            <a:pPr algn="just"/>
            <a:endParaRPr lang="bg-BG" dirty="0"/>
          </a:p>
          <a:p>
            <a:pPr algn="just"/>
            <a:r>
              <a:rPr lang="bg-BG" dirty="0"/>
              <a:t>Конкретни бенефициенти по </a:t>
            </a:r>
            <a:r>
              <a:rPr lang="bg-BG" dirty="0" smtClean="0"/>
              <a:t>Процедурата </a:t>
            </a:r>
            <a:r>
              <a:rPr lang="bg-BG" dirty="0"/>
              <a:t>са общините на 39 града от 1-во до 3-то йерархично ниво от националната </a:t>
            </a:r>
            <a:r>
              <a:rPr lang="bg-BG" dirty="0" err="1"/>
              <a:t>полицентрична</a:t>
            </a:r>
            <a:r>
              <a:rPr lang="bg-BG" dirty="0"/>
              <a:t> система, включително Столична община (СО</a:t>
            </a:r>
            <a:r>
              <a:rPr lang="bg-BG" dirty="0" smtClean="0"/>
              <a:t>).</a:t>
            </a:r>
          </a:p>
          <a:p>
            <a:pPr algn="just"/>
            <a:endParaRPr lang="bg-BG" dirty="0"/>
          </a:p>
          <a:p>
            <a:pPr algn="just"/>
            <a:r>
              <a:rPr lang="bg-BG" dirty="0" smtClean="0"/>
              <a:t>В резултат Столична община сключи </a:t>
            </a:r>
            <a:r>
              <a:rPr lang="bg-BG" dirty="0"/>
              <a:t>Споразумение №BG16RFOP001-1.040-0005-C01 от 26.04.2016г.</a:t>
            </a:r>
            <a:r>
              <a:rPr lang="en-GB" dirty="0"/>
              <a:t>, </a:t>
            </a:r>
            <a:r>
              <a:rPr lang="bg-BG" dirty="0" smtClean="0"/>
              <a:t>с Министерството </a:t>
            </a:r>
            <a:r>
              <a:rPr lang="bg-BG" dirty="0"/>
              <a:t>на регионалното развитие и благоустройството </a:t>
            </a:r>
            <a:r>
              <a:rPr lang="bg-BG" dirty="0" smtClean="0"/>
              <a:t>за изпълнение на Инвестиционната си програма (ИП).</a:t>
            </a:r>
            <a:endParaRPr lang="bg-BG" dirty="0"/>
          </a:p>
          <a:p>
            <a:pPr algn="just"/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38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>
            <a:normAutofit fontScale="52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1800" i="1" dirty="0" smtClean="0">
                <a:solidFill>
                  <a:schemeClr val="tx1"/>
                </a:solidFill>
              </a:rPr>
              <a:t/>
            </a:r>
            <a:br>
              <a:rPr lang="bg-BG" sz="1800" i="1" dirty="0" smtClean="0">
                <a:solidFill>
                  <a:schemeClr val="tx1"/>
                </a:solidFill>
              </a:rPr>
            </a:br>
            <a:r>
              <a:rPr lang="bg-BG" sz="2700" dirty="0" smtClean="0">
                <a:solidFill>
                  <a:schemeClr val="tx1"/>
                </a:solidFill>
              </a:rPr>
              <a:t>Проект </a:t>
            </a:r>
            <a:r>
              <a:rPr lang="en-US" sz="2700" dirty="0" smtClean="0">
                <a:solidFill>
                  <a:schemeClr val="tx1"/>
                </a:solidFill>
              </a:rPr>
              <a:t>„</a:t>
            </a:r>
            <a:r>
              <a:rPr lang="en-US" sz="27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община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чрез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Театър</a:t>
            </a:r>
            <a:r>
              <a:rPr lang="en-US" sz="2700" dirty="0" smtClean="0">
                <a:solidFill>
                  <a:schemeClr val="tx1"/>
                </a:solidFill>
              </a:rPr>
              <a:t> „</a:t>
            </a:r>
            <a:r>
              <a:rPr lang="en-US" sz="2700" dirty="0" err="1" smtClean="0">
                <a:solidFill>
                  <a:schemeClr val="tx1"/>
                </a:solidFill>
              </a:rPr>
              <a:t>София</a:t>
            </a:r>
            <a:r>
              <a:rPr lang="en-US" sz="2700" dirty="0" smtClean="0">
                <a:solidFill>
                  <a:schemeClr val="tx1"/>
                </a:solidFill>
              </a:rPr>
              <a:t>“, </a:t>
            </a:r>
            <a:r>
              <a:rPr lang="en-US" sz="2700" dirty="0" err="1" smtClean="0">
                <a:solidFill>
                  <a:schemeClr val="tx1"/>
                </a:solidFill>
              </a:rPr>
              <a:t>район</a:t>
            </a:r>
            <a:r>
              <a:rPr lang="en-US" sz="2700" dirty="0" smtClean="0">
                <a:solidFill>
                  <a:schemeClr val="tx1"/>
                </a:solidFill>
              </a:rPr>
              <a:t> „Оборище“ </a:t>
            </a:r>
            <a:endParaRPr lang="bg-BG" sz="27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12740" y="1978269"/>
            <a:ext cx="885561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dirty="0" smtClean="0"/>
              <a:t>В </a:t>
            </a:r>
            <a:r>
              <a:rPr lang="bg-BG" dirty="0"/>
              <a:t>изпълнение на поетите ангажименти, </a:t>
            </a:r>
            <a:r>
              <a:rPr lang="bg-BG" dirty="0" smtClean="0"/>
              <a:t>Столична община </a:t>
            </a:r>
            <a:r>
              <a:rPr lang="bg-BG" dirty="0"/>
              <a:t>подготви за финансиране проектно предложение „Развитие на културната инфраструктура в Столична община чрез инвестиции в обновяване на </a:t>
            </a:r>
            <a:r>
              <a:rPr lang="bg-BG" dirty="0" smtClean="0"/>
              <a:t>Театър „София“, </a:t>
            </a:r>
            <a:r>
              <a:rPr lang="bg-BG" dirty="0"/>
              <a:t>район „Оборище“ по инвестиционен приоритет „Социална инфраструктура“, група дейности „Културна инфраструктура“ </a:t>
            </a:r>
            <a:r>
              <a:rPr lang="bg-BG" dirty="0" smtClean="0"/>
              <a:t>на ИП.</a:t>
            </a:r>
          </a:p>
          <a:p>
            <a:pPr algn="just"/>
            <a:endParaRPr lang="bg-BG" dirty="0"/>
          </a:p>
          <a:p>
            <a:pPr algn="just"/>
            <a:r>
              <a:rPr lang="bg-BG" dirty="0" smtClean="0"/>
              <a:t>С Решение №50 от 06.02.2020 г. Столичен общински съвет дава съгласие Столична община да кандидатства за финансиране с проектното предложение пред ДЗЗД „Фонд за устойчиви градове“ и Управляващия орган на ОПРР 2014-2020 г.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6427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>
            <a:normAutofit fontScale="52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2700" dirty="0" smtClean="0">
                <a:solidFill>
                  <a:schemeClr val="tx1"/>
                </a:solidFill>
              </a:rPr>
              <a:t>Проект </a:t>
            </a:r>
            <a:r>
              <a:rPr lang="en-US" sz="2700" dirty="0" smtClean="0">
                <a:solidFill>
                  <a:schemeClr val="tx1"/>
                </a:solidFill>
              </a:rPr>
              <a:t>„</a:t>
            </a:r>
            <a:r>
              <a:rPr lang="en-US" sz="27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община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чрез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Театър</a:t>
            </a:r>
            <a:r>
              <a:rPr lang="en-US" sz="2700" dirty="0" smtClean="0">
                <a:solidFill>
                  <a:schemeClr val="tx1"/>
                </a:solidFill>
              </a:rPr>
              <a:t> „</a:t>
            </a:r>
            <a:r>
              <a:rPr lang="en-US" sz="2700" dirty="0" err="1" smtClean="0">
                <a:solidFill>
                  <a:schemeClr val="tx1"/>
                </a:solidFill>
              </a:rPr>
              <a:t>София</a:t>
            </a:r>
            <a:r>
              <a:rPr lang="en-US" sz="2700" dirty="0" smtClean="0">
                <a:solidFill>
                  <a:schemeClr val="tx1"/>
                </a:solidFill>
              </a:rPr>
              <a:t>“, </a:t>
            </a:r>
            <a:r>
              <a:rPr lang="en-US" sz="2700" dirty="0" err="1" smtClean="0">
                <a:solidFill>
                  <a:schemeClr val="tx1"/>
                </a:solidFill>
              </a:rPr>
              <a:t>район</a:t>
            </a:r>
            <a:r>
              <a:rPr lang="en-US" sz="2700" dirty="0" smtClean="0">
                <a:solidFill>
                  <a:schemeClr val="tx1"/>
                </a:solidFill>
              </a:rPr>
              <a:t> „Оборище“ </a:t>
            </a:r>
            <a:endParaRPr lang="bg-BG" sz="27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31985" y="1820007"/>
            <a:ext cx="1038371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/>
              <a:t>За група дейности „Културна инфраструктура“ по </a:t>
            </a:r>
            <a:r>
              <a:rPr lang="bg-BG" dirty="0"/>
              <a:t>процедурата </a:t>
            </a:r>
            <a:r>
              <a:rPr lang="bg-BG" dirty="0" smtClean="0"/>
              <a:t>допустимите </a:t>
            </a:r>
            <a:r>
              <a:rPr lang="bg-BG" dirty="0"/>
              <a:t>за финансиране дейности </a:t>
            </a:r>
            <a:r>
              <a:rPr lang="bg-BG" dirty="0" smtClean="0"/>
              <a:t>са:</a:t>
            </a:r>
          </a:p>
          <a:p>
            <a:endParaRPr lang="bg-BG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/>
              <a:t>Развитие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културна</a:t>
            </a:r>
            <a:r>
              <a:rPr lang="en-US" dirty="0"/>
              <a:t> </a:t>
            </a:r>
            <a:r>
              <a:rPr lang="en-US" dirty="0" err="1"/>
              <a:t>инфраструктура</a:t>
            </a:r>
            <a:r>
              <a:rPr lang="en-US" dirty="0"/>
              <a:t> </a:t>
            </a:r>
            <a:r>
              <a:rPr lang="en-US" dirty="0" err="1"/>
              <a:t>чрез</a:t>
            </a:r>
            <a:r>
              <a:rPr lang="en-US" dirty="0"/>
              <a:t> </a:t>
            </a:r>
            <a:r>
              <a:rPr lang="en-US" dirty="0" err="1"/>
              <a:t>строителство</a:t>
            </a:r>
            <a:r>
              <a:rPr lang="en-US" dirty="0"/>
              <a:t>, </a:t>
            </a:r>
            <a:r>
              <a:rPr lang="en-US" dirty="0" err="1"/>
              <a:t>реконструкция</a:t>
            </a:r>
            <a:r>
              <a:rPr lang="en-US" dirty="0"/>
              <a:t>, </a:t>
            </a:r>
            <a:r>
              <a:rPr lang="en-US" dirty="0" err="1"/>
              <a:t>обновяване</a:t>
            </a:r>
            <a:r>
              <a:rPr lang="bg-BG" dirty="0"/>
              <a:t>; </a:t>
            </a:r>
            <a:endParaRPr lang="bg-BG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bg-BG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bg-BG" dirty="0"/>
              <a:t>О</a:t>
            </a:r>
            <a:r>
              <a:rPr lang="en-US" dirty="0" err="1"/>
              <a:t>борудване</a:t>
            </a:r>
            <a:r>
              <a:rPr lang="en-US" dirty="0"/>
              <a:t> и </a:t>
            </a:r>
            <a:r>
              <a:rPr lang="en-US" dirty="0" err="1"/>
              <a:t>обзавеждане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културни</a:t>
            </a:r>
            <a:r>
              <a:rPr lang="en-US" dirty="0"/>
              <a:t> </a:t>
            </a:r>
            <a:r>
              <a:rPr lang="en-US" dirty="0" err="1"/>
              <a:t>центрове</a:t>
            </a:r>
            <a:r>
              <a:rPr lang="en-US" dirty="0"/>
              <a:t>, </a:t>
            </a:r>
            <a:r>
              <a:rPr lang="en-US" dirty="0" err="1"/>
              <a:t>театри</a:t>
            </a:r>
            <a:r>
              <a:rPr lang="en-US" dirty="0"/>
              <a:t>, </a:t>
            </a:r>
            <a:r>
              <a:rPr lang="en-US" dirty="0" err="1"/>
              <a:t>читалища</a:t>
            </a:r>
            <a:r>
              <a:rPr lang="en-US" dirty="0"/>
              <a:t>, </a:t>
            </a:r>
            <a:r>
              <a:rPr lang="en-US" dirty="0" err="1"/>
              <a:t>библиотеки</a:t>
            </a:r>
            <a:r>
              <a:rPr lang="en-US" dirty="0"/>
              <a:t>, </a:t>
            </a:r>
            <a:r>
              <a:rPr lang="en-US" dirty="0" err="1"/>
              <a:t>опери</a:t>
            </a:r>
            <a:r>
              <a:rPr lang="en-US" dirty="0"/>
              <a:t>, </a:t>
            </a:r>
            <a:r>
              <a:rPr lang="en-US" dirty="0" err="1"/>
              <a:t>галерии</a:t>
            </a:r>
            <a:r>
              <a:rPr lang="en-US" dirty="0"/>
              <a:t>, </a:t>
            </a:r>
            <a:r>
              <a:rPr lang="en-US" dirty="0" err="1"/>
              <a:t>културни</a:t>
            </a:r>
            <a:r>
              <a:rPr lang="en-US" dirty="0"/>
              <a:t> </a:t>
            </a:r>
            <a:r>
              <a:rPr lang="en-US" dirty="0" err="1"/>
              <a:t>изложбени</a:t>
            </a:r>
            <a:r>
              <a:rPr lang="en-US" dirty="0"/>
              <a:t> </a:t>
            </a:r>
            <a:r>
              <a:rPr lang="en-US" dirty="0" err="1"/>
              <a:t>зали</a:t>
            </a:r>
            <a:r>
              <a:rPr lang="en-US" dirty="0"/>
              <a:t> и </a:t>
            </a:r>
            <a:r>
              <a:rPr lang="en-US" dirty="0" err="1"/>
              <a:t>други</a:t>
            </a:r>
            <a:r>
              <a:rPr lang="en-US" dirty="0"/>
              <a:t> </a:t>
            </a:r>
            <a:r>
              <a:rPr lang="en-US" dirty="0" err="1"/>
              <a:t>културни</a:t>
            </a:r>
            <a:r>
              <a:rPr lang="en-US" dirty="0"/>
              <a:t> </a:t>
            </a:r>
            <a:r>
              <a:rPr lang="en-US" dirty="0" err="1"/>
              <a:t>институции</a:t>
            </a:r>
            <a:r>
              <a:rPr lang="en-US" dirty="0"/>
              <a:t>, </a:t>
            </a:r>
            <a:r>
              <a:rPr lang="en-US" dirty="0" err="1"/>
              <a:t>включително</a:t>
            </a:r>
            <a:r>
              <a:rPr lang="en-US" dirty="0"/>
              <a:t> </a:t>
            </a:r>
            <a:r>
              <a:rPr lang="en-US" dirty="0" err="1"/>
              <a:t>прилежащите</a:t>
            </a:r>
            <a:r>
              <a:rPr lang="en-US" dirty="0"/>
              <a:t> </a:t>
            </a:r>
            <a:r>
              <a:rPr lang="en-US" dirty="0" err="1"/>
              <a:t>пространства</a:t>
            </a:r>
            <a:r>
              <a:rPr lang="en-US" dirty="0" smtClean="0"/>
              <a:t>;</a:t>
            </a:r>
            <a:endParaRPr lang="bg-BG" dirty="0" smtClean="0"/>
          </a:p>
          <a:p>
            <a:pPr lvl="0"/>
            <a:r>
              <a:rPr lang="en-US" dirty="0" smtClean="0"/>
              <a:t> </a:t>
            </a:r>
            <a:endParaRPr lang="bg-BG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bg-BG" dirty="0"/>
              <a:t>П</a:t>
            </a:r>
            <a:r>
              <a:rPr lang="en-US" dirty="0" err="1"/>
              <a:t>одобряване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достъпа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хора</a:t>
            </a:r>
            <a:r>
              <a:rPr lang="en-US" dirty="0"/>
              <a:t> с </a:t>
            </a:r>
            <a:r>
              <a:rPr lang="en-US" dirty="0" err="1"/>
              <a:t>увреждания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упоменатите</a:t>
            </a:r>
            <a:r>
              <a:rPr lang="en-US" dirty="0"/>
              <a:t> </a:t>
            </a:r>
            <a:r>
              <a:rPr lang="en-US" dirty="0" err="1"/>
              <a:t>по-горе</a:t>
            </a:r>
            <a:r>
              <a:rPr lang="en-US" dirty="0"/>
              <a:t> </a:t>
            </a:r>
            <a:r>
              <a:rPr lang="en-US" dirty="0" err="1"/>
              <a:t>сгради</a:t>
            </a:r>
            <a:r>
              <a:rPr lang="en-US" dirty="0"/>
              <a:t> </a:t>
            </a:r>
            <a:r>
              <a:rPr lang="en-US" dirty="0" err="1"/>
              <a:t>като</a:t>
            </a:r>
            <a:r>
              <a:rPr lang="en-US" dirty="0"/>
              <a:t> </a:t>
            </a:r>
            <a:r>
              <a:rPr lang="en-US" dirty="0" err="1"/>
              <a:t>част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останалите</a:t>
            </a:r>
            <a:r>
              <a:rPr lang="en-US" dirty="0"/>
              <a:t> </a:t>
            </a:r>
            <a:r>
              <a:rPr lang="en-US" dirty="0" err="1" smtClean="0"/>
              <a:t>строително</a:t>
            </a:r>
            <a:r>
              <a:rPr lang="bg-BG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монтажни</a:t>
            </a:r>
            <a:r>
              <a:rPr lang="en-US" dirty="0"/>
              <a:t> </a:t>
            </a:r>
            <a:r>
              <a:rPr lang="en-US" dirty="0" err="1"/>
              <a:t>работи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съответните</a:t>
            </a:r>
            <a:r>
              <a:rPr lang="en-US" dirty="0"/>
              <a:t> </a:t>
            </a:r>
            <a:r>
              <a:rPr lang="en-US" dirty="0" err="1"/>
              <a:t>обекти</a:t>
            </a:r>
            <a:r>
              <a:rPr lang="en-US" dirty="0"/>
              <a:t> и </a:t>
            </a:r>
            <a:r>
              <a:rPr lang="en-US" dirty="0" err="1"/>
              <a:t>конструктивни</a:t>
            </a:r>
            <a:r>
              <a:rPr lang="en-US" dirty="0"/>
              <a:t> </a:t>
            </a:r>
            <a:r>
              <a:rPr lang="en-US" dirty="0" err="1"/>
              <a:t>обследвания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съществуващата</a:t>
            </a:r>
            <a:r>
              <a:rPr lang="en-US" dirty="0"/>
              <a:t> </a:t>
            </a:r>
            <a:r>
              <a:rPr lang="en-US" dirty="0" err="1" smtClean="0"/>
              <a:t>сграда</a:t>
            </a:r>
            <a:r>
              <a:rPr lang="en-US" dirty="0" smtClean="0"/>
              <a:t>.</a:t>
            </a:r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9836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>
            <a:normAutofit fontScale="37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3600" i="1" dirty="0" smtClean="0"/>
              <a:t/>
            </a:r>
            <a:br>
              <a:rPr lang="bg-BG" sz="3600" i="1" dirty="0" smtClean="0"/>
            </a:br>
            <a:r>
              <a:rPr lang="bg-BG" sz="3600" dirty="0" smtClean="0">
                <a:solidFill>
                  <a:schemeClr val="tx1"/>
                </a:solidFill>
              </a:rPr>
              <a:t>Проект </a:t>
            </a:r>
            <a:r>
              <a:rPr lang="en-US" sz="3600" dirty="0" smtClean="0">
                <a:solidFill>
                  <a:schemeClr val="tx1"/>
                </a:solidFill>
              </a:rPr>
              <a:t>„</a:t>
            </a:r>
            <a:r>
              <a:rPr lang="en-US" sz="36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на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3600" dirty="0" smtClean="0">
                <a:solidFill>
                  <a:schemeClr val="tx1"/>
                </a:solidFill>
              </a:rPr>
              <a:t> в </a:t>
            </a:r>
            <a:r>
              <a:rPr lang="en-US" sz="36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община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чрез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3600" dirty="0" smtClean="0">
                <a:solidFill>
                  <a:schemeClr val="tx1"/>
                </a:solidFill>
              </a:rPr>
              <a:t> в </a:t>
            </a:r>
            <a:r>
              <a:rPr lang="en-US" sz="36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на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Театър</a:t>
            </a:r>
            <a:r>
              <a:rPr lang="en-US" sz="3600" dirty="0" smtClean="0">
                <a:solidFill>
                  <a:schemeClr val="tx1"/>
                </a:solidFill>
              </a:rPr>
              <a:t> „</a:t>
            </a:r>
            <a:r>
              <a:rPr lang="en-US" sz="3600" dirty="0" err="1" smtClean="0">
                <a:solidFill>
                  <a:schemeClr val="tx1"/>
                </a:solidFill>
              </a:rPr>
              <a:t>София</a:t>
            </a:r>
            <a:r>
              <a:rPr lang="en-US" sz="3600" dirty="0" smtClean="0">
                <a:solidFill>
                  <a:schemeClr val="tx1"/>
                </a:solidFill>
              </a:rPr>
              <a:t>“, </a:t>
            </a:r>
            <a:r>
              <a:rPr lang="en-US" sz="3600" dirty="0" err="1" smtClean="0">
                <a:solidFill>
                  <a:schemeClr val="tx1"/>
                </a:solidFill>
              </a:rPr>
              <a:t>район</a:t>
            </a:r>
            <a:r>
              <a:rPr lang="en-US" sz="3600" dirty="0" smtClean="0">
                <a:solidFill>
                  <a:schemeClr val="tx1"/>
                </a:solidFill>
              </a:rPr>
              <a:t> „Оборище“ </a:t>
            </a:r>
            <a:endParaRPr lang="bg-BG" sz="36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25415" y="1995854"/>
            <a:ext cx="1009357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dirty="0"/>
              <a:t>Проектното предложение "Развитие на културната инфраструктура в Столична община чрез инвестиции в обновяване на Театър "София", район "Оборище" обхваща комплекс от </a:t>
            </a:r>
            <a:r>
              <a:rPr lang="en-US" dirty="0" err="1"/>
              <a:t>дейности</a:t>
            </a:r>
            <a:r>
              <a:rPr lang="en-US" dirty="0"/>
              <a:t>, </a:t>
            </a:r>
            <a:r>
              <a:rPr lang="en-US" dirty="0" err="1"/>
              <a:t>свързани</a:t>
            </a:r>
            <a:r>
              <a:rPr lang="en-US" dirty="0"/>
              <a:t> с </a:t>
            </a:r>
            <a:r>
              <a:rPr lang="en-US" dirty="0" err="1" smtClean="0"/>
              <a:t>реконструкция</a:t>
            </a:r>
            <a:r>
              <a:rPr lang="bg-BG" dirty="0"/>
              <a:t> </a:t>
            </a:r>
            <a:r>
              <a:rPr lang="bg-BG" dirty="0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обновяване</a:t>
            </a:r>
            <a:r>
              <a:rPr lang="bg-BG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bg-BG" dirty="0"/>
              <a:t>Театър „София</a:t>
            </a:r>
            <a:r>
              <a:rPr lang="en-US" dirty="0"/>
              <a:t>”.</a:t>
            </a:r>
            <a:r>
              <a:rPr lang="bg-BG" dirty="0"/>
              <a:t> </a:t>
            </a:r>
            <a:endParaRPr lang="bg-BG" dirty="0" smtClean="0"/>
          </a:p>
          <a:p>
            <a:pPr algn="just"/>
            <a:endParaRPr lang="bg-BG" dirty="0" smtClean="0"/>
          </a:p>
          <a:p>
            <a:pPr algn="just"/>
            <a:r>
              <a:rPr lang="bg-BG" dirty="0" smtClean="0"/>
              <a:t>Реализацията му </a:t>
            </a:r>
            <a:r>
              <a:rPr lang="bg-BG" dirty="0"/>
              <a:t>ще допринесе за подобряването на културната инфраструктура, на условията за достъп до културен живот, ще се повиши качеството на живот на хората, живеещи в град София и ще се осигури социалното </a:t>
            </a:r>
            <a:r>
              <a:rPr lang="bg-BG" dirty="0" smtClean="0"/>
              <a:t>включване</a:t>
            </a:r>
            <a:r>
              <a:rPr lang="en-US" dirty="0" smtClean="0"/>
              <a:t> </a:t>
            </a:r>
            <a:r>
              <a:rPr lang="bg-BG" dirty="0" smtClean="0"/>
              <a:t>чрез осигуряване на достъпна среда.</a:t>
            </a:r>
          </a:p>
          <a:p>
            <a:pPr algn="just"/>
            <a:endParaRPr lang="bg-BG" dirty="0"/>
          </a:p>
          <a:p>
            <a:pPr algn="just"/>
            <a:r>
              <a:rPr lang="bg-BG" dirty="0" smtClean="0"/>
              <a:t>Проектът ще допринесе за осигуряването на съвременна</a:t>
            </a:r>
            <a:r>
              <a:rPr lang="bg-BG" dirty="0"/>
              <a:t>, модерна, отговаряща на динамично нарастващите изисквания на посетителите културна инфраструктура, </a:t>
            </a:r>
            <a:r>
              <a:rPr lang="bg-BG" dirty="0" smtClean="0"/>
              <a:t>която гарантира </a:t>
            </a:r>
            <a:r>
              <a:rPr lang="bg-BG" dirty="0"/>
              <a:t>повишаване на участието на гражданите в културните дейности и на потреблението на културни продукти и услуги</a:t>
            </a:r>
          </a:p>
          <a:p>
            <a:pPr algn="just"/>
            <a:r>
              <a:rPr lang="bg-BG" dirty="0"/>
              <a:t> </a:t>
            </a:r>
          </a:p>
          <a:p>
            <a:pPr algn="just"/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0294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>
            <a:normAutofit fontScale="52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2700" dirty="0" smtClean="0">
                <a:solidFill>
                  <a:schemeClr val="tx1"/>
                </a:solidFill>
              </a:rPr>
              <a:t>Проект </a:t>
            </a:r>
            <a:r>
              <a:rPr lang="en-US" sz="2700" dirty="0" smtClean="0">
                <a:solidFill>
                  <a:schemeClr val="tx1"/>
                </a:solidFill>
              </a:rPr>
              <a:t>„</a:t>
            </a:r>
            <a:r>
              <a:rPr lang="en-US" sz="27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община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чрез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Театър</a:t>
            </a:r>
            <a:r>
              <a:rPr lang="en-US" sz="2700" dirty="0" smtClean="0">
                <a:solidFill>
                  <a:schemeClr val="tx1"/>
                </a:solidFill>
              </a:rPr>
              <a:t> „</a:t>
            </a:r>
            <a:r>
              <a:rPr lang="en-US" sz="2700" dirty="0" err="1" smtClean="0">
                <a:solidFill>
                  <a:schemeClr val="tx1"/>
                </a:solidFill>
              </a:rPr>
              <a:t>София</a:t>
            </a:r>
            <a:r>
              <a:rPr lang="en-US" sz="2700" dirty="0" smtClean="0">
                <a:solidFill>
                  <a:schemeClr val="tx1"/>
                </a:solidFill>
              </a:rPr>
              <a:t>“, </a:t>
            </a:r>
            <a:r>
              <a:rPr lang="en-US" sz="2700" dirty="0" err="1" smtClean="0">
                <a:solidFill>
                  <a:schemeClr val="tx1"/>
                </a:solidFill>
              </a:rPr>
              <a:t>район</a:t>
            </a:r>
            <a:r>
              <a:rPr lang="en-US" sz="2700" dirty="0" smtClean="0">
                <a:solidFill>
                  <a:schemeClr val="tx1"/>
                </a:solidFill>
              </a:rPr>
              <a:t> „Оборище“ </a:t>
            </a:r>
            <a:endParaRPr lang="bg-BG" sz="27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5123" y="1468315"/>
            <a:ext cx="1110292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dirty="0"/>
              <a:t>В проектното предложение са заложени следните дейности</a:t>
            </a:r>
            <a:r>
              <a:rPr lang="bg-BG" dirty="0" smtClean="0"/>
              <a:t>:</a:t>
            </a:r>
          </a:p>
          <a:p>
            <a:pPr algn="just"/>
            <a:endParaRPr lang="bg-BG" dirty="0"/>
          </a:p>
          <a:p>
            <a:pPr algn="just"/>
            <a:r>
              <a:rPr lang="bg-BG" dirty="0"/>
              <a:t>1. СМР дейности,  реконструкция, обновяване, оборудване и обзавеждане на Театър </a:t>
            </a:r>
            <a:r>
              <a:rPr lang="bg-BG" dirty="0" smtClean="0"/>
              <a:t>„София“, </a:t>
            </a:r>
            <a:r>
              <a:rPr lang="bg-BG" dirty="0"/>
              <a:t>в т.ч. подобряване на достъпа за хора с увреждания до сградата като част от останалите строително-монтажни работи по обекта и конструктивни обследвания на съществуващата сграда, обхващаща следните </a:t>
            </a:r>
            <a:r>
              <a:rPr lang="bg-BG" dirty="0" err="1"/>
              <a:t>поддейности</a:t>
            </a:r>
            <a:r>
              <a:rPr lang="bg-BG" dirty="0"/>
              <a:t>:</a:t>
            </a:r>
          </a:p>
          <a:p>
            <a:pPr algn="just"/>
            <a:r>
              <a:rPr lang="bg-BG" dirty="0"/>
              <a:t>1.1.: СМР в изпълнение на инвестиционен проект за основен ремонт/реконструкция на Театър „София“, бул. „Я. </a:t>
            </a:r>
            <a:r>
              <a:rPr lang="bg-BG" dirty="0" err="1"/>
              <a:t>Сакъзов</a:t>
            </a:r>
            <a:r>
              <a:rPr lang="bg-BG" dirty="0"/>
              <a:t>“ № 23А, УПИ II, кв.582, М. Зона Г-13 ЮГ, р-н Оборище, гр. София;</a:t>
            </a:r>
          </a:p>
          <a:p>
            <a:pPr algn="just"/>
            <a:r>
              <a:rPr lang="bg-BG" dirty="0"/>
              <a:t>1.2.: Доставка и монтаж на съоръжения, обзавеждане и оборудване;</a:t>
            </a:r>
          </a:p>
          <a:p>
            <a:pPr algn="just"/>
            <a:r>
              <a:rPr lang="bg-BG" dirty="0"/>
              <a:t>1.3.: Авторски надзор;</a:t>
            </a:r>
          </a:p>
          <a:p>
            <a:pPr algn="just"/>
            <a:r>
              <a:rPr lang="bg-BG" dirty="0"/>
              <a:t>1.4.: Строителен надзор;</a:t>
            </a:r>
          </a:p>
          <a:p>
            <a:pPr algn="just"/>
            <a:r>
              <a:rPr lang="bg-BG" dirty="0"/>
              <a:t>2. Одит на проекта;</a:t>
            </a:r>
          </a:p>
          <a:p>
            <a:pPr algn="just"/>
            <a:r>
              <a:rPr lang="bg-BG" dirty="0"/>
              <a:t>3. Осъществяване на мерки за визуализация и информация съгласно Единния наръчник на бенефициента за прилагане на правила за информация и комуникация 2014-2020;</a:t>
            </a:r>
          </a:p>
          <a:p>
            <a:pPr algn="just"/>
            <a:r>
              <a:rPr lang="bg-BG" dirty="0"/>
              <a:t>4. Дейности по организация, администриране и управление на проекта</a:t>
            </a:r>
            <a:r>
              <a:rPr lang="bg-BG" dirty="0" smtClean="0"/>
              <a:t>.</a:t>
            </a:r>
          </a:p>
          <a:p>
            <a:pPr algn="just"/>
            <a:endParaRPr lang="bg-BG" dirty="0"/>
          </a:p>
          <a:p>
            <a:pPr algn="just"/>
            <a:r>
              <a:rPr lang="bg-BG" dirty="0" smtClean="0"/>
              <a:t>Предвижда се проектът да е с продължителност до 30 месеца </a:t>
            </a:r>
            <a:r>
              <a:rPr lang="bg-BG" dirty="0"/>
              <a:t>след подписване на Административен договор за безвъзмездна финансова помощ</a:t>
            </a:r>
          </a:p>
          <a:p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4170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>
            <a:normAutofit fontScale="450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3100" i="1" dirty="0" smtClean="0"/>
              <a:t/>
            </a:r>
            <a:br>
              <a:rPr lang="bg-BG" sz="3100" i="1" dirty="0" smtClean="0"/>
            </a:br>
            <a:r>
              <a:rPr lang="bg-BG" sz="3100" dirty="0" smtClean="0">
                <a:solidFill>
                  <a:schemeClr val="tx1"/>
                </a:solidFill>
              </a:rPr>
              <a:t>Проект </a:t>
            </a:r>
            <a:r>
              <a:rPr lang="en-US" sz="3100" dirty="0" smtClean="0">
                <a:solidFill>
                  <a:schemeClr val="tx1"/>
                </a:solidFill>
              </a:rPr>
              <a:t>„</a:t>
            </a:r>
            <a:r>
              <a:rPr lang="en-US" sz="31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3100" dirty="0" smtClean="0">
                <a:solidFill>
                  <a:schemeClr val="tx1"/>
                </a:solidFill>
              </a:rPr>
              <a:t> в </a:t>
            </a:r>
            <a:r>
              <a:rPr lang="en-US" sz="31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община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чрез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3100" dirty="0" smtClean="0">
                <a:solidFill>
                  <a:schemeClr val="tx1"/>
                </a:solidFill>
              </a:rPr>
              <a:t> в </a:t>
            </a:r>
            <a:r>
              <a:rPr lang="en-US" sz="31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Театър</a:t>
            </a:r>
            <a:r>
              <a:rPr lang="en-US" sz="3100" dirty="0" smtClean="0">
                <a:solidFill>
                  <a:schemeClr val="tx1"/>
                </a:solidFill>
              </a:rPr>
              <a:t> „</a:t>
            </a:r>
            <a:r>
              <a:rPr lang="en-US" sz="3100" dirty="0" err="1" smtClean="0">
                <a:solidFill>
                  <a:schemeClr val="tx1"/>
                </a:solidFill>
              </a:rPr>
              <a:t>София</a:t>
            </a:r>
            <a:r>
              <a:rPr lang="en-US" sz="3100" dirty="0" smtClean="0">
                <a:solidFill>
                  <a:schemeClr val="tx1"/>
                </a:solidFill>
              </a:rPr>
              <a:t>“, </a:t>
            </a:r>
            <a:r>
              <a:rPr lang="en-US" sz="3100" dirty="0" err="1" smtClean="0">
                <a:solidFill>
                  <a:schemeClr val="tx1"/>
                </a:solidFill>
              </a:rPr>
              <a:t>район</a:t>
            </a:r>
            <a:r>
              <a:rPr lang="en-US" sz="3100" dirty="0" smtClean="0">
                <a:solidFill>
                  <a:schemeClr val="tx1"/>
                </a:solidFill>
              </a:rPr>
              <a:t> „Оборище“ </a:t>
            </a:r>
            <a:endParaRPr lang="bg-BG" sz="31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5123" y="1934308"/>
            <a:ext cx="113684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dirty="0"/>
              <a:t>Бюджет на проекта - 9 770 197 лв. с ДДС, от които:</a:t>
            </a:r>
          </a:p>
          <a:p>
            <a:pPr algn="just"/>
            <a:endParaRPr lang="bg-BG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dirty="0"/>
              <a:t>5 500 000 лв. с ДДС безвъзмездна финансова помощ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dirty="0"/>
              <a:t>3 445 197 лв. с ДДС собствен принос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dirty="0"/>
              <a:t>825 000 лв. с ДДС заем от ДЗЗД „Фонд за устойчиви градове“ </a:t>
            </a:r>
          </a:p>
          <a:p>
            <a:pPr algn="just"/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4924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>
            <a:normAutofit fontScale="52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2700" dirty="0" smtClean="0">
                <a:solidFill>
                  <a:schemeClr val="tx1"/>
                </a:solidFill>
              </a:rPr>
              <a:t>Проект </a:t>
            </a:r>
            <a:r>
              <a:rPr lang="en-US" sz="2700" dirty="0" smtClean="0">
                <a:solidFill>
                  <a:schemeClr val="tx1"/>
                </a:solidFill>
              </a:rPr>
              <a:t>„</a:t>
            </a:r>
            <a:r>
              <a:rPr lang="en-US" sz="27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община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чрез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Театър</a:t>
            </a:r>
            <a:r>
              <a:rPr lang="en-US" sz="2700" dirty="0" smtClean="0">
                <a:solidFill>
                  <a:schemeClr val="tx1"/>
                </a:solidFill>
              </a:rPr>
              <a:t> „</a:t>
            </a:r>
            <a:r>
              <a:rPr lang="en-US" sz="2700" dirty="0" err="1" smtClean="0">
                <a:solidFill>
                  <a:schemeClr val="tx1"/>
                </a:solidFill>
              </a:rPr>
              <a:t>София</a:t>
            </a:r>
            <a:r>
              <a:rPr lang="en-US" sz="2700" dirty="0" smtClean="0">
                <a:solidFill>
                  <a:schemeClr val="tx1"/>
                </a:solidFill>
              </a:rPr>
              <a:t>“, </a:t>
            </a:r>
            <a:r>
              <a:rPr lang="en-US" sz="2700" dirty="0" err="1" smtClean="0">
                <a:solidFill>
                  <a:schemeClr val="tx1"/>
                </a:solidFill>
              </a:rPr>
              <a:t>район</a:t>
            </a:r>
            <a:r>
              <a:rPr lang="en-US" sz="2700" dirty="0" smtClean="0">
                <a:solidFill>
                  <a:schemeClr val="tx1"/>
                </a:solidFill>
              </a:rPr>
              <a:t> „Оборище“ </a:t>
            </a:r>
            <a:endParaRPr lang="bg-BG" sz="27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86962" y="1740877"/>
            <a:ext cx="100847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dirty="0"/>
              <a:t>Съгласно насоките за кандидатстване, при </a:t>
            </a:r>
            <a:r>
              <a:rPr lang="bg-BG" dirty="0" smtClean="0"/>
              <a:t>кандидатстване по Процедурата </a:t>
            </a:r>
            <a:r>
              <a:rPr lang="bg-BG" dirty="0"/>
              <a:t>и </a:t>
            </a:r>
            <a:r>
              <a:rPr lang="bg-BG" dirty="0" smtClean="0"/>
              <a:t>последващо изпълнение </a:t>
            </a:r>
            <a:r>
              <a:rPr lang="bg-BG" dirty="0"/>
              <a:t>на проектни предложения от група дейности „Културна инфраструктура“ е задължително използването на комбинирано финансиране от безвъзмездна финансова помощ (БФП) и финансов инструмент предоставен по линия на фондовете за градско развитие, като процедурата по одобрения на проектното предложение е следната</a:t>
            </a:r>
            <a:r>
              <a:rPr lang="bg-BG" dirty="0" smtClean="0"/>
              <a:t>:</a:t>
            </a:r>
          </a:p>
          <a:p>
            <a:pPr algn="just"/>
            <a:endParaRPr lang="bg-BG" dirty="0"/>
          </a:p>
          <a:p>
            <a:pPr algn="just"/>
            <a:r>
              <a:rPr lang="bg-BG" dirty="0"/>
              <a:t>1. Подаване на проектно предложение и бизнес план пред Фонда за градско развитие (</a:t>
            </a:r>
            <a:r>
              <a:rPr lang="bg-BG" dirty="0" smtClean="0"/>
              <a:t>ФГР);</a:t>
            </a:r>
            <a:endParaRPr lang="bg-BG" dirty="0"/>
          </a:p>
          <a:p>
            <a:pPr algn="just"/>
            <a:r>
              <a:rPr lang="bg-BG" dirty="0"/>
              <a:t>2. Оценка на проекта от </a:t>
            </a:r>
            <a:r>
              <a:rPr lang="bg-BG" dirty="0" smtClean="0"/>
              <a:t>ФГР </a:t>
            </a:r>
            <a:r>
              <a:rPr lang="bg-BG" dirty="0"/>
              <a:t>(в това число изготвяне на кредитен анализ и определяне на размера на финансирането чрез финансовия инструмент);</a:t>
            </a:r>
          </a:p>
          <a:p>
            <a:pPr algn="just"/>
            <a:r>
              <a:rPr lang="bg-BG" dirty="0"/>
              <a:t>3. Решение на </a:t>
            </a:r>
            <a:r>
              <a:rPr lang="bg-BG" dirty="0" smtClean="0"/>
              <a:t>ФГР </a:t>
            </a:r>
            <a:r>
              <a:rPr lang="bg-BG" dirty="0"/>
              <a:t>за финансиране на проекта;</a:t>
            </a:r>
          </a:p>
          <a:p>
            <a:pPr algn="just"/>
            <a:r>
              <a:rPr lang="bg-BG" dirty="0"/>
              <a:t>4. Кандидатстване за частта финансиране по линия на безвъзмездната финансова помощ;</a:t>
            </a:r>
          </a:p>
          <a:p>
            <a:pPr algn="just"/>
            <a:r>
              <a:rPr lang="bg-BG" dirty="0"/>
              <a:t>5. Оценка на проектното предложение и Решение за предоставяне на БФП;</a:t>
            </a:r>
          </a:p>
          <a:p>
            <a:pPr algn="just"/>
            <a:r>
              <a:rPr lang="bg-BG" dirty="0"/>
              <a:t>6. Сключване на договор за БФП и договор с </a:t>
            </a:r>
            <a:r>
              <a:rPr lang="bg-BG" dirty="0" smtClean="0"/>
              <a:t>ФГР</a:t>
            </a:r>
            <a:r>
              <a:rPr lang="en-US" dirty="0" smtClean="0"/>
              <a:t>.</a:t>
            </a:r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5924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>
            <a:normAutofit fontScale="450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3100" i="1" dirty="0" smtClean="0"/>
              <a:t/>
            </a:r>
            <a:br>
              <a:rPr lang="bg-BG" sz="3100" i="1" dirty="0" smtClean="0"/>
            </a:br>
            <a:r>
              <a:rPr lang="bg-BG" sz="3100" dirty="0" smtClean="0">
                <a:solidFill>
                  <a:schemeClr val="tx1"/>
                </a:solidFill>
              </a:rPr>
              <a:t>Проект </a:t>
            </a:r>
            <a:r>
              <a:rPr lang="en-US" sz="3100" dirty="0" smtClean="0">
                <a:solidFill>
                  <a:schemeClr val="tx1"/>
                </a:solidFill>
              </a:rPr>
              <a:t>„</a:t>
            </a:r>
            <a:r>
              <a:rPr lang="en-US" sz="31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3100" dirty="0" smtClean="0">
                <a:solidFill>
                  <a:schemeClr val="tx1"/>
                </a:solidFill>
              </a:rPr>
              <a:t> в </a:t>
            </a:r>
            <a:r>
              <a:rPr lang="en-US" sz="31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община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чрез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3100" dirty="0" smtClean="0">
                <a:solidFill>
                  <a:schemeClr val="tx1"/>
                </a:solidFill>
              </a:rPr>
              <a:t> в </a:t>
            </a:r>
            <a:r>
              <a:rPr lang="en-US" sz="31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Театър</a:t>
            </a:r>
            <a:r>
              <a:rPr lang="en-US" sz="3100" dirty="0" smtClean="0">
                <a:solidFill>
                  <a:schemeClr val="tx1"/>
                </a:solidFill>
              </a:rPr>
              <a:t> „</a:t>
            </a:r>
            <a:r>
              <a:rPr lang="en-US" sz="3100" dirty="0" err="1" smtClean="0">
                <a:solidFill>
                  <a:schemeClr val="tx1"/>
                </a:solidFill>
              </a:rPr>
              <a:t>София</a:t>
            </a:r>
            <a:r>
              <a:rPr lang="en-US" sz="3100" dirty="0" smtClean="0">
                <a:solidFill>
                  <a:schemeClr val="tx1"/>
                </a:solidFill>
              </a:rPr>
              <a:t>“, </a:t>
            </a:r>
            <a:r>
              <a:rPr lang="en-US" sz="3100" dirty="0" err="1" smtClean="0">
                <a:solidFill>
                  <a:schemeClr val="tx1"/>
                </a:solidFill>
              </a:rPr>
              <a:t>район</a:t>
            </a:r>
            <a:r>
              <a:rPr lang="en-US" sz="3100" dirty="0" smtClean="0">
                <a:solidFill>
                  <a:schemeClr val="tx1"/>
                </a:solidFill>
              </a:rPr>
              <a:t> „Оборище“ </a:t>
            </a:r>
            <a:endParaRPr lang="bg-BG" sz="31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51793" y="1635370"/>
            <a:ext cx="103573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Фондовете за градско развитие (ФГР) са финансов инструмент по Оперативна програма "Региони в растеж" 2014-2020, които надграждат над фондовете, създадени по инициативата JESSICA от предходния програмен период. Основната цел на Фондовете за градско развитие е привличането на допълнителен частен ресурс към публичния, предоставен от ОПРР 2014-2020 г. чрез Фонд мениджър на финансови инструменти за България (ФМФИБ), за финансиране на допустими градски проекти и за осъществяване на целите на Регионалната политика на ЕС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"Фонд за устойчиви градове" е избран за фонд за градско развитие за регионите София и Южна България след проведена обществена поръчка от ФМФИБ през август 2018 г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 "</a:t>
            </a:r>
            <a:r>
              <a:rPr lang="ru-RU" dirty="0"/>
              <a:t>Фонд за устойчиви градове" предoставя заеми с вградени гаранции, насочени към широк кръг потенциални крайни получатели за проекти за градско развитие и културно наследство.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9851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145</TotalTime>
  <Words>1235</Words>
  <Application>Microsoft Office PowerPoint</Application>
  <PresentationFormat>Widescreen</PresentationFormat>
  <Paragraphs>73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Retrospect</vt:lpstr>
      <vt:lpstr>  Проект „Развитие на културната инфраструктура в Столична община чрез инвестиции в обновяване на Театър „София“, район „Оборище“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DDamyanova</dc:creator>
  <cp:lastModifiedBy>DDamyanova</cp:lastModifiedBy>
  <cp:revision>17</cp:revision>
  <dcterms:created xsi:type="dcterms:W3CDTF">2021-02-10T11:23:59Z</dcterms:created>
  <dcterms:modified xsi:type="dcterms:W3CDTF">2021-02-10T13:56:19Z</dcterms:modified>
</cp:coreProperties>
</file>