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13"/>
  </p:notesMasterIdLst>
  <p:handoutMasterIdLst>
    <p:handoutMasterId r:id="rId14"/>
  </p:handoutMasterIdLst>
  <p:sldIdLst>
    <p:sldId id="357" r:id="rId2"/>
    <p:sldId id="345" r:id="rId3"/>
    <p:sldId id="371" r:id="rId4"/>
    <p:sldId id="381" r:id="rId5"/>
    <p:sldId id="380" r:id="rId6"/>
    <p:sldId id="369" r:id="rId7"/>
    <p:sldId id="359" r:id="rId8"/>
    <p:sldId id="377" r:id="rId9"/>
    <p:sldId id="378" r:id="rId10"/>
    <p:sldId id="379" r:id="rId11"/>
    <p:sldId id="373" r:id="rId12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826" autoAdjust="0"/>
  </p:normalViewPr>
  <p:slideViewPr>
    <p:cSldViewPr>
      <p:cViewPr>
        <p:scale>
          <a:sx n="66" d="100"/>
          <a:sy n="66" d="100"/>
        </p:scale>
        <p:origin x="-960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mova\Desktop\-\Prezentaciq_20.09.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mova\Desktop\SPK\shefka\Boo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Sheet9!$B$31</c:f>
              <c:strCache>
                <c:ptCount val="1"/>
                <c:pt idx="0">
                  <c:v>ПОДАДЕНИ ПРОЕКТИ</c:v>
                </c:pt>
              </c:strCache>
            </c:strRef>
          </c:tx>
          <c:cat>
            <c:numRef>
              <c:f>Sheet9!$A$32:$A$42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Sheet9!$B$32:$B$42</c:f>
              <c:numCache>
                <c:formatCode>General</c:formatCode>
                <c:ptCount val="11"/>
                <c:pt idx="0">
                  <c:v>160</c:v>
                </c:pt>
                <c:pt idx="1">
                  <c:v>190</c:v>
                </c:pt>
                <c:pt idx="2">
                  <c:v>255</c:v>
                </c:pt>
                <c:pt idx="3">
                  <c:v>270</c:v>
                </c:pt>
                <c:pt idx="4">
                  <c:v>516</c:v>
                </c:pt>
                <c:pt idx="5">
                  <c:v>576</c:v>
                </c:pt>
                <c:pt idx="6">
                  <c:v>600</c:v>
                </c:pt>
                <c:pt idx="7">
                  <c:v>432</c:v>
                </c:pt>
                <c:pt idx="8">
                  <c:v>508</c:v>
                </c:pt>
                <c:pt idx="9">
                  <c:v>400</c:v>
                </c:pt>
                <c:pt idx="10">
                  <c:v>326</c:v>
                </c:pt>
              </c:numCache>
            </c:numRef>
          </c:val>
        </c:ser>
        <c:ser>
          <c:idx val="1"/>
          <c:order val="1"/>
          <c:tx>
            <c:strRef>
              <c:f>Sheet9!$C$31</c:f>
              <c:strCache>
                <c:ptCount val="1"/>
                <c:pt idx="0">
                  <c:v>ФИНАНСИРАНИ ПРОЕКТИ</c:v>
                </c:pt>
              </c:strCache>
            </c:strRef>
          </c:tx>
          <c:cat>
            <c:numRef>
              <c:f>Sheet9!$A$32:$A$42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Sheet9!$C$32:$C$42</c:f>
              <c:numCache>
                <c:formatCode>General</c:formatCode>
                <c:ptCount val="11"/>
                <c:pt idx="0">
                  <c:v>38</c:v>
                </c:pt>
                <c:pt idx="1">
                  <c:v>94</c:v>
                </c:pt>
                <c:pt idx="2">
                  <c:v>132</c:v>
                </c:pt>
                <c:pt idx="3">
                  <c:v>68</c:v>
                </c:pt>
                <c:pt idx="4">
                  <c:v>147</c:v>
                </c:pt>
                <c:pt idx="5">
                  <c:v>179</c:v>
                </c:pt>
                <c:pt idx="6">
                  <c:v>148</c:v>
                </c:pt>
                <c:pt idx="7">
                  <c:v>117</c:v>
                </c:pt>
                <c:pt idx="8">
                  <c:v>163</c:v>
                </c:pt>
                <c:pt idx="9">
                  <c:v>153</c:v>
                </c:pt>
                <c:pt idx="10">
                  <c:v>128</c:v>
                </c:pt>
              </c:numCache>
            </c:numRef>
          </c:val>
        </c:ser>
        <c:dLbls/>
        <c:shape val="box"/>
        <c:axId val="52971392"/>
        <c:axId val="52972928"/>
        <c:axId val="0"/>
      </c:bar3DChart>
      <c:catAx>
        <c:axId val="529713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2972928"/>
        <c:crosses val="autoZero"/>
        <c:auto val="1"/>
        <c:lblAlgn val="ctr"/>
        <c:lblOffset val="100"/>
      </c:catAx>
      <c:valAx>
        <c:axId val="5297292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529713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7116390861719971"/>
          <c:y val="0"/>
          <c:w val="0.6585694407938415"/>
          <c:h val="1"/>
        </c:manualLayout>
      </c:layout>
      <c:pie3DChart>
        <c:varyColors val="1"/>
        <c:ser>
          <c:idx val="0"/>
          <c:order val="0"/>
          <c:explosion val="25"/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7.3230345679748321E-3"/>
                  <c:y val="-1.03918828643859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Програма 1: „Сценични изкуства” (театър, танцов театър, мюзикъл, перформативни сценични форми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);</a:t>
                    </a:r>
                    <a:r>
                      <a: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 проекта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Програма 2: </a:t>
                    </a:r>
                    <a:r>
                      <a:rPr lang="bg-BG" dirty="0" smtClean="0"/>
                      <a:t>„</a:t>
                    </a:r>
                    <a:r>
                      <a:rPr lang="ru-RU" dirty="0" smtClean="0"/>
                      <a:t>Музика</a:t>
                    </a:r>
                    <a:r>
                      <a:rPr lang="ru-RU" dirty="0"/>
                      <a:t>, класически, модерен и фолклорен танц“; </a:t>
                    </a:r>
                    <a:r>
                      <a:rPr lang="ru-RU" dirty="0" smtClean="0"/>
                      <a:t>17 проекта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4.6182142815206627E-2"/>
                  <c:y val="-1.593545883069269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Програма 3: „Визуални изкуства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“; 12 проекта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5320102192800619"/>
                  <c:y val="-2.011951774478168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Програма 4: „Литература, издателска дейност, оперативна критика, културна периодика и превод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“; 16 </a:t>
                    </a:r>
                    <a:r>
                      <a:rPr lang="bg-BG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проекта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0.16354585262884069"/>
                  <c:y val="5.29722887933086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Програма 5: „Историческо наследство, социализация на недвижими културни ценности"; </a:t>
                    </a:r>
                    <a:r>
                      <a:rPr lang="ru-RU" dirty="0" smtClean="0"/>
                      <a:t>4 проекта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3.6533881059286101E-3"/>
                  <c:y val="0.10940721593704596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Програма 6: „Нематериално културно наследство и културни традиции на столицата“ 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</a:t>
                    </a:r>
                    <a:r>
                      <a:rPr lang="en-US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 проекта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Програма 7:  „Външна и вътрешна мобилност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“; 20 проекта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2.3070833141394406E-2"/>
                  <c:y val="-6.674727339097964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Програма 8 -  „Културни партньорства и копродукции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“;</a:t>
                    </a:r>
                    <a:r>
                      <a: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 проекта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1.1132457730532204E-4"/>
                  <c:y val="-3.705847257952581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Програма 9: „Активно участие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”;</a:t>
                    </a:r>
                    <a:r>
                      <a: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 проекта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9"/>
              <c:layout>
                <c:manualLayout>
                  <c:x val="-2.960974074244687E-2"/>
                  <c:y val="-7.3871481812266188E-2"/>
                </c:manualLayout>
              </c:layout>
              <c:tx>
                <c:rich>
                  <a:bodyPr/>
                  <a:lstStyle/>
                  <a:p>
                    <a:r>
                      <a:rPr lang="bg-BG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Програма 10: „Кино</a:t>
                    </a:r>
                    <a:r>
                      <a:rPr lang="bg-BG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”; 7 проекта</a:t>
                    </a:r>
                    <a:endParaRPr lang="bg-BG" dirty="0"/>
                  </a:p>
                </c:rich>
              </c:tx>
              <c:showVal val="1"/>
              <c:showCatName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Програма 11: “София - творчески град на киното (под егидата на ЮНЕСКО)” 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11 проекта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Sheet1!$A$1:$A$11</c:f>
              <c:strCache>
                <c:ptCount val="11"/>
                <c:pt idx="0">
                  <c:v>Програма 1: „Сценични изкуства” (театър, танцов театър, мюзикъл, перформативни сценични форми)  </c:v>
                </c:pt>
                <c:pt idx="1">
                  <c:v>Програма 2: „Музика, класически, модерен и фолклорен танц“</c:v>
                </c:pt>
                <c:pt idx="2">
                  <c:v>Програма 3: „Визуални изкуства“     </c:v>
                </c:pt>
                <c:pt idx="3">
                  <c:v>Програма 4: „Литература, издателска дейност, оперативна критика, културна периодика и превод“                                                                                             </c:v>
                </c:pt>
                <c:pt idx="4">
                  <c:v>Програма 5: „Историческо наследство, социализация на недвижими културни ценности"</c:v>
                </c:pt>
                <c:pt idx="5">
                  <c:v>Програма 6: „Нематериално културно наследство и културни традиции на столицата“ </c:v>
                </c:pt>
                <c:pt idx="6">
                  <c:v>Програма 7:  „Външна и вътрешна мобилност“   </c:v>
                </c:pt>
                <c:pt idx="7">
                  <c:v>Програма 8 -  „Културни партньорства и копродукции“ </c:v>
                </c:pt>
                <c:pt idx="8">
                  <c:v>Програма 9: „Активно участие”  </c:v>
                </c:pt>
                <c:pt idx="9">
                  <c:v>Програма 10: „Кино”      </c:v>
                </c:pt>
                <c:pt idx="10">
                  <c:v>Програма 11: “София - творчески град на киното (под егидата на ЮНЕСКО)”  </c:v>
                </c:pt>
              </c:strCache>
            </c:str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18</c:v>
                </c:pt>
                <c:pt idx="1">
                  <c:v>17</c:v>
                </c:pt>
                <c:pt idx="2">
                  <c:v>12</c:v>
                </c:pt>
                <c:pt idx="3">
                  <c:v>16</c:v>
                </c:pt>
                <c:pt idx="4">
                  <c:v>4</c:v>
                </c:pt>
                <c:pt idx="5">
                  <c:v>4</c:v>
                </c:pt>
                <c:pt idx="6">
                  <c:v>20</c:v>
                </c:pt>
                <c:pt idx="7">
                  <c:v>5</c:v>
                </c:pt>
                <c:pt idx="8">
                  <c:v>14</c:v>
                </c:pt>
                <c:pt idx="9">
                  <c:v>7</c:v>
                </c:pt>
                <c:pt idx="10">
                  <c:v>11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F5A0FF20-1302-4BF3-922B-5865B7F23B64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1"/>
            <a:ext cx="4302231" cy="339884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1"/>
            <a:ext cx="4302231" cy="339884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7473A093-BE93-4FC6-8F29-42C7F3E3A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04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2ABA3818-1C3A-43C4-B7AF-12ACE26A88D8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6" rIns="91531" bIns="45766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531" tIns="45766" rIns="91531" bIns="4576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302231" cy="339884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1"/>
            <a:ext cx="4302231" cy="339884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04176AAF-CEA0-4C31-B698-F42254F4A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15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76AAF-CEA0-4C31-B698-F42254F4A44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22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76AAF-CEA0-4C31-B698-F42254F4A44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68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76AAF-CEA0-4C31-B698-F42254F4A4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476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76AAF-CEA0-4C31-B698-F42254F4A44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8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76AAF-CEA0-4C31-B698-F42254F4A44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54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76AAF-CEA0-4C31-B698-F42254F4A44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85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76AAF-CEA0-4C31-B698-F42254F4A44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22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60125C89-D22E-491B-B1D1-ED83B7CBBC00}" type="datetimeFigureOut">
              <a:rPr lang="ru-RU" smtClean="0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3F56012-5098-446D-AE08-A0A7EBCF57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65FB8-E31C-4E9D-82A5-E63BBFBCE366}" type="datetimeFigureOut">
              <a:rPr lang="ru-RU" smtClean="0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17AD9-E607-43D8-9A8C-D58D65F686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FDAF5C-FCAB-43EA-8058-52B7C368BBAC}" type="datetimeFigureOut">
              <a:rPr lang="ru-RU" smtClean="0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8573D-B9CB-4229-8CC5-1A436371E1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F967AFCE-46CC-41F5-A442-D26256A20E61}" type="datetimeFigureOut">
              <a:rPr lang="ru-RU" smtClean="0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3D52C0F-7588-4674-B85A-0AEDBD9E3F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18E5EC29-99C0-491F-BC56-509A8B4DCC6A}" type="datetimeFigureOut">
              <a:rPr lang="ru-RU" smtClean="0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EA1F5793-A9E7-4E79-AB97-597F78E330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73CF5-063C-4F53-9ED5-88DC7E84D0FD}" type="datetimeFigureOut">
              <a:rPr lang="ru-RU" smtClean="0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26370-B4F8-493D-B1D8-CC7F671734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224FFA-E8FA-43FA-A556-67CB8BF9BBE6}" type="datetimeFigureOut">
              <a:rPr lang="ru-RU" smtClean="0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33D2B-0528-43AC-88E6-1A4225FA13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4544E5B-5B4B-493F-8177-8C9DB5D85995}" type="datetimeFigureOut">
              <a:rPr lang="ru-RU" smtClean="0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ECDECD6-FFDF-4A95-BE06-B90A4B718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19D50-27AD-41C9-8D9E-7BE543643EB6}" type="datetimeFigureOut">
              <a:rPr lang="ru-RU" smtClean="0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50307-E4F5-4D66-9254-04463E8A66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A51531D-17A2-49C3-96A6-917D438623CB}" type="datetimeFigureOut">
              <a:rPr lang="ru-RU" smtClean="0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482FC9F-440D-416D-B312-99956221F9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1B369DA-9577-4D74-BE5A-0306E06AC7B9}" type="datetimeFigureOut">
              <a:rPr lang="ru-RU" smtClean="0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D536358-0594-49BB-AC35-27D0F669C6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297A03-FA9A-4ECB-883A-13EB09CF758A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4211638" y="5314950"/>
            <a:ext cx="49323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bg-BG" sz="2800" b="1" smtClean="0">
              <a:solidFill>
                <a:srgbClr val="FFFFFF"/>
              </a:solidFill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634" y="4154588"/>
            <a:ext cx="4066331" cy="19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3688" y="2348880"/>
            <a:ext cx="7358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СТОЛИЧНА ПРОГРАМА „КУЛТУРА“</a:t>
            </a:r>
          </a:p>
          <a:p>
            <a:pPr algn="ctr"/>
            <a:r>
              <a:rPr lang="bg-BG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bg-BG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г.</a:t>
            </a:r>
            <a:endParaRPr lang="ru-RU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253" y="6466996"/>
            <a:ext cx="2994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https://kultura.sofia.bg</a:t>
            </a:r>
            <a:r>
              <a:rPr lang="ru-RU" dirty="0" smtClean="0">
                <a:solidFill>
                  <a:srgbClr val="00B0F0"/>
                </a:solidFill>
              </a:rPr>
              <a:t>/</a:t>
            </a:r>
            <a:endParaRPr lang="bg-BG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765" l="0" r="100000">
                        <a14:foregroundMark x1="35782" y1="14824" x2="35545" y2="72235"/>
                        <a14:foregroundMark x1="38863" y1="16471" x2="41232" y2="74353"/>
                        <a14:foregroundMark x1="50000" y1="7529" x2="50237" y2="75765"/>
                        <a14:foregroundMark x1="56398" y1="15059" x2="58768" y2="72471"/>
                        <a14:foregroundMark x1="65166" y1="15529" x2="64455" y2="70118"/>
                        <a14:foregroundMark x1="17536" y1="92235" x2="25355" y2="81647"/>
                        <a14:foregroundMark x1="22512" y1="90353" x2="32938" y2="81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940" y="290860"/>
            <a:ext cx="2043493" cy="20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304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413" y="116632"/>
            <a:ext cx="81003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ДОБРИ ПРАКТИКИ</a:t>
            </a:r>
          </a:p>
          <a:p>
            <a:pPr algn="ctr"/>
            <a:r>
              <a:rPr lang="bg-BG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СТОЛИЧНА ПРОГРАМА „КУЛТУРА“ – 2016 г. </a:t>
            </a:r>
            <a:endParaRPr lang="ru-RU" sz="2800" dirty="0"/>
          </a:p>
        </p:txBody>
      </p:sp>
      <p:pic>
        <p:nvPicPr>
          <p:cNvPr id="4098" name="Picture 2" descr="http://i.actualno.com/actualno_2013/upload/2016/01/14/0178609001452763431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749" y="2613104"/>
            <a:ext cx="146468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203" y="3055958"/>
            <a:ext cx="6508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Програма </a:t>
            </a:r>
            <a:r>
              <a:rPr lang="ru-RU" b="1" dirty="0" smtClean="0"/>
              <a:t>10: </a:t>
            </a:r>
            <a:r>
              <a:rPr lang="ru-RU" b="1" dirty="0"/>
              <a:t>„София - творчески град на киното (под егидата на ЮНЕСКО</a:t>
            </a:r>
            <a:r>
              <a:rPr lang="ru-RU" b="1" dirty="0" smtClean="0"/>
              <a:t>)”</a:t>
            </a:r>
          </a:p>
          <a:p>
            <a:pPr algn="just"/>
            <a:r>
              <a:rPr lang="ru-RU" dirty="0"/>
              <a:t>„Дискусионен клуб за eвропейско и българско кино” - „Арт Фест” ЕООД</a:t>
            </a:r>
          </a:p>
        </p:txBody>
      </p:sp>
      <p:pic>
        <p:nvPicPr>
          <p:cNvPr id="4100" name="Picture 4" descr="&amp;Rcy;&amp;iecy;&amp;zcy;&amp;ucy;&amp;lcy;&amp;tcy;&amp;acy;&amp;tcy; &amp;scy; &amp;icy;&amp;zcy;&amp;ocy;&amp;bcy;&amp;rcy;&amp;acy;&amp;zhcy;&amp;iecy;&amp;ncy;&amp;icy;&amp;iecy; &amp;zcy;&amp;acy; &quot;&amp;Fcy;&amp;icy;&amp;lcy;&amp;mcy;&amp;ocy;&amp;vcy; &amp;fcy;&amp;iecy;&amp;scy;&amp;tcy;&amp;icy;&amp;vcy;&amp;acy;&amp;lcy; &quot;&amp;Mcy;&amp;acy;&amp;scy;&amp;tcy;&amp;iecy;&amp;rcy; &amp;ocy;&amp;fcy; &amp;Acy;&amp;rcy;&amp;tcy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03" y="4267996"/>
            <a:ext cx="27771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59832" y="4981007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Програма </a:t>
            </a:r>
            <a:r>
              <a:rPr lang="ru-RU" b="1" dirty="0" smtClean="0"/>
              <a:t>10: </a:t>
            </a:r>
            <a:r>
              <a:rPr lang="ru-RU" b="1" dirty="0"/>
              <a:t>„София - творчески град на киното (под егидата на ЮНЕСКО</a:t>
            </a:r>
            <a:r>
              <a:rPr lang="ru-RU" b="1" dirty="0" smtClean="0"/>
              <a:t>)”</a:t>
            </a:r>
          </a:p>
          <a:p>
            <a:pPr algn="just"/>
            <a:r>
              <a:rPr lang="ru-RU" dirty="0"/>
              <a:t>"Филмов фестивал "Мастер оф Арт" - „Спотлайт” ООД</a:t>
            </a:r>
          </a:p>
        </p:txBody>
      </p:sp>
      <p:pic>
        <p:nvPicPr>
          <p:cNvPr id="10" name="Picture 6" descr="http://sofia.plays.bg/img/events/image/20160708-101656/banner_j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03" y="1036027"/>
            <a:ext cx="3321027" cy="18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46289" y="1366596"/>
            <a:ext cx="4741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Програма </a:t>
            </a:r>
            <a:r>
              <a:rPr lang="ru-RU" b="1" smtClean="0"/>
              <a:t>8: </a:t>
            </a:r>
            <a:r>
              <a:rPr lang="ru-RU" b="1" dirty="0"/>
              <a:t>„Активно участие” </a:t>
            </a:r>
            <a:endParaRPr lang="ru-RU" b="1" dirty="0" smtClean="0"/>
          </a:p>
          <a:p>
            <a:pPr algn="just"/>
            <a:r>
              <a:rPr lang="ru-RU" dirty="0" smtClean="0"/>
              <a:t>ВКУСИ </a:t>
            </a:r>
            <a:r>
              <a:rPr lang="ru-RU" dirty="0"/>
              <a:t>КАРНАВАЛA 2016 - детски и младежки карнавални лаборатории - Фондация "ЖАР театър-изкуство-култура"</a:t>
            </a:r>
          </a:p>
        </p:txBody>
      </p:sp>
    </p:spTree>
    <p:extLst>
      <p:ext uri="{BB962C8B-B14F-4D97-AF65-F5344CB8AC3E}">
        <p14:creationId xmlns:p14="http://schemas.microsoft.com/office/powerpoint/2010/main" xmlns="" val="12351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4211638" y="5314950"/>
            <a:ext cx="49323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bg-BG" sz="2800" b="1" smtClean="0">
              <a:solidFill>
                <a:srgbClr val="FFFFFF"/>
              </a:solidFill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588" y="4193127"/>
            <a:ext cx="4066331" cy="19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3688" y="2060848"/>
            <a:ext cx="7358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СТОЛИЧНА ПРОГРАМА „КУЛТУРА“</a:t>
            </a:r>
          </a:p>
          <a:p>
            <a:pPr algn="ctr"/>
            <a:r>
              <a:rPr lang="bg-BG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2018 г.</a:t>
            </a:r>
            <a:endParaRPr lang="ru-RU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253" y="6466996"/>
            <a:ext cx="2994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https://kultura.sofia.bg</a:t>
            </a:r>
            <a:r>
              <a:rPr lang="ru-RU" dirty="0" smtClean="0">
                <a:solidFill>
                  <a:srgbClr val="00B0F0"/>
                </a:solidFill>
              </a:rPr>
              <a:t>/</a:t>
            </a:r>
            <a:endParaRPr lang="bg-BG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765" l="0" r="100000">
                        <a14:foregroundMark x1="35782" y1="14824" x2="35545" y2="72235"/>
                        <a14:foregroundMark x1="38863" y1="16471" x2="41232" y2="74353"/>
                        <a14:foregroundMark x1="50000" y1="7529" x2="50237" y2="75765"/>
                        <a14:foregroundMark x1="56398" y1="15059" x2="58768" y2="72471"/>
                        <a14:foregroundMark x1="65166" y1="15529" x2="64455" y2="70118"/>
                        <a14:foregroundMark x1="17536" y1="92235" x2="25355" y2="81647"/>
                        <a14:foregroundMark x1="22512" y1="90353" x2="32938" y2="81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940" y="2828"/>
            <a:ext cx="2043493" cy="20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453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3" y="116632"/>
            <a:ext cx="849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СТОЛИЧНА ПРОГРАМА „КУЛТУРА“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3" y="980728"/>
            <a:ext cx="84969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/>
              <a:t>Програма „Култура” е създадена през 2007 г</a:t>
            </a:r>
            <a:r>
              <a:rPr lang="ru-RU" sz="1600" dirty="0" smtClean="0"/>
              <a:t>., първо</a:t>
            </a:r>
            <a:r>
              <a:rPr lang="bg-BG" sz="1600" dirty="0" smtClean="0"/>
              <a:t>начално</a:t>
            </a:r>
            <a:r>
              <a:rPr lang="ru-RU" sz="1600" dirty="0" smtClean="0"/>
              <a:t> </a:t>
            </a:r>
            <a:r>
              <a:rPr lang="ru-RU" sz="1600" dirty="0"/>
              <a:t>като </a:t>
            </a:r>
            <a:r>
              <a:rPr lang="ru-RU" sz="1600" dirty="0" smtClean="0"/>
              <a:t>Меценатска </a:t>
            </a:r>
            <a:r>
              <a:rPr lang="ru-RU" sz="1600" dirty="0"/>
              <a:t>програма „Култура”, а през 2008 г. </a:t>
            </a:r>
            <a:r>
              <a:rPr lang="ru-RU" sz="1600" dirty="0" smtClean="0"/>
              <a:t>е преименувана </a:t>
            </a:r>
            <a:r>
              <a:rPr lang="ru-RU" sz="1600" dirty="0"/>
              <a:t>на Столична програма „Култура</a:t>
            </a:r>
            <a:r>
              <a:rPr lang="ru-RU" sz="1600" dirty="0" smtClean="0"/>
              <a:t>”.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Програмата </a:t>
            </a:r>
            <a:r>
              <a:rPr lang="ru-RU" sz="1600" dirty="0"/>
              <a:t>работи на базата на Закона за развитие на културата, Закона за общинския бюджет, Закона за местното самоуправление и местната администрация, Стратегията за развитие на културата </a:t>
            </a:r>
            <a:r>
              <a:rPr lang="ru-RU" sz="1600" dirty="0" smtClean="0"/>
              <a:t>София – Творческа </a:t>
            </a:r>
            <a:r>
              <a:rPr lang="ru-RU" sz="1600" dirty="0"/>
              <a:t>столица 2013-2023 и Правилата за работа на </a:t>
            </a:r>
            <a:r>
              <a:rPr lang="ru-RU" sz="1600" dirty="0" smtClean="0"/>
              <a:t>Програмата</a:t>
            </a:r>
            <a:r>
              <a:rPr lang="ru-RU" sz="1600" dirty="0"/>
              <a:t>.</a:t>
            </a:r>
            <a:endParaRPr lang="ru-RU" sz="1600" dirty="0" smtClean="0"/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Дейността </a:t>
            </a:r>
            <a:r>
              <a:rPr lang="ru-RU" sz="1600" dirty="0"/>
              <a:t>и развитието </a:t>
            </a:r>
            <a:r>
              <a:rPr lang="ru-RU" sz="1600" dirty="0" smtClean="0"/>
              <a:t>на СП </a:t>
            </a:r>
            <a:r>
              <a:rPr lang="ru-RU" sz="1600" dirty="0"/>
              <a:t>„Култура</a:t>
            </a:r>
            <a:r>
              <a:rPr lang="ru-RU" sz="1600" dirty="0" smtClean="0"/>
              <a:t>” се ръководи от </a:t>
            </a:r>
            <a:r>
              <a:rPr lang="ru-RU" sz="1600" dirty="0"/>
              <a:t>Творчески </a:t>
            </a:r>
            <a:r>
              <a:rPr lang="ru-RU" sz="1600" dirty="0" smtClean="0"/>
              <a:t>съвет, който определя </a:t>
            </a:r>
            <a:r>
              <a:rPr lang="ru-RU" sz="1600" dirty="0"/>
              <a:t>годишните </a:t>
            </a:r>
            <a:r>
              <a:rPr lang="ru-RU" sz="1600" dirty="0" smtClean="0"/>
              <a:t>приоритети </a:t>
            </a:r>
            <a:r>
              <a:rPr lang="ru-RU" sz="1600" dirty="0"/>
              <a:t>и направления на Програмата и </a:t>
            </a:r>
            <a:r>
              <a:rPr lang="ru-RU" sz="1600" dirty="0" smtClean="0"/>
              <a:t>прави подбор </a:t>
            </a:r>
            <a:r>
              <a:rPr lang="ru-RU" sz="1600" dirty="0"/>
              <a:t>на </a:t>
            </a:r>
            <a:r>
              <a:rPr lang="ru-RU" sz="1600" dirty="0" smtClean="0"/>
              <a:t>оценителите на кандидатстващите проекти. 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Администрирането </a:t>
            </a:r>
            <a:r>
              <a:rPr lang="ru-RU" sz="1600" dirty="0"/>
              <a:t>и координацията на </a:t>
            </a:r>
            <a:r>
              <a:rPr lang="ru-RU" sz="1600" dirty="0" smtClean="0"/>
              <a:t>Програмата </a:t>
            </a:r>
            <a:r>
              <a:rPr lang="ru-RU" sz="1600" dirty="0"/>
              <a:t>се </a:t>
            </a:r>
            <a:r>
              <a:rPr lang="ru-RU" sz="1600" dirty="0" smtClean="0"/>
              <a:t>осъществяват </a:t>
            </a:r>
            <a:r>
              <a:rPr lang="ru-RU" sz="1600" dirty="0"/>
              <a:t>от Дирекция „Култура”. </a:t>
            </a:r>
            <a:endParaRPr lang="ru-RU" sz="1600" dirty="0" smtClean="0"/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Чрез </a:t>
            </a:r>
            <a:r>
              <a:rPr lang="ru-RU" sz="1600" dirty="0"/>
              <a:t>значителните финансови инвестиции и големия брой подкрепени проекти във всички области на изкуството и културното наследство, Програма „Култура” работи както за самия културен сектор, така и за гражданите на София. </a:t>
            </a:r>
            <a:endParaRPr lang="bg-BG" sz="16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xmlns="" val="43331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025" y="188640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/>
              <a:t>Целите на </a:t>
            </a:r>
            <a:r>
              <a:rPr lang="ru-RU" sz="1600" b="1" dirty="0" smtClean="0"/>
              <a:t>Програмата</a:t>
            </a:r>
            <a:r>
              <a:rPr lang="ru-RU" sz="1600" dirty="0"/>
              <a:t>:</a:t>
            </a:r>
            <a:endParaRPr lang="ru-RU" sz="1600" dirty="0" smtClean="0"/>
          </a:p>
          <a:p>
            <a:pPr marL="174625" algn="just">
              <a:lnSpc>
                <a:spcPct val="150000"/>
              </a:lnSpc>
            </a:pPr>
            <a:r>
              <a:rPr lang="ru-RU" sz="1600" dirty="0" smtClean="0"/>
              <a:t>Чрез </a:t>
            </a:r>
            <a:r>
              <a:rPr lang="ru-RU" sz="1600" dirty="0"/>
              <a:t>финансиране на </a:t>
            </a:r>
            <a:r>
              <a:rPr lang="ru-RU" sz="1600" dirty="0" smtClean="0"/>
              <a:t>дейности </a:t>
            </a:r>
            <a:r>
              <a:rPr lang="bg-BG" sz="1600" dirty="0"/>
              <a:t>д</a:t>
            </a:r>
            <a:r>
              <a:rPr lang="bg-BG" sz="1600" dirty="0" smtClean="0"/>
              <a:t>а </a:t>
            </a:r>
            <a:r>
              <a:rPr lang="bg-BG" sz="1600" dirty="0"/>
              <a:t>изгради среда за развитие на културния живот в Столицата, като подкрепя реализирането на проекти в сферата на културата и изкуствата, с висока художествената стойност, спомага за постигане на по-голямо разнообразие и динамика в културния живот на София, насърчава реализирането на проекти с фокус върху общественозначими теми и проблеми, привлича за участие гражданите в културния живот</a:t>
            </a:r>
            <a:r>
              <a:rPr lang="ru-RU" sz="1600" dirty="0"/>
              <a:t>.</a:t>
            </a:r>
            <a:endParaRPr lang="bg-BG" sz="1600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bg-BG" sz="1600" b="1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bg-BG" sz="1600" b="1" dirty="0" smtClean="0"/>
              <a:t>Приоритети </a:t>
            </a:r>
            <a:r>
              <a:rPr lang="bg-BG" sz="1600" b="1" dirty="0"/>
              <a:t>на </a:t>
            </a:r>
            <a:r>
              <a:rPr lang="bg-BG" sz="1600" b="1" dirty="0" smtClean="0"/>
              <a:t>Столична програма </a:t>
            </a:r>
            <a:r>
              <a:rPr lang="bg-BG" sz="1600" b="1" dirty="0"/>
              <a:t>„Култура” през </a:t>
            </a:r>
            <a:r>
              <a:rPr lang="bg-BG" sz="1600" b="1" dirty="0" smtClean="0"/>
              <a:t>201</a:t>
            </a:r>
            <a:r>
              <a:rPr lang="en-US" sz="1600" b="1" dirty="0" smtClean="0"/>
              <a:t>8</a:t>
            </a:r>
            <a:r>
              <a:rPr lang="bg-BG" sz="1600" b="1" dirty="0" smtClean="0"/>
              <a:t> </a:t>
            </a:r>
            <a:r>
              <a:rPr lang="bg-BG" sz="1600" b="1" dirty="0"/>
              <a:t>г.:</a:t>
            </a:r>
            <a:endParaRPr lang="bg-BG" sz="1600" dirty="0"/>
          </a:p>
          <a:p>
            <a:pPr marL="292100" lvl="0" indent="-2921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/>
              <a:t>Специален приоритет на Програмата за </a:t>
            </a:r>
            <a:r>
              <a:rPr lang="ru-RU" sz="1600" dirty="0" smtClean="0"/>
              <a:t>2018 г</a:t>
            </a:r>
            <a:r>
              <a:rPr lang="ru-RU" sz="1600" dirty="0"/>
              <a:t>.: София – град-домакин на председателството на България на Съвета на Европейския съюз през 2018г</a:t>
            </a:r>
            <a:r>
              <a:rPr lang="ru-RU" sz="1600" dirty="0" smtClean="0"/>
              <a:t>.; </a:t>
            </a:r>
            <a:endParaRPr lang="bg-BG" sz="1600" dirty="0"/>
          </a:p>
          <a:p>
            <a:pPr marL="292100" lvl="0" indent="-29210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600" dirty="0"/>
              <a:t>Достъп до култура; </a:t>
            </a:r>
          </a:p>
          <a:p>
            <a:pPr marL="292100" lvl="0" indent="-29210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600" dirty="0"/>
              <a:t>Култура и човешки капитал; </a:t>
            </a:r>
          </a:p>
          <a:p>
            <a:pPr marL="292100" lvl="0" indent="-29210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600" dirty="0"/>
              <a:t>Културно наследство на променящия се град; </a:t>
            </a:r>
          </a:p>
          <a:p>
            <a:pPr marL="292100" lvl="0" indent="-29210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600" dirty="0"/>
              <a:t>Град на творческа икономика;</a:t>
            </a:r>
          </a:p>
          <a:p>
            <a:pPr marL="292100" lvl="0" indent="-29210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600" dirty="0"/>
              <a:t>Равнопоставено участие в глобалните културни процеси.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9691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0"/>
            <a:ext cx="9324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ТЕМАТИЧНИ 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НАПРАВЛЕНИЯ И ФИНАНСИРАНЕ ПО ПРОГРАМИ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121272"/>
              </p:ext>
            </p:extLst>
          </p:nvPr>
        </p:nvGraphicFramePr>
        <p:xfrm>
          <a:off x="35655" y="1079006"/>
          <a:ext cx="9108345" cy="5778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146"/>
                <a:gridCol w="4968552"/>
                <a:gridCol w="1403647"/>
              </a:tblGrid>
              <a:tr h="355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ПРОГРАМА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ПРОГНОЗНИ СУМИ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</a:tr>
              <a:tr h="56400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1: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„ТВОРЧЕСКА СОФИЯ“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Програма 1</a:t>
                      </a:r>
                      <a:r>
                        <a:rPr lang="bg-BG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„Сценични изкуства” (театър, танцов театър, мюзикъл, перформативни сценични форми)“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170 000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</a:tr>
              <a:tr h="43204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Програма 2: </a:t>
                      </a:r>
                      <a:r>
                        <a:rPr lang="bg-BG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Музика, класически, модерен и фолклорен танц“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170 000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</a:tr>
              <a:tr h="34407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Програма 3: </a:t>
                      </a:r>
                      <a:r>
                        <a:rPr lang="bg-BG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Визуални изкуства“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130 000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</a:tr>
              <a:tr h="570344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Програма 4: </a:t>
                      </a:r>
                      <a:r>
                        <a:rPr lang="bg-BG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 (издателска дейност, оперативна критика, културна периодика и превод)“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75 000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</a:tr>
              <a:tr h="5121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2: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„КУЛТУРНО НАСЛЕДСТВО“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Програма 5: </a:t>
                      </a:r>
                      <a:r>
                        <a:rPr lang="bg-BG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Историческо наследство, социализация на недвижими културни ценности“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290 000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</a:tr>
              <a:tr h="51611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Програма 6</a:t>
                      </a:r>
                      <a:r>
                        <a:rPr lang="bg-BG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„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Нематериално културно наследство и културни традиции на столицата“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</a:tr>
              <a:tr h="3440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3: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„КУЛТУРНИ ДИАЛОЗИ“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Програма 7: </a:t>
                      </a:r>
                      <a:r>
                        <a:rPr lang="bg-BG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Външна и вътрешна мобилност”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75 000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</a:tr>
              <a:tr h="41367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Програма 8: </a:t>
                      </a:r>
                      <a:r>
                        <a:rPr lang="bg-BG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Културни партньорства и копродукции”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</a:tr>
              <a:tr h="344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4: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„КУЛТУРА НА ОБЩНОСТТА“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  <a:tc>
                  <a:txBody>
                    <a:bodyPr/>
                    <a:lstStyle/>
                    <a:p>
                      <a:pPr marR="46355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Програма 9</a:t>
                      </a:r>
                      <a:r>
                        <a:rPr lang="bg-BG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„Активно участие”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75 000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</a:tr>
              <a:tr h="3440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5: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„СОФИЯ – ТВОРЧЕСКИ ГРАД НА КИНОТО </a:t>
                      </a: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(ПОД ЕГИДАТА</a:t>
                      </a: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ЮНЕСКО</a:t>
                      </a: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bg-BG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endParaRPr lang="bg-BG" sz="15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Програма 10: </a:t>
                      </a:r>
                      <a:r>
                        <a:rPr lang="bg-BG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Кино”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170 000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</a:tr>
              <a:tr h="3486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Програма 11: </a:t>
                      </a:r>
                      <a:r>
                        <a:rPr lang="bg-BG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София 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творчески град на киното 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(под егидата на ЮНЕСКО)</a:t>
                      </a: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150 000</a:t>
                      </a:r>
                      <a:endParaRPr lang="bg-BG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113" marR="571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13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102713"/>
              </p:ext>
            </p:extLst>
          </p:nvPr>
        </p:nvGraphicFramePr>
        <p:xfrm>
          <a:off x="2682" y="1052736"/>
          <a:ext cx="9105822" cy="5767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206"/>
                <a:gridCol w="5544616"/>
              </a:tblGrid>
              <a:tr h="405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Срокове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Дейности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0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 юли -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септември 2017 г.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за подаване на документи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10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септември 2017 г.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Обявяване на резулатите от техническата оценка на проектните предложения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6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септември - 9 октомври 2017 г.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Съдържателна оценка на проектните предложения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1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октомври 2017 г.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Обявяване на резултатите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3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23 октомври 2017 г.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Подаване на допълнителни документи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10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Януари 2018 г.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Стартиране на изпълнението на одобрените за </a:t>
                      </a:r>
                      <a:r>
                        <a:rPr lang="bg-BG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финансирани </a:t>
                      </a: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93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март – 13 април 2018 г.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Втора сесия по Столична програма „Култура“ за Програма 7: „Външна и вътрешна мобилност“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5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Януари – 15 декември 2018 г.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за изпълнение на проектите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5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15 декември 2018 г.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Представяне на съдържателни и финансови отчети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2144" y="0"/>
            <a:ext cx="8424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ПРОГНОЗЕН ВРЕМЕВИ ГРАФИК ЗА РЕАЛИЗАЦИЯ НА СЕСИИТЕ НА СП „КУЛТУРА“</a:t>
            </a:r>
          </a:p>
        </p:txBody>
      </p:sp>
    </p:spTree>
    <p:extLst>
      <p:ext uri="{BB962C8B-B14F-4D97-AF65-F5344CB8AC3E}">
        <p14:creationId xmlns:p14="http://schemas.microsoft.com/office/powerpoint/2010/main" xmlns="" val="16521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476" y="116632"/>
            <a:ext cx="8424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СТОЛИЧНА ПРОГРАМА „КУЛТУРА“</a:t>
            </a:r>
          </a:p>
          <a:p>
            <a:pPr algn="ctr"/>
            <a:r>
              <a:rPr lang="bg-BG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– 201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bg-BG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196751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/>
              <a:t>Годишен бюджет на Столична програма „Култура“: 1 500 000 лв.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/>
              <a:t>Общ брой подадени проекти за периода: </a:t>
            </a:r>
            <a:r>
              <a:rPr lang="en-US" sz="1600" b="1" dirty="0" smtClean="0"/>
              <a:t>4 233</a:t>
            </a:r>
            <a:endParaRPr lang="ru-RU" sz="1600" b="1" dirty="0" smtClean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/>
              <a:t>Общ брой финансирани проекти за периода: 1 </a:t>
            </a:r>
            <a:r>
              <a:rPr lang="en-US" sz="1600" b="1" dirty="0" smtClean="0"/>
              <a:t>367</a:t>
            </a:r>
            <a:endParaRPr lang="ru-RU" sz="16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0707592"/>
              </p:ext>
            </p:extLst>
          </p:nvPr>
        </p:nvGraphicFramePr>
        <p:xfrm>
          <a:off x="107504" y="2430120"/>
          <a:ext cx="8712968" cy="442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2898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ФИНАНСИРАНИ ПРОЕКТИ ПО ПРОГРАМИ – 2017 г.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0028421"/>
              </p:ext>
            </p:extLst>
          </p:nvPr>
        </p:nvGraphicFramePr>
        <p:xfrm>
          <a:off x="107504" y="1124744"/>
          <a:ext cx="88569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0457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257" y="116632"/>
            <a:ext cx="849440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ДОБРИ ПРАКТИКИ</a:t>
            </a:r>
          </a:p>
          <a:p>
            <a:pPr algn="ctr"/>
            <a:r>
              <a:rPr lang="bg-BG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СТОЛИЧНА ПРОГРАМА „КУЛТУРА“ – 2016 г. </a:t>
            </a:r>
            <a:endParaRPr lang="ru-RU" sz="2800" dirty="0"/>
          </a:p>
        </p:txBody>
      </p:sp>
      <p:pic>
        <p:nvPicPr>
          <p:cNvPr id="2050" name="Picture 2" descr="http://ndk.bg/data/uploads/moxesImages/yq4e9lfl0nk5g6_scale1000x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5533"/>
            <a:ext cx="1383633" cy="18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5424" y="1575229"/>
            <a:ext cx="6941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Програма 1: „Сценични изкуства“ </a:t>
            </a:r>
            <a:endParaRPr lang="ru-RU" b="1" dirty="0" smtClean="0"/>
          </a:p>
          <a:p>
            <a:pPr algn="just"/>
            <a:r>
              <a:rPr lang="ru-RU" dirty="0" smtClean="0"/>
              <a:t>"</a:t>
            </a:r>
            <a:r>
              <a:rPr lang="ru-RU" dirty="0"/>
              <a:t>Платформа “Мигриращото тяло” в ДНК-пространство за съвременен </a:t>
            </a:r>
            <a:r>
              <a:rPr lang="ru-RU" dirty="0" smtClean="0"/>
              <a:t>танц - „НАЦИОНАЛЕН </a:t>
            </a:r>
            <a:r>
              <a:rPr lang="ru-RU" dirty="0"/>
              <a:t>ДВОРЕЦ НА КУЛТУРАТА – КОНГРЕСЕН ЦЕНТЪР СОФИЯ” ЕАД</a:t>
            </a:r>
          </a:p>
        </p:txBody>
      </p:sp>
      <p:pic>
        <p:nvPicPr>
          <p:cNvPr id="2052" name="Picture 4" descr="http://www.isofia.bg/thumb/asp/900/1/0/2015/07/12/1436688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642" y="2883280"/>
            <a:ext cx="2033273" cy="21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0257" y="3486563"/>
            <a:ext cx="6081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Програма 2: „Музика и танц</a:t>
            </a:r>
            <a:r>
              <a:rPr lang="ru-RU" b="1" dirty="0" smtClean="0"/>
              <a:t>“</a:t>
            </a:r>
          </a:p>
          <a:p>
            <a:pPr algn="just"/>
            <a:r>
              <a:rPr lang="ru-RU" dirty="0"/>
              <a:t>"Музикален </a:t>
            </a:r>
            <a:r>
              <a:rPr lang="ru-RU" dirty="0" smtClean="0"/>
              <a:t>фестивал "</a:t>
            </a:r>
            <a:r>
              <a:rPr lang="ru-RU" dirty="0"/>
              <a:t>Жълтите </a:t>
            </a:r>
            <a:r>
              <a:rPr lang="ru-RU" dirty="0" smtClean="0"/>
              <a:t>павета" </a:t>
            </a:r>
            <a:r>
              <a:rPr lang="ru-RU" dirty="0"/>
              <a:t>- Фондация „Божура Арт”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4355" y="5229200"/>
            <a:ext cx="5724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Програма 3: „Визуални изкуства</a:t>
            </a:r>
            <a:r>
              <a:rPr lang="ru-RU" b="1" dirty="0" smtClean="0"/>
              <a:t>“</a:t>
            </a:r>
            <a:endParaRPr lang="en-US" b="1" dirty="0" smtClean="0"/>
          </a:p>
          <a:p>
            <a:pPr algn="just"/>
            <a:r>
              <a:rPr lang="ru-RU" dirty="0"/>
              <a:t>"София за вкъщи: нова идентичност за сувенири" - „Студио Комплект” ООД</a:t>
            </a:r>
          </a:p>
        </p:txBody>
      </p:sp>
      <p:pic>
        <p:nvPicPr>
          <p:cNvPr id="6" name="Picture 2" descr="C:\Documents and Settings\Semova\Desktop\Prezentaciq_Predstavqne\Programa_3\Take Away Sofia-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93" y="4822728"/>
            <a:ext cx="2604551" cy="17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4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967" y="0"/>
            <a:ext cx="81003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ДОБРИ ПРАКТИКИ</a:t>
            </a:r>
          </a:p>
          <a:p>
            <a:pPr algn="ctr"/>
            <a:r>
              <a:rPr lang="bg-BG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СТОЛИЧНА ПРОГРАМА „КУЛТУРА“ – 2016 г. </a:t>
            </a:r>
            <a:endParaRPr lang="ru-RU" sz="2800" dirty="0"/>
          </a:p>
        </p:txBody>
      </p:sp>
      <p:sp>
        <p:nvSpPr>
          <p:cNvPr id="7" name="Rectangle 6"/>
          <p:cNvSpPr/>
          <p:nvPr/>
        </p:nvSpPr>
        <p:spPr>
          <a:xfrm>
            <a:off x="187888" y="3292863"/>
            <a:ext cx="53577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Програма 5: „Историческо наследство, социализация на недвижими културни ценности и културни традиции на столицата</a:t>
            </a:r>
            <a:r>
              <a:rPr lang="ru-RU" b="1" dirty="0" smtClean="0"/>
              <a:t>“</a:t>
            </a:r>
          </a:p>
          <a:p>
            <a:pPr algn="just"/>
            <a:r>
              <a:rPr lang="ru-RU" dirty="0"/>
              <a:t>"Археологическото наследство на </a:t>
            </a:r>
            <a:r>
              <a:rPr lang="ru-RU" dirty="0" smtClean="0"/>
              <a:t>пл. "Св.Неделя </a:t>
            </a:r>
            <a:r>
              <a:rPr lang="ru-RU" dirty="0"/>
              <a:t>" </a:t>
            </a:r>
            <a:r>
              <a:rPr lang="ru-RU" dirty="0" smtClean="0"/>
              <a:t>– НАИМ</a:t>
            </a:r>
            <a:r>
              <a:rPr lang="en-US" dirty="0" smtClean="0"/>
              <a:t>-</a:t>
            </a:r>
            <a:r>
              <a:rPr lang="ru-RU" dirty="0" smtClean="0"/>
              <a:t>БАН</a:t>
            </a:r>
            <a:endParaRPr lang="ru-RU" dirty="0"/>
          </a:p>
        </p:txBody>
      </p:sp>
      <p:pic>
        <p:nvPicPr>
          <p:cNvPr id="3076" name="Picture 4" descr="Andr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92723"/>
            <a:ext cx="2951956" cy="17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6493" y="5589240"/>
            <a:ext cx="519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Програма 7: „Културни партньорства и копродукции“ </a:t>
            </a:r>
            <a:endParaRPr lang="ru-RU" b="1" dirty="0" smtClean="0"/>
          </a:p>
          <a:p>
            <a:pPr algn="just"/>
            <a:r>
              <a:rPr lang="ru-RU" dirty="0" smtClean="0"/>
              <a:t>"</a:t>
            </a:r>
            <a:r>
              <a:rPr lang="ru-RU" dirty="0"/>
              <a:t>Резидентска програма на Derida Dance Center 2016" - Фондация „Арт Линк</a:t>
            </a:r>
            <a:r>
              <a:rPr lang="ru-RU" dirty="0" smtClean="0"/>
              <a:t>”</a:t>
            </a:r>
            <a:endParaRPr lang="ru-RU" dirty="0"/>
          </a:p>
        </p:txBody>
      </p:sp>
      <p:pic>
        <p:nvPicPr>
          <p:cNvPr id="3080" name="Picture 8" descr="&amp;Rcy;&amp;iecy;&amp;zcy;&amp;ucy;&amp;lcy;&amp;tcy;&amp;acy;&amp;tcy; &amp;scy; &amp;icy;&amp;zcy;&amp;ocy;&amp;bcy;&amp;rcy;&amp;acy;&amp;zhcy;&amp;iecy;&amp;ncy;&amp;icy;&amp;iecy; &amp;zcy;&amp;acy; &amp;bcy;&amp;ucy;&amp;khcy;&amp;ocy;&amp;vcy;&amp;scy;&amp;kcy;&amp;icy; &amp;mcy;&amp;acy;&amp;ncy;&amp;acy;&amp;scy;&amp;tcy;&amp;icy;&amp;rcy; &amp;scy;&amp;vcy;&amp;iecy;&amp;tcy;&amp;acy; &amp;mcy;&amp;acy;&amp;rcy;&amp;icy;&amp;yacy; &amp;mcy;&amp;acy;&amp;gcy;&amp;dcy;&amp;acy;&amp;lcy;&amp;iecy;&amp;ncy;&amp;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88" y="1101517"/>
            <a:ext cx="2715998" cy="203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30398" y="1101517"/>
            <a:ext cx="5746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Програма 5: „Историческо наследство, социализация на недвижими културни ценности и културни традиции на столицата“</a:t>
            </a:r>
          </a:p>
          <a:p>
            <a:pPr algn="just"/>
            <a:r>
              <a:rPr lang="ru-RU" dirty="0" smtClean="0"/>
              <a:t>"</a:t>
            </a:r>
            <a:r>
              <a:rPr lang="ru-RU" dirty="0"/>
              <a:t>Буховският манастир "Света Мария Магдалина" в многовековното християнско наследство на София" - Студентско читалище "Св.Климент Охридски"</a:t>
            </a:r>
          </a:p>
        </p:txBody>
      </p:sp>
      <p:pic>
        <p:nvPicPr>
          <p:cNvPr id="1026" name="Picture 2" descr="C:\Documents and Settings\Semova\Desktop\Prezentaciq_Predstavqne\Istorichesko_nasledstvo\DSC096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4015" y="3292863"/>
            <a:ext cx="3211194" cy="213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79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6350</TotalTime>
  <Words>1154</Words>
  <Application>Microsoft Office PowerPoint</Application>
  <PresentationFormat>On-screen Show (4:3)</PresentationFormat>
  <Paragraphs>127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Slide 1</vt:lpstr>
      <vt:lpstr>Slide 2</vt:lpstr>
      <vt:lpstr>Slide 3</vt:lpstr>
      <vt:lpstr>Slide 4</vt:lpstr>
      <vt:lpstr>Slide 5</vt:lpstr>
      <vt:lpstr>Slide 6</vt:lpstr>
      <vt:lpstr>ФИНАНСИРАНИ ПРОЕКТИ ПО ПРОГРАМИ – 2017 г.</vt:lpstr>
      <vt:lpstr>Slide 8</vt:lpstr>
      <vt:lpstr>Slide 9</vt:lpstr>
      <vt:lpstr>Slide 10</vt:lpstr>
      <vt:lpstr>Slide 11</vt:lpstr>
    </vt:vector>
  </TitlesOfParts>
  <Company>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СТОЛИЧНА ОБЩИНА НАПРАВЛЕНИЕ  „КУЛТУРА, ОБРАЗОВАНИЕ, СПОРТ И ПРЕВЕНЦИЯ НА ЗАВИСИМОСТИТЕ“</dc:title>
  <dc:creator>MX</dc:creator>
  <cp:lastModifiedBy> МДААР</cp:lastModifiedBy>
  <cp:revision>252</cp:revision>
  <cp:lastPrinted>2016-09-19T12:20:23Z</cp:lastPrinted>
  <dcterms:created xsi:type="dcterms:W3CDTF">2013-11-19T10:16:27Z</dcterms:created>
  <dcterms:modified xsi:type="dcterms:W3CDTF">2017-07-08T00:20:56Z</dcterms:modified>
</cp:coreProperties>
</file>