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8" r:id="rId3"/>
    <p:sldId id="275" r:id="rId4"/>
    <p:sldId id="273" r:id="rId5"/>
    <p:sldId id="259" r:id="rId6"/>
    <p:sldId id="281" r:id="rId7"/>
    <p:sldId id="282" r:id="rId8"/>
    <p:sldId id="283" r:id="rId9"/>
    <p:sldId id="284" r:id="rId10"/>
    <p:sldId id="285" r:id="rId11"/>
    <p:sldId id="261" r:id="rId12"/>
    <p:sldId id="277" r:id="rId13"/>
    <p:sldId id="272" r:id="rId14"/>
    <p:sldId id="278" r:id="rId15"/>
    <p:sldId id="262" r:id="rId16"/>
    <p:sldId id="279" r:id="rId17"/>
    <p:sldId id="263" r:id="rId18"/>
    <p:sldId id="265" r:id="rId19"/>
    <p:sldId id="266" r:id="rId20"/>
    <p:sldId id="267" r:id="rId21"/>
    <p:sldId id="268" r:id="rId22"/>
    <p:sldId id="269" r:id="rId23"/>
    <p:sldId id="270" r:id="rId24"/>
    <p:sldId id="280" r:id="rId25"/>
    <p:sldId id="271" r:id="rId26"/>
    <p:sldId id="274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0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9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00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445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42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6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7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0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88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2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1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5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1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9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8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2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00025-9082-4E05-89C5-C1AFDF29D335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95C64-14A3-46EE-AA0F-AA99E2428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53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bg-BG" sz="3600" dirty="0" smtClean="0"/>
              <a:t>Дирекция </a:t>
            </a:r>
            <a:br>
              <a:rPr lang="bg-BG" sz="3600" dirty="0" smtClean="0"/>
            </a:br>
            <a:r>
              <a:rPr lang="bg-BG" sz="3600" dirty="0" smtClean="0"/>
              <a:t>„Аварийна помощ и превенция“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456" y="1723973"/>
            <a:ext cx="3392541" cy="339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Техника и оборудване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65553"/>
            <a:ext cx="5732206" cy="4299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165553"/>
            <a:ext cx="5732207" cy="42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Превантивна дейност</a:t>
            </a:r>
            <a:endParaRPr lang="en-US" dirty="0"/>
          </a:p>
        </p:txBody>
      </p:sp>
      <p:pic>
        <p:nvPicPr>
          <p:cNvPr id="6" name="POJARI_GORSKI_TVC_35sek_20.08.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693" y="2251587"/>
            <a:ext cx="7485623" cy="4210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2787" y="2251587"/>
            <a:ext cx="36182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Обучителни филми на теми:</a:t>
            </a:r>
          </a:p>
          <a:p>
            <a:endParaRPr lang="bg-BG" dirty="0">
              <a:solidFill>
                <a:schemeClr val="bg1"/>
              </a:solidFill>
            </a:endParaRP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bg-BG" dirty="0" smtClean="0">
                <a:solidFill>
                  <a:schemeClr val="bg1"/>
                </a:solidFill>
              </a:rPr>
              <a:t>Правила за защита при горски пожари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bg-BG" dirty="0" smtClean="0">
                <a:solidFill>
                  <a:schemeClr val="bg1"/>
                </a:solidFill>
              </a:rPr>
              <a:t>Правила за защита при пожари в градска среда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bg-BG" dirty="0" smtClean="0">
                <a:solidFill>
                  <a:schemeClr val="bg1"/>
                </a:solidFill>
              </a:rPr>
              <a:t>Правила за защита при радиационно замърсяване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bg-BG" dirty="0" smtClean="0">
                <a:solidFill>
                  <a:schemeClr val="bg1"/>
                </a:solidFill>
              </a:rPr>
              <a:t>Правила за защита при наводнения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bg-BG" dirty="0" smtClean="0">
                <a:solidFill>
                  <a:schemeClr val="bg1"/>
                </a:solidFill>
              </a:rPr>
              <a:t>Правила за защита при земетресения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9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558" y="1101214"/>
            <a:ext cx="9242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работата на комисии за извършване на оценка на риска и провеждане на превантивни мероприятия с цел недопускане и/или намаляване на последиците от бедствия и аварии.</a:t>
            </a:r>
          </a:p>
          <a:p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556" y="2578542"/>
            <a:ext cx="92423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Изисква публична информация от компетентните органи за наличието на критични инфраструктури на територията на СО, вкл. техните елементи, уязвими места, заплахи и рискове, и участва в разработването на превантивни мерки за тяхната защита.</a:t>
            </a:r>
          </a:p>
          <a:p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557" y="4484304"/>
            <a:ext cx="9242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Координира провеждането на превантивни мерки за недопускане или намаляване на последиците от бедствия и аварии и създава организация за провеждане ранно предупреждение на населението.</a:t>
            </a:r>
          </a:p>
          <a:p>
            <a:r>
              <a:rPr lang="bg-B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34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Полигон за обучение и тренировки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2" y="2202538"/>
            <a:ext cx="7458683" cy="3952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80" y="2202538"/>
            <a:ext cx="4166763" cy="2227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080" y="4520644"/>
            <a:ext cx="4166763" cy="222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2551" y="3407383"/>
            <a:ext cx="896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учебни зали за провеждане на теоретични занятия.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2550" y="4355069"/>
            <a:ext cx="8967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модула за провеждане на практически занятия – пътно-транспортни произшествия, работа с металорежещи машини и верижни триони, химически аварии, евакуация от сграда, действия при пожари, действия при наводнения, действия при земетресения.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2553" y="492515"/>
            <a:ext cx="8967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Дирекцията организира обучения и тренировъчни занятия на служители на държавни и частни структури, доброволни формирования, деца и ученици за реакция, начини на поведение и действие при бедствия и аварии.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2551" y="2619363"/>
            <a:ext cx="8967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Полигонът разполага с:</a:t>
            </a:r>
          </a:p>
        </p:txBody>
      </p:sp>
    </p:spTree>
    <p:extLst>
      <p:ext uri="{BB962C8B-B14F-4D97-AF65-F5344CB8AC3E}">
        <p14:creationId xmlns:p14="http://schemas.microsoft.com/office/powerpoint/2010/main" val="413403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Обучения за защита при бедствия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0" y="2426121"/>
            <a:ext cx="4918269" cy="2766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92" y="4604242"/>
            <a:ext cx="2670279" cy="2005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4601493"/>
            <a:ext cx="3552576" cy="1998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57" y="2372643"/>
            <a:ext cx="5013341" cy="28200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92" y="4432155"/>
            <a:ext cx="3871724" cy="21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3561" y="1071716"/>
            <a:ext cx="8976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bg-B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редходните 3 г. дирекция „Аварийна помощ и превенция“ е  провела обучения на над 2500 ученици от 3-ти и 4-ти клас.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560" y="2512142"/>
            <a:ext cx="8711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 са обучения на служители от посолствата на САЩ, Израел, Южна Корея.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559" y="3952568"/>
            <a:ext cx="8711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 са над 200 мероприятия, тренировъчни занятия и учения, свързани със защита на населението при бедствия и аварии.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5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Симулатор на земетресение</a:t>
            </a:r>
            <a:endParaRPr lang="en-US" dirty="0"/>
          </a:p>
        </p:txBody>
      </p:sp>
      <p:pic>
        <p:nvPicPr>
          <p:cNvPr id="4" name="Ст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4293" y="2195317"/>
            <a:ext cx="7595567" cy="42691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768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Отводнителни дейности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64" y="2074606"/>
            <a:ext cx="3397325" cy="4523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074606"/>
            <a:ext cx="3405168" cy="45337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564" y="2074606"/>
            <a:ext cx="3393836" cy="451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Премахване на опасни дървета и клони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57" y="2194103"/>
            <a:ext cx="3260369" cy="4340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54" y="2194103"/>
            <a:ext cx="3260369" cy="4340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0" y="2194104"/>
            <a:ext cx="3260369" cy="43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Дирекция </a:t>
            </a:r>
            <a:br>
              <a:rPr lang="bg-BG" dirty="0"/>
            </a:br>
            <a:r>
              <a:rPr lang="bg-BG" dirty="0"/>
              <a:t>„Аварийна помощ и превенция“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21" y="2578221"/>
            <a:ext cx="4886425" cy="3262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06" y="2578221"/>
            <a:ext cx="4874342" cy="32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Съдействие при пътно-транспортни произшествия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731" y="2330246"/>
            <a:ext cx="2967992" cy="395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72" y="2330243"/>
            <a:ext cx="2967994" cy="3951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0" y="2330243"/>
            <a:ext cx="2968344" cy="39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Реакция при наличие на опасни вещества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06" y="2303432"/>
            <a:ext cx="2634343" cy="3507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303431"/>
            <a:ext cx="3068365" cy="4085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371" y="1972708"/>
            <a:ext cx="5066215" cy="3109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789" y="3592392"/>
            <a:ext cx="2535164" cy="325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Съдействие при пожари в горска и градска среда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36912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25" y="2132856"/>
            <a:ext cx="4041775" cy="30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2930012"/>
            <a:ext cx="2713897" cy="3613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56" y="2329961"/>
            <a:ext cx="2736052" cy="364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136" y="2109820"/>
            <a:ext cx="3095864" cy="242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Планинско спасяване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286" r="50184" b="50286"/>
          <a:stretch/>
        </p:blipFill>
        <p:spPr>
          <a:xfrm>
            <a:off x="7285770" y="2237640"/>
            <a:ext cx="2302319" cy="3052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251"/>
          <a:stretch/>
        </p:blipFill>
        <p:spPr>
          <a:xfrm>
            <a:off x="3905399" y="2237640"/>
            <a:ext cx="3006678" cy="3983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2" y="2237640"/>
            <a:ext cx="2979748" cy="3967316"/>
          </a:xfrm>
          <a:prstGeom prst="rect">
            <a:avLst/>
          </a:prstGeom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2465" y="4151595"/>
            <a:ext cx="3375945" cy="253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26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5239" y="1150374"/>
            <a:ext cx="8927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Годишно аварийно-спасителните екипи на дирекцията посещават над 2500 сигнала на територията на Столична община, свързани със заплахи за живота и здравето на населението, опазване на имуществото и околната и градска среда.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833" y="3052916"/>
            <a:ext cx="8927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Оказване на съдействие на други структури при сигнали, свързани със заплахи за живота и здравето на хората.</a:t>
            </a:r>
            <a:endParaRPr lang="bg-B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833" y="4375355"/>
            <a:ext cx="8927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Подпомага компетентни органи и структурните звена на СО при провеждането на масови мероприятия на територията на общината, с цел превенция срещу възникването на бедствия, аварии и инциденти.</a:t>
            </a:r>
            <a:endParaRPr lang="bg-B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9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Доброволно формирование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4" y="2235015"/>
            <a:ext cx="3939459" cy="2954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30" y="3622176"/>
            <a:ext cx="4298670" cy="2863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716" y="2161029"/>
            <a:ext cx="3024336" cy="19758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04" y="2019188"/>
            <a:ext cx="3607044" cy="254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73" y="4239401"/>
            <a:ext cx="3548603" cy="26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2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238" y="2900516"/>
            <a:ext cx="7275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за вниманието!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750" y="512038"/>
            <a:ext cx="9694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Дирекцията участва в дейности по осигуряване на защита на живота и здравето на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населението, опазване на околната среда и общинското имуществото при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бедствия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аварии на територията на Столична община.</a:t>
            </a:r>
            <a:endParaRPr lang="bg-B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7749" y="1988093"/>
            <a:ext cx="9694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Дирекцията участва в провеждането на аварийно-спасителни дейности, за справяне с последиците от възникнали природни явления (в т.ч. земетресения, наводнения, движения на маси – свлачища и потоци от отломки, бури, градушки, големи снежни натрупвания, замръзвания, суши, горски пожари и др. подобни, причинени от природни сили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748" y="4202811"/>
            <a:ext cx="969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Дирекцията организира денонощни дежурства и разполага </a:t>
            </a:r>
            <a:r>
              <a:rPr lang="bg-B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мобилни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аварийни-спасителни </a:t>
            </a:r>
            <a:r>
              <a:rPr lang="bg-BG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екипи,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осъществяващи реакция при постъпили сигнали.</a:t>
            </a:r>
            <a:endParaRPr lang="bg-B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747" y="5309534"/>
            <a:ext cx="9694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Дирекцията изготвя проект на общинския план за защита при бедствия</a:t>
            </a:r>
            <a:endParaRPr lang="bg-B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Оперативен дежурен център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14" y="2197509"/>
            <a:ext cx="5433962" cy="4075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818" y="2349909"/>
            <a:ext cx="58895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-  </a:t>
            </a: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Работна станция на ЕЕН-112</a:t>
            </a:r>
          </a:p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Радарна метеорологична информация</a:t>
            </a:r>
          </a:p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наблюдение на над 1500 точки на</a:t>
            </a:r>
          </a:p>
          <a:p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територията на Столична община</a:t>
            </a:r>
          </a:p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Видеонаблюдение от 4 кули за локализиране на горски пожари</a:t>
            </a:r>
          </a:p>
          <a:p>
            <a:pPr marL="285750" indent="-285750">
              <a:buFontTx/>
              <a:buChar char="-"/>
            </a:pPr>
            <a:r>
              <a:rPr lang="bg-BG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Годишно аварийно-спасителни екипи посещават над 2500 сигнала</a:t>
            </a:r>
            <a:endParaRPr lang="bg-BG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725" y="4531299"/>
            <a:ext cx="2962913" cy="2316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Техника и оборудване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50" y="2876419"/>
            <a:ext cx="2669588" cy="355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624" y="2079446"/>
            <a:ext cx="2981202" cy="2328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57" y="4553512"/>
            <a:ext cx="3737172" cy="2304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974" y="3801167"/>
            <a:ext cx="3913971" cy="2408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233" y="2202425"/>
            <a:ext cx="2905433" cy="1936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850" y="2431078"/>
            <a:ext cx="3048264" cy="2383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1" y="2128684"/>
            <a:ext cx="4474908" cy="298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Техника и оборудване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2245851"/>
            <a:ext cx="5707626" cy="3805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177" y="2245851"/>
            <a:ext cx="5707626" cy="38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Техника и оборудване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2" y="2242573"/>
            <a:ext cx="5819468" cy="387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490" y="2242573"/>
            <a:ext cx="5819468" cy="387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Техника и оборудване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5" y="2251586"/>
            <a:ext cx="5796118" cy="3864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03" y="2251586"/>
            <a:ext cx="5796117" cy="386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Техника и оборудване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7" y="2241754"/>
            <a:ext cx="5751870" cy="3834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28" y="2222908"/>
            <a:ext cx="5780139" cy="38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3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1004</TotalTime>
  <Words>607</Words>
  <Application>Microsoft Office PowerPoint</Application>
  <PresentationFormat>Widescreen</PresentationFormat>
  <Paragraphs>54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Trebuchet MS</vt:lpstr>
      <vt:lpstr>Berlin</vt:lpstr>
      <vt:lpstr>Дирекция  „Аварийна помощ и превенция“</vt:lpstr>
      <vt:lpstr>Дирекция  „Аварийна помощ и превенция“</vt:lpstr>
      <vt:lpstr>PowerPoint Presentation</vt:lpstr>
      <vt:lpstr>Оперативен дежурен център</vt:lpstr>
      <vt:lpstr>Техника и оборудване</vt:lpstr>
      <vt:lpstr>Техника и оборудване</vt:lpstr>
      <vt:lpstr>Техника и оборудване</vt:lpstr>
      <vt:lpstr>Техника и оборудване</vt:lpstr>
      <vt:lpstr>Техника и оборудване</vt:lpstr>
      <vt:lpstr>Техника и оборудване</vt:lpstr>
      <vt:lpstr>Превантивна дейност</vt:lpstr>
      <vt:lpstr>PowerPoint Presentation</vt:lpstr>
      <vt:lpstr>Полигон за обучение и тренировки</vt:lpstr>
      <vt:lpstr>PowerPoint Presentation</vt:lpstr>
      <vt:lpstr>Обучения за защита при бедствия</vt:lpstr>
      <vt:lpstr>PowerPoint Presentation</vt:lpstr>
      <vt:lpstr>Симулатор на земетресение</vt:lpstr>
      <vt:lpstr>Отводнителни дейности</vt:lpstr>
      <vt:lpstr>Премахване на опасни дървета и клони</vt:lpstr>
      <vt:lpstr>Съдействие при пътно-транспортни произшествия</vt:lpstr>
      <vt:lpstr>Реакция при наличие на опасни вещества</vt:lpstr>
      <vt:lpstr>Съдействие при пожари в горска и градска среда</vt:lpstr>
      <vt:lpstr>Планинско спасяване</vt:lpstr>
      <vt:lpstr>PowerPoint Presentation</vt:lpstr>
      <vt:lpstr>Доброволно формирование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Directorate  Emergency Response and Prevention</dc:title>
  <dc:creator>USER</dc:creator>
  <cp:lastModifiedBy>USER</cp:lastModifiedBy>
  <cp:revision>79</cp:revision>
  <cp:lastPrinted>2019-10-02T06:35:08Z</cp:lastPrinted>
  <dcterms:created xsi:type="dcterms:W3CDTF">2019-09-24T10:14:36Z</dcterms:created>
  <dcterms:modified xsi:type="dcterms:W3CDTF">2020-06-09T06:26:40Z</dcterms:modified>
</cp:coreProperties>
</file>